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notesMasterIdLst>
    <p:notesMasterId r:id="rId46"/>
  </p:notesMasterIdLst>
  <p:sldIdLst>
    <p:sldId id="298" r:id="rId2"/>
    <p:sldId id="30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08" r:id="rId25"/>
    <p:sldId id="280" r:id="rId26"/>
    <p:sldId id="307" r:id="rId27"/>
    <p:sldId id="302" r:id="rId28"/>
    <p:sldId id="301" r:id="rId29"/>
    <p:sldId id="281" r:id="rId30"/>
    <p:sldId id="290" r:id="rId31"/>
    <p:sldId id="303" r:id="rId32"/>
    <p:sldId id="304" r:id="rId33"/>
    <p:sldId id="294" r:id="rId34"/>
    <p:sldId id="296" r:id="rId35"/>
    <p:sldId id="305" r:id="rId36"/>
    <p:sldId id="313" r:id="rId37"/>
    <p:sldId id="312" r:id="rId38"/>
    <p:sldId id="311" r:id="rId39"/>
    <p:sldId id="292" r:id="rId40"/>
    <p:sldId id="314" r:id="rId41"/>
    <p:sldId id="315" r:id="rId42"/>
    <p:sldId id="316" r:id="rId43"/>
    <p:sldId id="317" r:id="rId44"/>
    <p:sldId id="285" r:id="rId45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0797"/>
    <a:srgbClr val="FFFFFF"/>
    <a:srgbClr val="FFCC00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529" autoAdjust="0"/>
    <p:restoredTop sz="88419" autoAdjust="0"/>
  </p:normalViewPr>
  <p:slideViewPr>
    <p:cSldViewPr>
      <p:cViewPr varScale="1">
        <p:scale>
          <a:sx n="67" d="100"/>
          <a:sy n="67" d="100"/>
        </p:scale>
        <p:origin x="-60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09C8057-3652-44E0-B2F7-EF2EAA758567}" type="datetimeFigureOut">
              <a:rPr lang="ru-RU"/>
              <a:pPr>
                <a:defRPr/>
              </a:pPr>
              <a:t>10.07.2019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5611059-91DE-40A0-9C22-CFDA9EAD35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4690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6CFFB00-A7DA-44CD-AD2D-EC0B4753EA88}" type="slidenum">
              <a:rPr lang="ru-RU" smtClean="0"/>
              <a:pPr eaLnBrk="1" hangingPunct="1">
                <a:defRPr/>
              </a:pPr>
              <a:t>29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611059-91DE-40A0-9C22-CFDA9EAD3559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544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4B259-7577-4671-804B-4A57D7CC4C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880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25595-D7C3-402C-A276-37CE5DA403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874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22398-5009-4CF3-89EC-4C1C918A0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423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7BB92-45EA-4FF3-B366-CC6E054675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960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811EA-F126-4AA8-A0D2-089ACAD4E3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67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D0490-5544-4BE3-B24A-E4FC0FA139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15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03D1E-A8DD-4E95-A3B2-D6ABF78894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695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62390-BAEA-4968-AA68-AD757645AE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50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9DD88-D7F9-4820-823E-02260D29DF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456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98690-D911-4D2F-9AEE-24124AF903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427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85D06-D676-4D78-99C9-4DFDF33415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56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00F87103-67F0-4CB1-AD34-57A6AFC96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0" r:id="rId2"/>
    <p:sldLayoutId id="2147483949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50" r:id="rId9"/>
    <p:sldLayoutId id="2147483946" r:id="rId10"/>
    <p:sldLayoutId id="2147483947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3.jpeg"/><Relationship Id="rId7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99.jpeg"/><Relationship Id="rId4" Type="http://schemas.openxmlformats.org/officeDocument/2006/relationships/image" Target="../media/image94.jpeg"/><Relationship Id="rId9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10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12" Type="http://schemas.openxmlformats.org/officeDocument/2006/relationships/image" Target="../media/image109.jpeg"/><Relationship Id="rId17" Type="http://schemas.openxmlformats.org/officeDocument/2006/relationships/image" Target="../media/image114.jpeg"/><Relationship Id="rId2" Type="http://schemas.openxmlformats.org/officeDocument/2006/relationships/image" Target="../media/image2.jpeg"/><Relationship Id="rId16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5" Type="http://schemas.openxmlformats.org/officeDocument/2006/relationships/image" Target="../media/image11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Relationship Id="rId14" Type="http://schemas.openxmlformats.org/officeDocument/2006/relationships/image" Target="../media/image11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12" Type="http://schemas.openxmlformats.org/officeDocument/2006/relationships/image" Target="../media/image1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11" Type="http://schemas.openxmlformats.org/officeDocument/2006/relationships/image" Target="../media/image123.jpeg"/><Relationship Id="rId5" Type="http://schemas.openxmlformats.org/officeDocument/2006/relationships/image" Target="../media/image117.jpeg"/><Relationship Id="rId10" Type="http://schemas.openxmlformats.org/officeDocument/2006/relationships/image" Target="../media/image122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1988840"/>
            <a:ext cx="7344816" cy="3096344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>
                <a:solidFill>
                  <a:srgbClr val="300797"/>
                </a:solidFill>
                <a:latin typeface="Century Schoolbook" pitchFamily="18" charset="0"/>
              </a:rPr>
              <a:t>Калужская областная общественная организация работников  социальных служб</a:t>
            </a:r>
            <a:r>
              <a:rPr lang="ru-RU" sz="2800" i="1" dirty="0">
                <a:solidFill>
                  <a:srgbClr val="300797"/>
                </a:solidFill>
                <a:latin typeface="Century Schoolbook" pitchFamily="18" charset="0"/>
              </a:rPr>
              <a:t/>
            </a:r>
            <a:br>
              <a:rPr lang="ru-RU" sz="2800" i="1" dirty="0">
                <a:solidFill>
                  <a:srgbClr val="300797"/>
                </a:solidFill>
                <a:latin typeface="Century Schoolbook" pitchFamily="18" charset="0"/>
              </a:rPr>
            </a:br>
            <a:r>
              <a:rPr lang="ru-RU" sz="3600" i="1" dirty="0">
                <a:solidFill>
                  <a:srgbClr val="300797"/>
                </a:solidFill>
                <a:latin typeface="Century Schoolbook" pitchFamily="18" charset="0"/>
              </a:rPr>
              <a:t>(КАСОПРС</a:t>
            </a:r>
            <a:r>
              <a:rPr lang="ru-RU" sz="3600" dirty="0">
                <a:solidFill>
                  <a:srgbClr val="300797"/>
                </a:solidFill>
                <a:latin typeface="Century Schoolbook" pitchFamily="18" charset="0"/>
              </a:rPr>
              <a:t>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3213" y="6092825"/>
            <a:ext cx="3097212" cy="647700"/>
          </a:xfrm>
        </p:spPr>
        <p:txBody>
          <a:bodyPr/>
          <a:lstStyle/>
          <a:p>
            <a:pPr algn="ctr" eaLnBrk="1" hangingPunct="1"/>
            <a:r>
              <a:rPr lang="ru-RU" altLang="ru-RU" sz="3200" b="1" i="1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1992-2019 гг.</a:t>
            </a:r>
          </a:p>
        </p:txBody>
      </p:sp>
      <p:pic>
        <p:nvPicPr>
          <p:cNvPr id="2052" name="Picture 4" descr="значекк КАСОПР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87624" y="260648"/>
            <a:ext cx="5688632" cy="1143000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>
                <a:solidFill>
                  <a:srgbClr val="300797"/>
                </a:solidFill>
                <a:latin typeface="Century Schoolbook" pitchFamily="18" charset="0"/>
              </a:rPr>
              <a:t>1994 год</a:t>
            </a:r>
          </a:p>
        </p:txBody>
      </p:sp>
      <p:sp>
        <p:nvSpPr>
          <p:cNvPr id="55299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395288" y="1419225"/>
            <a:ext cx="8229600" cy="1811338"/>
          </a:xfrm>
        </p:spPr>
        <p:txBody>
          <a:bodyPr rtlCol="0"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областного конкурса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Лучший социальный работник-94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109728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None/>
              <a:defRPr/>
            </a:pP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инициативе КАСОПРС разрабатывается областная программа «Социальный работник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300" name="Picture 4" descr="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0" y="4149080"/>
            <a:ext cx="3209925" cy="2438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65">
            <a:off x="267261" y="3425621"/>
            <a:ext cx="3340100" cy="22082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704">
            <a:off x="5793322" y="3494480"/>
            <a:ext cx="3076575" cy="2108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значекк КАСОПР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619672" y="260648"/>
            <a:ext cx="5040560" cy="926976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>
                <a:solidFill>
                  <a:srgbClr val="300797"/>
                </a:solidFill>
                <a:latin typeface="Century Schoolbook" pitchFamily="18" charset="0"/>
              </a:rPr>
              <a:t>1995 год</a:t>
            </a:r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163513" y="1125538"/>
            <a:ext cx="8007350" cy="281940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совместно с центром «Прогноз» и институтом социологии проведен  мониторинг по изучению мнения работников социальных  служб по проблемам социальной работы и статусу социального работника в обществе</a:t>
            </a:r>
          </a:p>
          <a:p>
            <a:pPr eaLnBrk="1" hangingPunct="1">
              <a:buFont typeface="Wingdings" pitchFamily="2" charset="2"/>
              <a:buChar char="§"/>
            </a:pPr>
            <a:endParaRPr lang="ru-RU" altLang="ru-RU" sz="2000" b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en-US" altLang="ru-RU" sz="2000" b="1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 областного конкурса профессионального мастерства «Лучший социальный работник-95»</a:t>
            </a:r>
          </a:p>
        </p:txBody>
      </p:sp>
      <p:pic>
        <p:nvPicPr>
          <p:cNvPr id="56324" name="Picture 4" descr="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4102918" cy="27363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5" descr="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89040"/>
            <a:ext cx="3672408" cy="26642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значекк КАСОПР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1520" y="122375"/>
            <a:ext cx="3960440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>
                <a:solidFill>
                  <a:srgbClr val="300797"/>
                </a:solidFill>
                <a:latin typeface="Century Schoolbook" pitchFamily="18" charset="0"/>
              </a:rPr>
              <a:t>1996 год</a:t>
            </a:r>
          </a:p>
        </p:txBody>
      </p:sp>
      <p:sp>
        <p:nvSpPr>
          <p:cNvPr id="57347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-14288" y="1484313"/>
            <a:ext cx="4464051" cy="4752975"/>
          </a:xfrm>
        </p:spPr>
        <p:txBody>
          <a:bodyPr rtlCol="0">
            <a:noAutofit/>
          </a:bodyPr>
          <a:lstStyle/>
          <a:p>
            <a:pPr marL="365760" indent="-256032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инициативе КАСОПРС  разрабатывается и на Законодательном Собрании Калужской области  принимается  областной Закон  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 статусе работника социальной службы Калужской </a:t>
            </a: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области»</a:t>
            </a:r>
          </a:p>
          <a:p>
            <a:pPr marL="109728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None/>
              <a:defRPr/>
            </a:pP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принят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Устав общественного объединения в новой редакции. 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None/>
              <a:defRPr/>
            </a:pP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стала называться </a:t>
            </a:r>
            <a:endParaRPr lang="ru-RU" sz="20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None/>
              <a:defRPr/>
            </a:pP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Калужская областная общественная организация работников социальных  служб» (КАСОПРС) </a:t>
            </a:r>
          </a:p>
        </p:txBody>
      </p:sp>
      <p:pic>
        <p:nvPicPr>
          <p:cNvPr id="57348" name="Picture 4" descr="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91" y="1628799"/>
            <a:ext cx="3888432" cy="40159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7" name="Picture 4" descr="значекк КАСОПР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75656" y="122375"/>
            <a:ext cx="5184576" cy="1143000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>
                <a:solidFill>
                  <a:srgbClr val="300797"/>
                </a:solidFill>
                <a:latin typeface="Century Schoolbook" pitchFamily="18" charset="0"/>
              </a:rPr>
              <a:t>1997 год</a:t>
            </a:r>
          </a:p>
        </p:txBody>
      </p:sp>
      <p:sp>
        <p:nvSpPr>
          <p:cNvPr id="17411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5041900" y="1989138"/>
            <a:ext cx="4046538" cy="4403725"/>
          </a:xfrm>
        </p:spPr>
        <p:txBody>
          <a:bodyPr/>
          <a:lstStyle/>
          <a:p>
            <a:pPr algn="ctr" eaLnBrk="1" hangingPunct="1"/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проведение совместно с СМИ областного конкурса  «Работник социальной службы-97»</a:t>
            </a:r>
          </a:p>
          <a:p>
            <a:pPr algn="ctr" eaLnBrk="1" hangingPunct="1"/>
            <a:endParaRPr lang="ru-RU" altLang="ru-RU" sz="2000" b="1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участие  членов правления КАСОПРС в областной квалификационной комиссии профессионального развития и подготовки работников социальной службы</a:t>
            </a:r>
          </a:p>
        </p:txBody>
      </p:sp>
      <p:pic>
        <p:nvPicPr>
          <p:cNvPr id="58372" name="Picture 4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64" y="1916832"/>
            <a:ext cx="4646236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4" descr="значекк КАСОПР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59632" y="112435"/>
            <a:ext cx="5256584" cy="1143000"/>
          </a:xfrm>
        </p:spPr>
        <p:txBody>
          <a:bodyPr>
            <a:normAutofit/>
          </a:bodyPr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1998 год </a:t>
            </a:r>
          </a:p>
        </p:txBody>
      </p:sp>
      <p:sp>
        <p:nvSpPr>
          <p:cNvPr id="59395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107950" y="925513"/>
            <a:ext cx="8007350" cy="2216150"/>
          </a:xfrm>
        </p:spPr>
        <p:txBody>
          <a:bodyPr rtlCol="0"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 областной ярмарке социальных 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услуг</a:t>
            </a:r>
          </a:p>
          <a:p>
            <a:pPr marL="109728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None/>
              <a:defRPr/>
            </a:pP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совместно с факультетом социальных отношений КГПУ им. К.Э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Циолковского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областной  конференции по благотворительности в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России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6" name="Picture 4" descr="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56992"/>
            <a:ext cx="7362626" cy="32849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значекк КАСОПР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43608" y="260648"/>
            <a:ext cx="5655978" cy="1143000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>
                <a:solidFill>
                  <a:srgbClr val="300797"/>
                </a:solidFill>
                <a:latin typeface="Century Schoolbook" pitchFamily="18" charset="0"/>
              </a:rPr>
              <a:t>1999 год</a:t>
            </a:r>
          </a:p>
        </p:txBody>
      </p:sp>
      <p:sp>
        <p:nvSpPr>
          <p:cNvPr id="19459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539750" y="1728788"/>
            <a:ext cx="8135938" cy="2924175"/>
          </a:xfrm>
        </p:spPr>
        <p:txBody>
          <a:bodyPr/>
          <a:lstStyle/>
          <a:p>
            <a:pPr marL="365125" indent="-255588" eaLnBrk="1" hangingPunct="1">
              <a:spcAft>
                <a:spcPct val="0"/>
              </a:spcAft>
              <a:buFont typeface="Wingdings 3" pitchFamily="18" charset="2"/>
              <a:buChar char=""/>
            </a:pPr>
            <a:r>
              <a:rPr lang="ru-RU" altLang="ru-RU" sz="1800" b="1" smtClean="0">
                <a:latin typeface="Times New Roman" pitchFamily="18" charset="0"/>
                <a:cs typeface="Times New Roman" pitchFamily="18" charset="0"/>
              </a:rPr>
              <a:t>участие в конкурсе  «Поддержка программ по медико-социальной помощи пожилым и старым людям» института «Открытое общество»</a:t>
            </a:r>
          </a:p>
          <a:p>
            <a:pPr marL="365125" indent="-255588" eaLnBrk="1" hangingPunct="1">
              <a:spcAft>
                <a:spcPct val="0"/>
              </a:spcAft>
              <a:buFont typeface="Wingdings 3" pitchFamily="18" charset="2"/>
              <a:buChar char=""/>
            </a:pPr>
            <a:endParaRPr lang="ru-RU" altLang="ru-RU" sz="1800" b="1" smtClean="0">
              <a:latin typeface="Times New Roman" pitchFamily="18" charset="0"/>
              <a:cs typeface="Times New Roman" pitchFamily="18" charset="0"/>
            </a:endParaRPr>
          </a:p>
          <a:p>
            <a:pPr marL="365125" indent="-255588" eaLnBrk="1" hangingPunct="1">
              <a:spcAft>
                <a:spcPct val="0"/>
              </a:spcAft>
              <a:buFont typeface="Wingdings 3" pitchFamily="18" charset="2"/>
              <a:buChar char=""/>
            </a:pPr>
            <a:r>
              <a:rPr lang="ru-RU" altLang="ru-RU" sz="1800" b="1" smtClean="0">
                <a:latin typeface="Times New Roman" pitchFamily="18" charset="0"/>
                <a:cs typeface="Times New Roman" pitchFamily="18" charset="0"/>
              </a:rPr>
              <a:t>реализация проекта «Сохраним любовь к людям»</a:t>
            </a:r>
          </a:p>
          <a:p>
            <a:pPr marL="365125" indent="-255588" eaLnBrk="1" hangingPunct="1">
              <a:spcAft>
                <a:spcPct val="0"/>
              </a:spcAft>
              <a:buFont typeface="Wingdings 3" pitchFamily="18" charset="2"/>
              <a:buChar char=""/>
            </a:pPr>
            <a:endParaRPr lang="ru-RU" altLang="ru-RU" sz="1800" b="1" smtClean="0">
              <a:latin typeface="Times New Roman" pitchFamily="18" charset="0"/>
              <a:cs typeface="Times New Roman" pitchFamily="18" charset="0"/>
            </a:endParaRPr>
          </a:p>
          <a:p>
            <a:pPr marL="365125" indent="-255588" eaLnBrk="1" hangingPunct="1">
              <a:spcAft>
                <a:spcPct val="0"/>
              </a:spcAft>
              <a:buFont typeface="Wingdings 3" pitchFamily="18" charset="2"/>
              <a:buChar char=""/>
            </a:pPr>
            <a:r>
              <a:rPr lang="ru-RU" altLang="ru-RU" sz="1800" b="1" smtClean="0">
                <a:latin typeface="Times New Roman" pitchFamily="18" charset="0"/>
                <a:cs typeface="Times New Roman" pitchFamily="18" charset="0"/>
              </a:rPr>
              <a:t>проведение  областного конкурса «Лучший работник социальной службы общественный взгляд»</a:t>
            </a:r>
          </a:p>
          <a:p>
            <a:pPr marL="365125" indent="-255588" eaLnBrk="1" hangingPunct="1">
              <a:spcAft>
                <a:spcPct val="0"/>
              </a:spcAft>
              <a:buFont typeface="Wingdings 3" pitchFamily="18" charset="2"/>
              <a:buChar char=""/>
            </a:pPr>
            <a:endParaRPr lang="ru-RU" altLang="ru-RU" sz="1800" b="1" smtClean="0">
              <a:latin typeface="Times New Roman" pitchFamily="18" charset="0"/>
              <a:cs typeface="Times New Roman" pitchFamily="18" charset="0"/>
            </a:endParaRPr>
          </a:p>
          <a:p>
            <a:pPr marL="365125" indent="-255588" eaLnBrk="1" hangingPunct="1">
              <a:spcAft>
                <a:spcPct val="0"/>
              </a:spcAft>
              <a:buFont typeface="Wingdings 3" pitchFamily="18" charset="2"/>
              <a:buChar char=""/>
            </a:pPr>
            <a:r>
              <a:rPr lang="ru-RU" altLang="ru-RU" sz="1800" b="1" smtClean="0">
                <a:latin typeface="Times New Roman" pitchFamily="18" charset="0"/>
                <a:cs typeface="Times New Roman" pitchFamily="18" charset="0"/>
              </a:rPr>
              <a:t>организация семинара по  повышению профессионального мастерства  работников  социальных  служб</a:t>
            </a:r>
          </a:p>
        </p:txBody>
      </p:sp>
      <p:pic>
        <p:nvPicPr>
          <p:cNvPr id="60420" name="Picture 4" descr="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157192"/>
            <a:ext cx="2592288" cy="12961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значекк КАСОПР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157192"/>
            <a:ext cx="2880321" cy="12961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15616" y="122375"/>
            <a:ext cx="5400600" cy="1143000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>
                <a:solidFill>
                  <a:srgbClr val="300797"/>
                </a:solidFill>
                <a:latin typeface="Century Schoolbook" pitchFamily="18" charset="0"/>
              </a:rPr>
              <a:t>2000 год</a:t>
            </a:r>
          </a:p>
        </p:txBody>
      </p:sp>
      <p:sp>
        <p:nvSpPr>
          <p:cNvPr id="61443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539750" y="1341438"/>
            <a:ext cx="7056438" cy="4679950"/>
          </a:xfrm>
        </p:spPr>
        <p:txBody>
          <a:bodyPr rtlCol="0">
            <a:normAutofit fontScale="47500" lnSpcReduction="20000"/>
          </a:bodyPr>
          <a:lstStyle/>
          <a:p>
            <a:pPr marL="365760" indent="-256032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r>
              <a:rPr lang="ru-RU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 в семинаре-совещании «роль и место НКО в структуре оказания медико-социальной помощи пожилым и старым людям», </a:t>
            </a:r>
            <a:r>
              <a:rPr lang="ru-RU" sz="5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организованном </a:t>
            </a:r>
            <a:r>
              <a:rPr lang="ru-RU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институтом «Открытое  общество</a:t>
            </a:r>
            <a:r>
              <a:rPr lang="ru-RU" sz="5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365760" indent="-256032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endParaRPr lang="ru-RU" sz="5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r>
              <a:rPr lang="ru-RU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организации фестиваля художественной  самодеятельности домов-интернатов для граждан пожилого возраста и инвалидов, посвященный 55-й годовщине Победы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4" descr="значекк КАСОПР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55576" y="167950"/>
            <a:ext cx="5472608" cy="850771"/>
          </a:xfrm>
        </p:spPr>
        <p:txBody>
          <a:bodyPr>
            <a:normAutofit/>
          </a:bodyPr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>
                <a:solidFill>
                  <a:srgbClr val="300797"/>
                </a:solidFill>
                <a:latin typeface="Century Schoolbook" pitchFamily="18" charset="0"/>
              </a:rPr>
              <a:t>2001 год</a:t>
            </a:r>
          </a:p>
        </p:txBody>
      </p:sp>
      <p:sp>
        <p:nvSpPr>
          <p:cNvPr id="62467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5360988" y="2133600"/>
            <a:ext cx="3646487" cy="2808288"/>
          </a:xfrm>
        </p:spPr>
        <p:txBody>
          <a:bodyPr rtlCol="0"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отчетно-выборная конференция КАСОПРС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109728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None/>
              <a:defRPr/>
            </a:pP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проведении  областного конкурса 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«Лучший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социальный работник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itchFamily="18" charset="0"/>
              </a:rPr>
              <a:t>»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entury Schoolbook" pitchFamily="18" charset="0"/>
            </a:endParaRPr>
          </a:p>
        </p:txBody>
      </p:sp>
      <p:pic>
        <p:nvPicPr>
          <p:cNvPr id="62468" name="Picture 4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0" y="1844824"/>
            <a:ext cx="5210970" cy="35283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значекк КАСОПР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47664" y="260648"/>
            <a:ext cx="4752528" cy="946479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>
                <a:solidFill>
                  <a:srgbClr val="300797"/>
                </a:solidFill>
                <a:latin typeface="Century Schoolbook" pitchFamily="18" charset="0"/>
              </a:rPr>
              <a:t>2002 год</a:t>
            </a:r>
          </a:p>
        </p:txBody>
      </p:sp>
      <p:sp>
        <p:nvSpPr>
          <p:cNvPr id="63491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395288" y="1052513"/>
            <a:ext cx="7272337" cy="2520950"/>
          </a:xfrm>
        </p:spPr>
        <p:txBody>
          <a:bodyPr rtlCol="0">
            <a:noAutofit/>
          </a:bodyPr>
          <a:lstStyle/>
          <a:p>
            <a:pPr marL="365760" indent="-256032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 в конференции по проблемам  социально-психологической реабилитации населения, пострадавшего от последствий  аварии на ЧАЭС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65760" indent="-256032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 акции «Социальная работа и права детей», проводимой Международной федерацией социальных работников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65760" indent="-256032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первого областного конкурса  на лучшее предприятие  эффективной социальной работы.</a:t>
            </a:r>
          </a:p>
        </p:txBody>
      </p:sp>
      <p:pic>
        <p:nvPicPr>
          <p:cNvPr id="63492" name="Picture 4" descr="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3096"/>
            <a:ext cx="3671887" cy="2177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3493" name="Picture 5" descr="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05064"/>
            <a:ext cx="3751263" cy="22065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значекк КАСОПР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157874"/>
            <a:ext cx="3384376" cy="1143000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>
                <a:solidFill>
                  <a:srgbClr val="300797"/>
                </a:solidFill>
                <a:latin typeface="Century Schoolbook" pitchFamily="18" charset="0"/>
              </a:rPr>
              <a:t>2003 год</a:t>
            </a:r>
          </a:p>
        </p:txBody>
      </p:sp>
      <p:sp>
        <p:nvSpPr>
          <p:cNvPr id="23555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107950" y="1412875"/>
            <a:ext cx="3517900" cy="4548188"/>
          </a:xfrm>
        </p:spPr>
        <p:txBody>
          <a:bodyPr/>
          <a:lstStyle/>
          <a:p>
            <a:pPr eaLnBrk="1" hangingPunct="1"/>
            <a:r>
              <a:rPr lang="ru-RU" altLang="ru-RU" sz="1800" b="1" smtClean="0">
                <a:latin typeface="Times New Roman" pitchFamily="18" charset="0"/>
                <a:cs typeface="Times New Roman" pitchFamily="18" charset="0"/>
              </a:rPr>
              <a:t>проведение мониторинга по проблеме информированности населения о последствиях аварии на Чернобыльской АЭС;</a:t>
            </a:r>
          </a:p>
          <a:p>
            <a:pPr eaLnBrk="1" hangingPunct="1"/>
            <a:endParaRPr lang="ru-RU" altLang="ru-RU" sz="1800" b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sz="1800" b="1" smtClean="0">
                <a:latin typeface="Times New Roman" pitchFamily="18" charset="0"/>
                <a:cs typeface="Times New Roman" pitchFamily="18" charset="0"/>
              </a:rPr>
              <a:t>организация областного конкурса  на лучшее  предприятие эффективной  социальной работы</a:t>
            </a:r>
          </a:p>
        </p:txBody>
      </p:sp>
      <p:pic>
        <p:nvPicPr>
          <p:cNvPr id="64516" name="Picture 4" descr="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33056"/>
            <a:ext cx="3455988" cy="26781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7" name="Picture 5" descr="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792" y="1124744"/>
            <a:ext cx="3455988" cy="26050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значекк КАСОПР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0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r="10033"/>
          <a:stretch>
            <a:fillRect/>
          </a:stretch>
        </p:blipFill>
        <p:spPr>
          <a:xfrm>
            <a:off x="179388" y="1989138"/>
            <a:ext cx="4562475" cy="3505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67744" y="601587"/>
            <a:ext cx="4464496" cy="64807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cap="all" dirty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Цели </a:t>
            </a:r>
            <a:r>
              <a:rPr lang="ru-RU" sz="2200" cap="all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r>
              <a:rPr lang="ru-RU" sz="2200" u="sng" cap="all" dirty="0" smtClean="0">
                <a:latin typeface="Century Schoolbook" pitchFamily="18" charset="0"/>
              </a:rPr>
              <a:t> </a:t>
            </a:r>
            <a:r>
              <a:rPr lang="ru-RU" sz="2400" u="sng" cap="all" dirty="0">
                <a:latin typeface="Century Schoolbook" pitchFamily="18" charset="0"/>
              </a:rPr>
              <a:t/>
            </a:r>
            <a:br>
              <a:rPr lang="ru-RU" sz="2400" u="sng" cap="all" dirty="0">
                <a:latin typeface="Century Schoolbook" pitchFamily="18" charset="0"/>
              </a:rPr>
            </a:br>
            <a:endParaRPr lang="ru-RU" sz="2400" cap="all" dirty="0">
              <a:latin typeface="Century Schoolbook" pitchFamily="18" charset="0"/>
            </a:endParaRPr>
          </a:p>
        </p:txBody>
      </p:sp>
      <p:pic>
        <p:nvPicPr>
          <p:cNvPr id="6" name="Picture 4" descr="значекк КАСОПР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59338" y="2276475"/>
            <a:ext cx="4140200" cy="314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b="1" dirty="0">
                <a:latin typeface="Century Schoolbook" pitchFamily="18" charset="0"/>
                <a:cs typeface="+mn-cs"/>
              </a:rPr>
              <a:t>объединение усилий работников социальных служб в совершенствовании системы  социального обслуживания населения области;</a:t>
            </a:r>
          </a:p>
          <a:p>
            <a:pPr>
              <a:defRPr/>
            </a:pPr>
            <a:endParaRPr lang="ru-RU" b="1" dirty="0">
              <a:latin typeface="Century Schoolbook" pitchFamily="18" charset="0"/>
              <a:cs typeface="+mn-cs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b="1" dirty="0">
                <a:latin typeface="Century Schoolbook" pitchFamily="18" charset="0"/>
                <a:cs typeface="+mn-cs"/>
              </a:rPr>
              <a:t>повышение престижа и авторитета работников  социальных  служб  Калужской области.</a:t>
            </a:r>
            <a:endParaRPr lang="ru-RU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5770984" cy="1143000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>
                <a:solidFill>
                  <a:srgbClr val="300797"/>
                </a:solidFill>
                <a:latin typeface="Century Schoolbook" pitchFamily="18" charset="0"/>
              </a:rPr>
              <a:t>2004 год</a:t>
            </a:r>
          </a:p>
        </p:txBody>
      </p:sp>
      <p:sp>
        <p:nvSpPr>
          <p:cNvPr id="24579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107950" y="1412875"/>
            <a:ext cx="8007350" cy="1944688"/>
          </a:xfrm>
        </p:spPr>
        <p:txBody>
          <a:bodyPr/>
          <a:lstStyle/>
          <a:p>
            <a:pPr eaLnBrk="1" hangingPunct="1"/>
            <a:r>
              <a:rPr lang="ru-RU" altLang="ru-RU" sz="1800" b="1" smtClean="0">
                <a:latin typeface="Times New Roman" pitchFamily="18" charset="0"/>
                <a:cs typeface="Times New Roman" pitchFamily="18" charset="0"/>
              </a:rPr>
              <a:t>участие в организации и проведении реабилитационных  смен для детей-инвалидов;</a:t>
            </a:r>
          </a:p>
          <a:p>
            <a:pPr eaLnBrk="1" hangingPunct="1"/>
            <a:r>
              <a:rPr lang="ru-RU" altLang="ru-RU" sz="1800" b="1" smtClean="0">
                <a:latin typeface="Times New Roman" pitchFamily="18" charset="0"/>
                <a:cs typeface="Times New Roman" pitchFamily="18" charset="0"/>
              </a:rPr>
              <a:t>участие  членов правления КАСОПРС в областной квалификационной комиссии профессионального развития и подготовки работников социальной службы</a:t>
            </a:r>
          </a:p>
        </p:txBody>
      </p:sp>
      <p:pic>
        <p:nvPicPr>
          <p:cNvPr id="65540" name="Picture 4" descr="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36" y="3638550"/>
            <a:ext cx="3887787" cy="2971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5" descr="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40968"/>
            <a:ext cx="3765550" cy="29051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значекк КАСОПР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75656" y="836712"/>
            <a:ext cx="4824536" cy="515076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>
                <a:solidFill>
                  <a:srgbClr val="300797"/>
                </a:solidFill>
                <a:latin typeface="Century Schoolbook" pitchFamily="18" charset="0"/>
              </a:rPr>
              <a:t>2005 год</a:t>
            </a:r>
          </a:p>
        </p:txBody>
      </p:sp>
      <p:sp>
        <p:nvSpPr>
          <p:cNvPr id="66563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468313" y="1916113"/>
            <a:ext cx="8531225" cy="4725987"/>
          </a:xfrm>
        </p:spPr>
        <p:txBody>
          <a:bodyPr rtlCol="0"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 спецкурса на базе ИСО КГПУ им. К.Э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Циолковского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подготовке специалистов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 социальной работы с одинокими людьми пожилого возраста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109728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None/>
              <a:defRPr/>
            </a:pP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участие  в организации 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дистанционного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обучения   молодых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инвалидов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4" name="Picture 4" descr="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35" y="4752975"/>
            <a:ext cx="2810081" cy="18446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значекк КАСОПР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C:\Users\Марина\Desktop\2012б\Рисунок 8а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52975"/>
            <a:ext cx="28082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3" descr="C:\Users\Вовец\Desktop\картинки для проекта\1301652199_okna-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52975"/>
            <a:ext cx="2592388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04587" y="620688"/>
            <a:ext cx="3097429" cy="868958"/>
          </a:xfrm>
        </p:spPr>
        <p:txBody>
          <a:bodyPr>
            <a:normAutofit/>
          </a:bodyPr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>
                <a:solidFill>
                  <a:srgbClr val="300797"/>
                </a:solidFill>
                <a:latin typeface="Century Schoolbook" pitchFamily="18" charset="0"/>
              </a:rPr>
              <a:t>2006 год</a:t>
            </a:r>
          </a:p>
        </p:txBody>
      </p:sp>
      <p:sp>
        <p:nvSpPr>
          <p:cNvPr id="26627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0" y="2616200"/>
            <a:ext cx="9144000" cy="1570038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  <a:cs typeface="Times New Roman" pitchFamily="18" charset="0"/>
              </a:rPr>
              <a:t>содействие в создании центра поддержки некоммерческих организаций Калужской области, предоставляющих  социальные  услуги при ИСО КГПУ им. К.Э. Циолковского;</a:t>
            </a:r>
          </a:p>
          <a:p>
            <a:pPr eaLnBrk="1" hangingPunct="1"/>
            <a:r>
              <a:rPr lang="ru-RU" altLang="ru-RU" sz="1600" b="1" smtClean="0">
                <a:latin typeface="Times New Roman" pitchFamily="18" charset="0"/>
                <a:cs typeface="Times New Roman" pitchFamily="18" charset="0"/>
              </a:rPr>
              <a:t>поддержка  разработки и реализации социального проекта «Духовные оазисы земли Мещовской»</a:t>
            </a:r>
          </a:p>
        </p:txBody>
      </p:sp>
      <p:pic>
        <p:nvPicPr>
          <p:cNvPr id="67588" name="Picture 4" descr="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0"/>
            <a:ext cx="3704488" cy="26369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77" y="3791921"/>
            <a:ext cx="3875081" cy="26156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 descr="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91921"/>
            <a:ext cx="3851920" cy="26156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значекк КАСОПР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871" y="135559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8058" y="2079724"/>
            <a:ext cx="4969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 Реализация проекта, получившего грант </a:t>
            </a:r>
          </a:p>
          <a:p>
            <a:r>
              <a:rPr lang="ru-RU" b="1" dirty="0" smtClean="0"/>
              <a:t>Президента РФ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067944" y="354123"/>
            <a:ext cx="3384376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>
                <a:solidFill>
                  <a:srgbClr val="300797"/>
                </a:solidFill>
                <a:latin typeface="Century Schoolbook" pitchFamily="18" charset="0"/>
              </a:rPr>
              <a:t>2007 год</a:t>
            </a:r>
          </a:p>
        </p:txBody>
      </p:sp>
      <p:sp>
        <p:nvSpPr>
          <p:cNvPr id="27651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0" y="2544763"/>
            <a:ext cx="9144000" cy="1524000"/>
          </a:xfrm>
        </p:spPr>
        <p:txBody>
          <a:bodyPr/>
          <a:lstStyle/>
          <a:p>
            <a:pPr eaLnBrk="1" hangingPunct="1"/>
            <a:r>
              <a:rPr lang="ru-RU" altLang="ru-RU" sz="1800" b="1" smtClean="0">
                <a:latin typeface="Times New Roman" pitchFamily="18" charset="0"/>
                <a:cs typeface="Times New Roman" pitchFamily="18" charset="0"/>
              </a:rPr>
              <a:t>поддержка инициатив центра поддержки некоммерческих организаций Калужской области, предоставляющих  социальные  услуги при ИСО КГПУ им. К.Э. Циолковского;</a:t>
            </a:r>
          </a:p>
          <a:p>
            <a:pPr eaLnBrk="1" hangingPunct="1"/>
            <a:r>
              <a:rPr lang="ru-RU" altLang="ru-RU" sz="1800" b="1" smtClean="0">
                <a:latin typeface="Times New Roman" pitchFamily="18" charset="0"/>
                <a:cs typeface="Times New Roman" pitchFamily="18" charset="0"/>
              </a:rPr>
              <a:t>участие в организация   ярмарки  социальных услуг и проектов некоммерческих организаций Калужской области, предоставляющих  социальные услуги.</a:t>
            </a:r>
          </a:p>
        </p:txBody>
      </p:sp>
      <p:pic>
        <p:nvPicPr>
          <p:cNvPr id="68612" name="Picture 4" descr="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24" y="4076700"/>
            <a:ext cx="3960440" cy="26128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 descr="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422" y="4113932"/>
            <a:ext cx="4353686" cy="25756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60" y="122375"/>
            <a:ext cx="3318967" cy="23050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значекк КАСОПР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404664"/>
            <a:ext cx="8858250" cy="1452711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2008  год</a:t>
            </a:r>
            <a:br>
              <a:rPr lang="ru-RU" sz="3600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изучение опыта социальной работы в области</a:t>
            </a:r>
            <a:endParaRPr lang="ru-RU" sz="3600" dirty="0">
              <a:solidFill>
                <a:srgbClr val="30079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2000250"/>
            <a:ext cx="3929062" cy="2714625"/>
          </a:xfrm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071813"/>
            <a:ext cx="38576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значекк КАСОПР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301460" y="476672"/>
            <a:ext cx="4104456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 smtClean="0">
                <a:solidFill>
                  <a:srgbClr val="300797"/>
                </a:solidFill>
                <a:latin typeface="Century Schoolbook" pitchFamily="18" charset="0"/>
              </a:rPr>
              <a:t>2008-2009 годы</a:t>
            </a:r>
            <a:endParaRPr lang="ru-RU" sz="3600" dirty="0">
              <a:solidFill>
                <a:srgbClr val="300797"/>
              </a:solidFill>
              <a:latin typeface="Century Schoolbook" pitchFamily="18" charset="0"/>
            </a:endParaRPr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1257300" y="1725613"/>
            <a:ext cx="6915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Оказана помощь в подготовке проектов НКО </a:t>
            </a:r>
          </a:p>
          <a:p>
            <a:pPr algn="ctr" eaLnBrk="1" hangingPunct="1"/>
            <a:r>
              <a:rPr lang="ru-RU" altLang="ru-RU" sz="2400" b="1" i="1">
                <a:latin typeface="Times New Roman" pitchFamily="18" charset="0"/>
                <a:cs typeface="Times New Roman" pitchFamily="18" charset="0"/>
              </a:rPr>
              <a:t>«Подворье ветерана»</a:t>
            </a: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3237564" y="2441173"/>
            <a:ext cx="2232248" cy="1143000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>
              <a:defRPr/>
            </a:pPr>
            <a:r>
              <a:rPr lang="ru-RU" sz="3600" dirty="0" smtClean="0">
                <a:solidFill>
                  <a:srgbClr val="300797"/>
                </a:solidFill>
                <a:latin typeface="Century Schoolbook" pitchFamily="18" charset="0"/>
              </a:rPr>
              <a:t>2010 год</a:t>
            </a:r>
            <a:endParaRPr lang="ru-RU" sz="3600" dirty="0">
              <a:solidFill>
                <a:srgbClr val="300797"/>
              </a:solidFill>
              <a:latin typeface="Century Schoolbook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4869159"/>
            <a:ext cx="2476500" cy="1728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703" name="TextBox 8"/>
          <p:cNvSpPr txBox="1">
            <a:spLocks noChangeArrowheads="1"/>
          </p:cNvSpPr>
          <p:nvPr/>
        </p:nvSpPr>
        <p:spPr bwMode="auto">
          <a:xfrm>
            <a:off x="900113" y="3582988"/>
            <a:ext cx="72723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Подготовка и реализация проектов,</a:t>
            </a:r>
          </a:p>
          <a:p>
            <a:pPr algn="ctr" eaLnBrk="1" hangingPunct="1"/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 посвященных межпоколенному взаимодействию</a:t>
            </a:r>
          </a:p>
        </p:txBody>
      </p:sp>
      <p:pic>
        <p:nvPicPr>
          <p:cNvPr id="29704" name="Picture 3" descr="C:\Users\Вовец\Desktop\картинки для проекта\1301652199_okna-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52975"/>
            <a:ext cx="2592388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868863"/>
            <a:ext cx="29511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Ярмарка социальных проектов</a:t>
            </a:r>
            <a:endParaRPr lang="ru-RU" sz="2800" dirty="0">
              <a:solidFill>
                <a:srgbClr val="30079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3" name="Picture 5" descr="I:\DCIM\100PHOTO\SAM_115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863" y="2828925"/>
            <a:ext cx="3095625" cy="1512888"/>
          </a:xfrm>
        </p:spPr>
      </p:pic>
      <p:pic>
        <p:nvPicPr>
          <p:cNvPr id="30724" name="Picture 5" descr="I:\DCIM\100PHOTO\SAM_11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881563"/>
            <a:ext cx="212407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I:\DCIM\100PHOTO\SAM_11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881563"/>
            <a:ext cx="19939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I:\DCIM\100PHOTO\SAM_11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30513"/>
            <a:ext cx="3240087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6" descr="Таблица ЦП НКО ПСУ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2663" y="417513"/>
            <a:ext cx="4429125" cy="2193925"/>
          </a:xfrm>
        </p:spPr>
      </p:pic>
      <p:pic>
        <p:nvPicPr>
          <p:cNvPr id="30728" name="Picture 9" descr="C:\Users\Марина\Desktop\КАСОПРС\Фото с мероприятия\IMG_39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3" t="55107" b="19771"/>
          <a:stretch>
            <a:fillRect/>
          </a:stretch>
        </p:blipFill>
        <p:spPr bwMode="auto">
          <a:xfrm>
            <a:off x="344488" y="458788"/>
            <a:ext cx="1871662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5" descr="C:\Users\Марина\Desktop\Кр. стол 23.06.2016\крст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557338"/>
            <a:ext cx="208756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9" descr="C:\Users\Марина\Desktop\капрс\Ярмарка 2008\P101003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4865688"/>
            <a:ext cx="218122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0" descr="C:\Users\Марина\Desktop\капрс\Ярмарка 2008\P101003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4868863"/>
            <a:ext cx="190817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1" descr="C:\Users\Марина\Desktop\капрс\Ярмарка 2008\P101003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828925"/>
            <a:ext cx="266382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НАГРАЖДЕНИЕ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ЛУЧШИХ ПРОЕКТОВ</a:t>
            </a:r>
          </a:p>
        </p:txBody>
      </p:sp>
      <p:pic>
        <p:nvPicPr>
          <p:cNvPr id="31747" name="Picture 4" descr="I:\DCIM\100PHOTO\SAM_118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0350"/>
            <a:ext cx="4500563" cy="4025900"/>
          </a:xfrm>
        </p:spPr>
      </p:pic>
      <p:pic>
        <p:nvPicPr>
          <p:cNvPr id="31748" name="Picture 4" descr="I:\DCIM\100PHOTO\SAM_11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47085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I:\DCIM\100PHOTO\SAM_11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60350"/>
            <a:ext cx="4786312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I:\DCIM\100PHOTO\SAM_11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933825"/>
            <a:ext cx="478631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331640" y="5157192"/>
            <a:ext cx="7344816" cy="144016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200" dirty="0" smtClean="0">
                <a:solidFill>
                  <a:srgbClr val="300797"/>
                </a:solidFill>
                <a:latin typeface="Times New Roman" pitchFamily="18" charset="0"/>
              </a:rPr>
              <a:t>Лучший социальный  проект областного конкурса «Участие»</a:t>
            </a:r>
          </a:p>
        </p:txBody>
      </p:sp>
      <p:graphicFrame>
        <p:nvGraphicFramePr>
          <p:cNvPr id="32771" name="Object 3"/>
          <p:cNvGraphicFramePr>
            <a:graphicFrameLocks noGrp="1" noChangeAspect="1"/>
          </p:cNvGraphicFramePr>
          <p:nvPr>
            <p:ph idx="4294967295"/>
          </p:nvPr>
        </p:nvGraphicFramePr>
        <p:xfrm>
          <a:off x="684213" y="908050"/>
          <a:ext cx="6132512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0" name="Документ" r:id="rId3" imgW="10481416" imgH="7162010" progId="Word.Document.8">
                  <p:embed/>
                </p:oleObj>
              </mc:Choice>
              <mc:Fallback>
                <p:oleObj name="Документ" r:id="rId3" imgW="10481416" imgH="7162010" progId="Word.Documen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908050"/>
                        <a:ext cx="6132512" cy="419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значекк КАСОПР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82608" y="354123"/>
            <a:ext cx="3705616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 smtClean="0">
                <a:solidFill>
                  <a:srgbClr val="300797"/>
                </a:solidFill>
                <a:latin typeface="Century Schoolbook" pitchFamily="18" charset="0"/>
              </a:rPr>
              <a:t>2011 </a:t>
            </a:r>
            <a:r>
              <a:rPr lang="ru-RU" sz="3600" dirty="0">
                <a:solidFill>
                  <a:srgbClr val="300797"/>
                </a:solidFill>
                <a:latin typeface="Century Schoolbook" pitchFamily="18" charset="0"/>
              </a:rPr>
              <a:t>год</a:t>
            </a:r>
          </a:p>
        </p:txBody>
      </p:sp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2311400" y="166528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/>
              <a:t>Научно-практическая конференция </a:t>
            </a:r>
          </a:p>
          <a:p>
            <a:pPr algn="ctr" eaLnBrk="1" hangingPunct="1"/>
            <a:r>
              <a:rPr lang="ru-RU" altLang="ru-RU" b="1" i="1"/>
              <a:t>«У истоков российской государственности»</a:t>
            </a:r>
          </a:p>
        </p:txBody>
      </p:sp>
      <p:pic>
        <p:nvPicPr>
          <p:cNvPr id="70658" name="Picture 2" descr="C:\Documents and Settings\zanin\Мои документы\Мои рисунки\фото касопрс  мещёвск\DSC060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r="20577"/>
          <a:stretch/>
        </p:blipFill>
        <p:spPr bwMode="auto">
          <a:xfrm>
            <a:off x="5940152" y="2631091"/>
            <a:ext cx="2952327" cy="3030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C:\Documents and Settings\zanin\Мои документы\Мои рисунки\фото касопрс  мещёвск\DSC060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1" t="11385" r="24747" b="14434"/>
          <a:stretch/>
        </p:blipFill>
        <p:spPr bwMode="auto">
          <a:xfrm>
            <a:off x="188704" y="255992"/>
            <a:ext cx="2001336" cy="3866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2843213" y="2705100"/>
            <a:ext cx="2808287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/>
              <a:t>Посещение </a:t>
            </a:r>
          </a:p>
          <a:p>
            <a:pPr algn="ctr" eaLnBrk="1" hangingPunct="1"/>
            <a:r>
              <a:rPr lang="ru-RU" altLang="ru-RU"/>
              <a:t>Свято-Георгиевского Мещовского мужского монастыря</a:t>
            </a:r>
          </a:p>
        </p:txBody>
      </p:sp>
      <p:sp>
        <p:nvSpPr>
          <p:cNvPr id="33800" name="TextBox 9"/>
          <p:cNvSpPr txBox="1">
            <a:spLocks noChangeArrowheads="1"/>
          </p:cNvSpPr>
          <p:nvPr/>
        </p:nvSpPr>
        <p:spPr bwMode="auto">
          <a:xfrm>
            <a:off x="0" y="4437063"/>
            <a:ext cx="2311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i="1"/>
              <a:t>Открытие памятника </a:t>
            </a:r>
          </a:p>
          <a:p>
            <a:pPr algn="ctr" eaLnBrk="1" hangingPunct="1"/>
            <a:r>
              <a:rPr lang="ru-RU" altLang="ru-RU" i="1"/>
              <a:t>Евдокии Стрешневой</a:t>
            </a:r>
          </a:p>
        </p:txBody>
      </p:sp>
      <p:sp>
        <p:nvSpPr>
          <p:cNvPr id="33801" name="TextBox 11"/>
          <p:cNvSpPr txBox="1">
            <a:spLocks noChangeArrowheads="1"/>
          </p:cNvSpPr>
          <p:nvPr/>
        </p:nvSpPr>
        <p:spPr bwMode="auto">
          <a:xfrm>
            <a:off x="6081713" y="5632450"/>
            <a:ext cx="28082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/>
              <a:t>Вручение </a:t>
            </a:r>
          </a:p>
          <a:p>
            <a:pPr algn="ctr" eaLnBrk="1" hangingPunct="1"/>
            <a:r>
              <a:rPr lang="ru-RU" altLang="ru-RU"/>
              <a:t>Почетных грамот Российской Ассоциации социальных работников</a:t>
            </a:r>
          </a:p>
        </p:txBody>
      </p:sp>
      <p:pic>
        <p:nvPicPr>
          <p:cNvPr id="13" name="Picture 2" descr="C:\Documents and Settings\zanin\Мои документы\Мои рисунки\фото касопрс  мещёвск\DSC0605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3" t="14846" r="5836"/>
          <a:stretch/>
        </p:blipFill>
        <p:spPr bwMode="auto">
          <a:xfrm>
            <a:off x="2694733" y="3894564"/>
            <a:ext cx="3096344" cy="2414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684213" y="620713"/>
            <a:ext cx="6264275" cy="487362"/>
          </a:xfrm>
        </p:spPr>
        <p:txBody>
          <a:bodyPr rtlCol="0">
            <a:noAutofit/>
          </a:bodyPr>
          <a:lstStyle/>
          <a:p>
            <a:pPr marL="109728" indent="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None/>
              <a:defRPr/>
            </a:pPr>
            <a:r>
              <a:rPr lang="ru-RU" sz="2800" b="1" cap="all" dirty="0">
                <a:solidFill>
                  <a:srgbClr val="3007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2800" b="1" cap="all" dirty="0" smtClean="0">
                <a:solidFill>
                  <a:srgbClr val="3007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организации</a:t>
            </a:r>
            <a:endParaRPr lang="ru-RU" b="1" cap="all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4" descr="значекк КАСОПР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0200" y="1916113"/>
            <a:ext cx="467995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создать  условия для обмена опытом и развития профессиональных контактов между работниками социальных  служб области;</a:t>
            </a:r>
          </a:p>
          <a:p>
            <a:pPr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содействовать объединению  усилий государственных и негосударственных организаций Калужской области в  сфере предоставления социальных услуг населению;</a:t>
            </a:r>
          </a:p>
          <a:p>
            <a:pPr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оказывать помощь в поиске и внедрении инновационных технологий в организацию социального обслуживания населения</a:t>
            </a:r>
          </a:p>
          <a:p>
            <a:pPr>
              <a:defRPr/>
            </a:pPr>
            <a:endParaRPr lang="ru-RU" dirty="0"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10800000" flipV="1">
            <a:off x="682625" y="2133600"/>
            <a:ext cx="3602038" cy="3425825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dirty="0"/>
          </a:p>
        </p:txBody>
      </p:sp>
      <p:pic>
        <p:nvPicPr>
          <p:cNvPr id="7174" name="Picture 2" descr="C:\Users\Марина\Desktop\Фото 2015\IMG_09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133600"/>
            <a:ext cx="338613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значекк КАСОПР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301460" y="476672"/>
            <a:ext cx="4104456" cy="1143000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 smtClean="0">
                <a:solidFill>
                  <a:srgbClr val="300797"/>
                </a:solidFill>
                <a:latin typeface="Century Schoolbook" pitchFamily="18" charset="0"/>
              </a:rPr>
              <a:t>2012 год</a:t>
            </a:r>
            <a:endParaRPr lang="ru-RU" sz="3600" dirty="0">
              <a:solidFill>
                <a:srgbClr val="300797"/>
              </a:solidFill>
              <a:latin typeface="Century Schoolbook" pitchFamily="18" charset="0"/>
            </a:endParaRP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3236913" y="2441575"/>
            <a:ext cx="2233612" cy="195263"/>
          </a:xfrm>
          <a:prstGeom prst="rect">
            <a:avLst/>
          </a:prstGeom>
        </p:spPr>
        <p:txBody>
          <a:bodyPr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>
              <a:defRPr/>
            </a:pPr>
            <a:endParaRPr lang="ru-RU" sz="3600" dirty="0">
              <a:solidFill>
                <a:srgbClr val="300797"/>
              </a:solidFill>
              <a:latin typeface="Century Schoolbook" pitchFamily="18" charset="0"/>
            </a:endParaRPr>
          </a:p>
        </p:txBody>
      </p:sp>
      <p:sp>
        <p:nvSpPr>
          <p:cNvPr id="34821" name="TextBox 8"/>
          <p:cNvSpPr txBox="1">
            <a:spLocks noChangeArrowheads="1"/>
          </p:cNvSpPr>
          <p:nvPr/>
        </p:nvSpPr>
        <p:spPr bwMode="auto">
          <a:xfrm>
            <a:off x="1012825" y="3611563"/>
            <a:ext cx="7272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Олимпиада социальных работников</a:t>
            </a:r>
          </a:p>
        </p:txBody>
      </p:sp>
      <p:pic>
        <p:nvPicPr>
          <p:cNvPr id="34822" name="Picture 8" descr="C:\Users\Марина\Desktop\2012б\фото 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220788"/>
            <a:ext cx="3529013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" descr="C:\Users\Марина\Desktop\2012б\Рисунок 4а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4941888"/>
            <a:ext cx="2865438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4" descr="C:\Users\Марина\Desktop\2012б\Рисунок 3а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4941888"/>
            <a:ext cx="2916238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5" descr="C:\Users\Марина\Desktop\2012б\Рисунок 5а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51038"/>
            <a:ext cx="1728787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7" descr="C:\Users\Марина\Desktop\2012б (2)\IMG_062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482600"/>
            <a:ext cx="1800225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8" descr="C:\Users\Марина\Desktop\2012б (2)\IMG_063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3822700"/>
            <a:ext cx="1627188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2" descr="C:\Users\Марина\Desktop\2012б (2)\IMG_061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4941888"/>
            <a:ext cx="3160713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3" descr="C:\Users\Марина\Desktop\2012б (2)\IMG_065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2754313"/>
            <a:ext cx="187642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значекк КАСОПРС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27088" y="112713"/>
            <a:ext cx="3024832" cy="8763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2012 </a:t>
            </a:r>
            <a:r>
              <a:rPr lang="ru-RU" sz="3200" dirty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3635375" y="404813"/>
            <a:ext cx="3965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Конкурс СМИ</a:t>
            </a:r>
            <a:r>
              <a:rPr lang="ru-RU" altLang="ru-RU" sz="2800" b="1" i="1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8914" name="Picture 2" descr="C:\Documents and Settings\zanin\Мои документы\Мои рисунки\7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7285" r="5287"/>
          <a:stretch/>
        </p:blipFill>
        <p:spPr bwMode="auto">
          <a:xfrm>
            <a:off x="2555776" y="3645024"/>
            <a:ext cx="3483864" cy="26508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8915" name="Picture 3" descr="C:\Documents and Settings\zanin\Мои документы\Мои рисунки\9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12450" r="14898"/>
          <a:stretch/>
        </p:blipFill>
        <p:spPr bwMode="auto">
          <a:xfrm>
            <a:off x="971600" y="1412776"/>
            <a:ext cx="2834640" cy="2595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8917" name="Picture 5" descr="C:\Documents and Settings\zanin\Мои документы\Мои рисунки\касопрс32.jpg"/>
          <p:cNvPicPr>
            <a:picLocks noChangeAspect="1" noChangeArrowheads="1"/>
          </p:cNvPicPr>
          <p:nvPr/>
        </p:nvPicPr>
        <p:blipFill rotWithShape="1">
          <a:blip r:embed="rId5" cstate="print">
            <a:extLst/>
          </a:blip>
          <a:srcRect l="12365" r="18031"/>
          <a:stretch/>
        </p:blipFill>
        <p:spPr bwMode="auto">
          <a:xfrm rot="698865">
            <a:off x="5227321" y="1472521"/>
            <a:ext cx="2590641" cy="24760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620689"/>
            <a:ext cx="6511925" cy="129614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Тренинг по профилактике эмоционального  выгорания</a:t>
            </a:r>
          </a:p>
        </p:txBody>
      </p:sp>
      <p:pic>
        <p:nvPicPr>
          <p:cNvPr id="36867" name="Picture 4" descr="G:\Documents and Settings\Marina\Рабочий стол\МИК\КАСОПРС 2009-2010\КАСОПРС фото\БОРОВСК\SAM_109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889125"/>
            <a:ext cx="2795587" cy="2078038"/>
          </a:xfrm>
        </p:spPr>
      </p:pic>
      <p:pic>
        <p:nvPicPr>
          <p:cNvPr id="36868" name="Picture 4" descr="G:\Documents and Settings\Marina\Рабочий стол\МИК\КАСОПРС 2009-2010\КАСОПРС фото\БОРОВСК\SAM_10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1995488"/>
            <a:ext cx="32829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G:\Documents and Settings\Marina\Рабочий стол\МИК\КАСОПРС 2009-2010\КАСОПРС фото\БОРОВСК\SAM_11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797425"/>
            <a:ext cx="2879725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C:\Users\Марина\Desktop\ФОТО\семейная политика\20131206_1101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314825"/>
            <a:ext cx="3227387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значекк КАСОПР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770" y="273493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751079" y="359544"/>
            <a:ext cx="5438892" cy="1143000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 smtClean="0">
                <a:solidFill>
                  <a:srgbClr val="300797"/>
                </a:solidFill>
                <a:latin typeface="Century Schoolbook" pitchFamily="18" charset="0"/>
              </a:rPr>
              <a:t>2013 год</a:t>
            </a:r>
            <a:endParaRPr lang="ru-RU" sz="3600" dirty="0">
              <a:solidFill>
                <a:srgbClr val="300797"/>
              </a:solidFill>
              <a:latin typeface="Century Schoolbook" pitchFamily="18" charset="0"/>
            </a:endParaRP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3236913" y="2441575"/>
            <a:ext cx="2233612" cy="195263"/>
          </a:xfrm>
          <a:prstGeom prst="rect">
            <a:avLst/>
          </a:prstGeom>
        </p:spPr>
        <p:txBody>
          <a:bodyPr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>
              <a:defRPr/>
            </a:pPr>
            <a:endParaRPr lang="ru-RU" sz="3600" dirty="0">
              <a:solidFill>
                <a:srgbClr val="300797"/>
              </a:solidFill>
              <a:latin typeface="Century Schoolbook" pitchFamily="18" charset="0"/>
            </a:endParaRPr>
          </a:p>
        </p:txBody>
      </p:sp>
      <p:sp>
        <p:nvSpPr>
          <p:cNvPr id="37893" name="TextBox 8"/>
          <p:cNvSpPr txBox="1">
            <a:spLocks noChangeArrowheads="1"/>
          </p:cNvSpPr>
          <p:nvPr/>
        </p:nvSpPr>
        <p:spPr bwMode="auto">
          <a:xfrm>
            <a:off x="1012825" y="3611563"/>
            <a:ext cx="72723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 Реализация регионального социально значимого проекта</a:t>
            </a:r>
          </a:p>
        </p:txBody>
      </p:sp>
      <p:pic>
        <p:nvPicPr>
          <p:cNvPr id="37894" name="Picture 2" descr="C:\Users\Марина\Desktop\Выставка Фото\IMG_07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24400"/>
            <a:ext cx="431165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3" descr="C:\Users\Марина\Desktop\Выставка Фото\IMG_07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724400"/>
            <a:ext cx="36718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4" descr="C:\Users\Марина\Desktop\Выставка Фото\IMG_07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88" y="1484313"/>
            <a:ext cx="29527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Марина\Desktop\2013\Фотто\ф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230188"/>
            <a:ext cx="2798763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C:\Users\Марина\Desktop\2013\Фотто\ф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2216150"/>
            <a:ext cx="2830512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значекк КАСОПР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207" y="1698340"/>
            <a:ext cx="1132359" cy="1486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301460" y="476672"/>
            <a:ext cx="4104456" cy="1143000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 smtClean="0">
                <a:solidFill>
                  <a:srgbClr val="300797"/>
                </a:solidFill>
                <a:latin typeface="Century Schoolbook" pitchFamily="18" charset="0"/>
              </a:rPr>
              <a:t>2013 год</a:t>
            </a:r>
            <a:endParaRPr lang="ru-RU" sz="3600" dirty="0">
              <a:solidFill>
                <a:srgbClr val="300797"/>
              </a:solidFill>
              <a:latin typeface="Century Schoolbook" pitchFamily="18" charset="0"/>
            </a:endParaRP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3236913" y="2441575"/>
            <a:ext cx="2233612" cy="195263"/>
          </a:xfrm>
          <a:prstGeom prst="rect">
            <a:avLst/>
          </a:prstGeom>
        </p:spPr>
        <p:txBody>
          <a:bodyPr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>
              <a:defRPr/>
            </a:pPr>
            <a:endParaRPr lang="ru-RU" sz="3600" dirty="0">
              <a:solidFill>
                <a:srgbClr val="300797"/>
              </a:solidFill>
              <a:latin typeface="Century Schoolbook" pitchFamily="18" charset="0"/>
            </a:endParaRPr>
          </a:p>
        </p:txBody>
      </p:sp>
      <p:sp>
        <p:nvSpPr>
          <p:cNvPr id="38917" name="TextBox 8"/>
          <p:cNvSpPr txBox="1">
            <a:spLocks noChangeArrowheads="1"/>
          </p:cNvSpPr>
          <p:nvPr/>
        </p:nvSpPr>
        <p:spPr bwMode="auto">
          <a:xfrm>
            <a:off x="1012825" y="3611563"/>
            <a:ext cx="72723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4000" b="1">
                <a:latin typeface="Times New Roman" pitchFamily="18" charset="0"/>
                <a:cs typeface="Times New Roman" pitchFamily="18" charset="0"/>
              </a:rPr>
              <a:t>Подготовка и издание книги</a:t>
            </a:r>
          </a:p>
          <a:p>
            <a:pPr algn="ctr" eaLnBrk="1" hangingPunct="1"/>
            <a:r>
              <a:rPr lang="ru-RU" altLang="ru-RU" sz="4000" b="1">
                <a:latin typeface="Times New Roman" pitchFamily="18" charset="0"/>
                <a:cs typeface="Times New Roman" pitchFamily="18" charset="0"/>
              </a:rPr>
              <a:t> «Вся жизнь-служение людям» </a:t>
            </a:r>
          </a:p>
        </p:txBody>
      </p:sp>
      <p:pic>
        <p:nvPicPr>
          <p:cNvPr id="38918" name="Picture 10" descr="C:\Users\Марина\Desktop\КАСОПРС\29.04.2016  Съезд СРиСП\ssrp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1698625"/>
            <a:ext cx="11271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675" y="476673"/>
            <a:ext cx="5904805" cy="151216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 2014 год – познавательно </a:t>
            </a:r>
            <a:r>
              <a:rPr lang="ru-RU" sz="320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-образовательные </a:t>
            </a:r>
            <a:r>
              <a:rPr lang="ru-RU" sz="3200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экскурсионные </a:t>
            </a:r>
            <a:r>
              <a:rPr lang="ru-RU" sz="320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программы </a:t>
            </a:r>
            <a:endParaRPr lang="ru-RU" sz="3200" dirty="0">
              <a:solidFill>
                <a:srgbClr val="30079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9" name="Picture 4" descr="G:\Documents and Settings\Marina\Рабочий стол\МИК\КАСОПРС 2009-2010\КАСОПРС фото\Полотняный\SAM_100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2327275"/>
            <a:ext cx="3929063" cy="2587625"/>
          </a:xfrm>
        </p:spPr>
      </p:pic>
      <p:pic>
        <p:nvPicPr>
          <p:cNvPr id="39940" name="Picture 5" descr="G:\Documents and Settings\Marina\Рабочий стол\МИК\КАСОПРС 2009-2010\КАСОПРС фото\БОРОВСК\SAM_11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4221163"/>
            <a:ext cx="3240087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2" descr="C:\Users\Марина\Desktop\2012 Этномир\P10007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68288"/>
            <a:ext cx="28733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значекк КАСОПР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281" y="0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301460" y="476672"/>
            <a:ext cx="4862828" cy="1143000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 smtClean="0">
                <a:solidFill>
                  <a:srgbClr val="300797"/>
                </a:solidFill>
                <a:latin typeface="Century Schoolbook" pitchFamily="18" charset="0"/>
              </a:rPr>
              <a:t>2015 -2016 гг.</a:t>
            </a:r>
            <a:endParaRPr lang="ru-RU" sz="3600" dirty="0">
              <a:solidFill>
                <a:srgbClr val="300797"/>
              </a:solidFill>
              <a:latin typeface="Century Schoolbook" pitchFamily="18" charset="0"/>
            </a:endParaRP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3236913" y="2441575"/>
            <a:ext cx="2233612" cy="195263"/>
          </a:xfrm>
          <a:prstGeom prst="rect">
            <a:avLst/>
          </a:prstGeom>
        </p:spPr>
        <p:txBody>
          <a:bodyPr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>
              <a:defRPr/>
            </a:pPr>
            <a:endParaRPr lang="ru-RU" sz="3600" dirty="0">
              <a:solidFill>
                <a:srgbClr val="300797"/>
              </a:solidFill>
              <a:latin typeface="Century Schoolbook" pitchFamily="18" charset="0"/>
            </a:endParaRPr>
          </a:p>
        </p:txBody>
      </p:sp>
      <p:sp>
        <p:nvSpPr>
          <p:cNvPr id="40965" name="TextBox 8"/>
          <p:cNvSpPr txBox="1">
            <a:spLocks noChangeArrowheads="1"/>
          </p:cNvSpPr>
          <p:nvPr/>
        </p:nvSpPr>
        <p:spPr bwMode="auto">
          <a:xfrm>
            <a:off x="539750" y="3611563"/>
            <a:ext cx="8020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Взаимодействие и сотрудничество с   организациями</a:t>
            </a:r>
          </a:p>
        </p:txBody>
      </p:sp>
      <p:pic>
        <p:nvPicPr>
          <p:cNvPr id="40966" name="Picture 7" descr="C:\Users\Марина\Desktop\Олимпиада 2016\Фото Олимпиада\IMG_18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27000"/>
            <a:ext cx="21177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8" descr="C:\Users\Марина\Desktop\Олимпиада 2016\Фото Олимпиада\IMG_18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178300"/>
            <a:ext cx="206375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2" descr="C:\Users\Марина\Desktop\КАСОПРС\СБОРНИК\сборник 2\ФОТО\фото к статье КАтиной\DSC_05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4079875"/>
            <a:ext cx="187483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3" descr="C:\Users\Марина\Desktop\КАСОПРС\IMG_01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1927225"/>
            <a:ext cx="1754188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5" descr="C:\Users\Марина\Desktop\КАСОПРС\СОциал\забота для каталога\P100096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989138"/>
            <a:ext cx="2117725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6" descr="C:\Users\Марина\Desktop\КАСОПРС\2012б\Рисунок 2а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4178300"/>
            <a:ext cx="201453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7" descr="C:\Users\Марина\Desktop\КАСОПРС\2012б (2)\IMG_064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4178300"/>
            <a:ext cx="159067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8" descr="C:\Users\Марина\Desktop\КАСОПРС\КАСОПРС фото\БОРОВСК\SAM_111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8" y="1404938"/>
            <a:ext cx="168116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9" descr="C:\Users\Марина\Desktop\капрс\9 ин 2009 КАСОПРС\малый-2009\IMG_031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2051050"/>
            <a:ext cx="1776412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значекк КАСОПР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281" y="0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301460" y="476672"/>
            <a:ext cx="4104456" cy="1143000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 smtClean="0">
                <a:solidFill>
                  <a:srgbClr val="300797"/>
                </a:solidFill>
                <a:latin typeface="Century Schoolbook" pitchFamily="18" charset="0"/>
              </a:rPr>
              <a:t>2015-2016 гг.</a:t>
            </a:r>
            <a:endParaRPr lang="ru-RU" sz="3600" dirty="0">
              <a:solidFill>
                <a:srgbClr val="300797"/>
              </a:solidFill>
              <a:latin typeface="Century Schoolbook" pitchFamily="18" charset="0"/>
            </a:endParaRP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3244850" y="2343150"/>
            <a:ext cx="2233613" cy="195263"/>
          </a:xfrm>
          <a:prstGeom prst="rect">
            <a:avLst/>
          </a:prstGeom>
        </p:spPr>
        <p:txBody>
          <a:bodyPr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>
              <a:defRPr/>
            </a:pPr>
            <a:endParaRPr lang="ru-RU" sz="3600" dirty="0">
              <a:solidFill>
                <a:srgbClr val="300797"/>
              </a:solidFill>
              <a:latin typeface="Century Schoolbook" pitchFamily="18" charset="0"/>
            </a:endParaRPr>
          </a:p>
        </p:txBody>
      </p:sp>
      <p:sp>
        <p:nvSpPr>
          <p:cNvPr id="41989" name="TextBox 8"/>
          <p:cNvSpPr txBox="1">
            <a:spLocks noChangeArrowheads="1"/>
          </p:cNvSpPr>
          <p:nvPr/>
        </p:nvSpPr>
        <p:spPr bwMode="auto">
          <a:xfrm>
            <a:off x="1012825" y="3611563"/>
            <a:ext cx="7272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Участие в международных  и  российских форумах</a:t>
            </a:r>
          </a:p>
        </p:txBody>
      </p:sp>
      <p:pic>
        <p:nvPicPr>
          <p:cNvPr id="41990" name="Picture 4" descr="C:\Users\Марина\Desktop\Фото 2015\IMG_09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035175"/>
            <a:ext cx="2017713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5" descr="C:\Users\Марина\Desktop\29.04.2016  Съезд СРиСП\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" r="661"/>
          <a:stretch>
            <a:fillRect/>
          </a:stretch>
        </p:blipFill>
        <p:spPr bwMode="auto">
          <a:xfrm>
            <a:off x="323850" y="4797425"/>
            <a:ext cx="25288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8" descr="C:\Users\Марина\Desktop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4797425"/>
            <a:ext cx="32321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9" descr="C:\Users\Марина\Desktop\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797425"/>
            <a:ext cx="27352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0" descr="C:\Users\Марина\Desktop\КАСОПРС\29.04.2016  Съезд СРиСП\ssrp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133350"/>
            <a:ext cx="1027112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4" descr="C:\Users\Марина\Desktop\29.04.2016  Съезд СРиСП\Новая папка\IMG_164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9563" y="2063750"/>
            <a:ext cx="2160587" cy="1247775"/>
          </a:xfrm>
          <a:noFill/>
        </p:spPr>
      </p:pic>
      <p:pic>
        <p:nvPicPr>
          <p:cNvPr id="41996" name="Picture 7" descr="C:\Users\Марина\Desktop\КАСОПРС\Фото 2015\IMG_103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35175"/>
            <a:ext cx="1576388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4" descr="C:\Users\Марина\Desktop\КАСОПРС\Фото 2015\IMG_096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152650"/>
            <a:ext cx="16097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значекк КАСОПР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281" y="0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301460" y="476672"/>
            <a:ext cx="4104456" cy="1143000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 smtClean="0">
                <a:solidFill>
                  <a:srgbClr val="300797"/>
                </a:solidFill>
                <a:latin typeface="Century Schoolbook" pitchFamily="18" charset="0"/>
              </a:rPr>
              <a:t>2016 год</a:t>
            </a:r>
            <a:endParaRPr lang="ru-RU" sz="3600" dirty="0">
              <a:solidFill>
                <a:srgbClr val="300797"/>
              </a:solidFill>
              <a:latin typeface="Century Schoolbook" pitchFamily="18" charset="0"/>
            </a:endParaRP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3236913" y="2441575"/>
            <a:ext cx="2233612" cy="195263"/>
          </a:xfrm>
          <a:prstGeom prst="rect">
            <a:avLst/>
          </a:prstGeom>
        </p:spPr>
        <p:txBody>
          <a:bodyPr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>
              <a:defRPr/>
            </a:pPr>
            <a:endParaRPr lang="ru-RU" sz="3600" dirty="0">
              <a:solidFill>
                <a:srgbClr val="300797"/>
              </a:solidFill>
              <a:latin typeface="Century Schoolbook" pitchFamily="18" charset="0"/>
            </a:endParaRPr>
          </a:p>
        </p:txBody>
      </p:sp>
      <p:sp>
        <p:nvSpPr>
          <p:cNvPr id="43013" name="TextBox 8"/>
          <p:cNvSpPr txBox="1">
            <a:spLocks noChangeArrowheads="1"/>
          </p:cNvSpPr>
          <p:nvPr/>
        </p:nvSpPr>
        <p:spPr bwMode="auto">
          <a:xfrm>
            <a:off x="1012825" y="3611563"/>
            <a:ext cx="7272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Олимпиада социальных работников</a:t>
            </a:r>
          </a:p>
        </p:txBody>
      </p:sp>
      <p:pic>
        <p:nvPicPr>
          <p:cNvPr id="43014" name="Рисунок 7" descr="H:\Олимпиада 2016\Сайт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3275"/>
            <a:ext cx="2555875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Рисунок 8" descr="H:\Олимпиада 2016\Сайт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2268538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Рисунок 9" descr="H:\Олимпиада 2016\Сайт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3200"/>
            <a:ext cx="226853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Рисунок 10" descr="H:\Олимпиада 2016\Сайт\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111625"/>
            <a:ext cx="197961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Рисунок 11" descr="H:\Олимпиада 2016\Сайт\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4111625"/>
            <a:ext cx="2208213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Рисунок 12" descr="H:\Олимпиада 2016\Сайт\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1031875"/>
            <a:ext cx="1905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Рисунок 13" descr="H:\Олимпиада 2016\Сайт\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3525"/>
            <a:ext cx="2268538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Рисунок 14" descr="H:\Олимпиада 2016\Сайт\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4111625"/>
            <a:ext cx="27178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Рисунок 15" descr="H:\Олимпиада 2016\Сайт\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5283200"/>
            <a:ext cx="2773362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Рисунок 16" descr="H:\Олимпиада 2016\Сайт\1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5283200"/>
            <a:ext cx="24193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Рисунок 17" descr="H:\Олимпиада 2016\Сайт\1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205038"/>
            <a:ext cx="255587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Рисунок 18" descr="H:\Олимпиада 2016\Сайт\1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5372100"/>
            <a:ext cx="176847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Рисунок 19" descr="H:\Олимпиада 2016\Сайт\13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2205038"/>
            <a:ext cx="246697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Рисунок 20" descr="H:\Олимпиада 2016\Сайт\14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1154113"/>
            <a:ext cx="1719262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Рисунок 21" descr="H:\Олимпиада 2016\Сайт\15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2205038"/>
            <a:ext cx="1938337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значекк КАСОПР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801" y="27014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301460" y="476672"/>
            <a:ext cx="4104456" cy="1143000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 smtClean="0">
                <a:solidFill>
                  <a:srgbClr val="300797"/>
                </a:solidFill>
                <a:latin typeface="Century Schoolbook" pitchFamily="18" charset="0"/>
              </a:rPr>
              <a:t>2017 год</a:t>
            </a:r>
            <a:endParaRPr lang="ru-RU" sz="3600" dirty="0">
              <a:solidFill>
                <a:srgbClr val="300797"/>
              </a:solidFill>
              <a:latin typeface="Century Schoolbook" pitchFamily="18" charset="0"/>
            </a:endParaRP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3236913" y="2441575"/>
            <a:ext cx="2233612" cy="195263"/>
          </a:xfrm>
          <a:prstGeom prst="rect">
            <a:avLst/>
          </a:prstGeom>
        </p:spPr>
        <p:txBody>
          <a:bodyPr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>
              <a:defRPr/>
            </a:pPr>
            <a:endParaRPr lang="ru-RU" sz="3600" dirty="0">
              <a:solidFill>
                <a:srgbClr val="300797"/>
              </a:solidFill>
              <a:latin typeface="Century Schoolbook" pitchFamily="18" charset="0"/>
            </a:endParaRPr>
          </a:p>
        </p:txBody>
      </p:sp>
      <p:sp>
        <p:nvSpPr>
          <p:cNvPr id="44037" name="TextBox 8"/>
          <p:cNvSpPr txBox="1">
            <a:spLocks noChangeArrowheads="1"/>
          </p:cNvSpPr>
          <p:nvPr/>
        </p:nvSpPr>
        <p:spPr bwMode="auto">
          <a:xfrm>
            <a:off x="422250" y="3255601"/>
            <a:ext cx="81353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Реализация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проекта для семей с детьми с ОВЗ «Калужский край – России слава, мы силу духа в нем черпаем», получившего грант Президента РФ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2" name="Picture 3" descr="C:\Users\Марина\Desktop\IMG_9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94" y="1516856"/>
            <a:ext cx="23622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4" descr="C:\Users\Марина\Desktop\DSC_23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5257800"/>
            <a:ext cx="216217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5" descr="C:\Users\Марина\Desktop\DSC_23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4087812"/>
            <a:ext cx="21621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1" descr="C:\Users\Марина\Desktop\2013\IMG_23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06" y="1516856"/>
            <a:ext cx="253047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11" descr="C:\Users\Марина\Desktop\Диск Катина\Выставка Конкурс\DSC_739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94" y="132555"/>
            <a:ext cx="2362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12" descr="C:\Users\Марина\Desktop\Диск Катина\Выставка Конкурс\DSC_746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5257800"/>
            <a:ext cx="223361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13" descr="C:\Users\Марина\Desktop\Диск Катина\Экскурсии\Диорама Полотняный Завод\IMG_403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1505743"/>
            <a:ext cx="2430463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14" descr="C:\Users\Марина\Desktop\Диск Катина\Экскурсии\Мещовск\IMG_824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3997325"/>
            <a:ext cx="23622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Picture 15" descr="C:\Users\Марина\Desktop\Диск Катина\Экскурсии\Парк птиц\DSCN329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4087813"/>
            <a:ext cx="2233612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16" descr="C:\Users\Марина\Desktop\2013\IMG_230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5257800"/>
            <a:ext cx="2362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 noRot="1" noChangeArrowheads="1"/>
          </p:cNvSpPr>
          <p:nvPr/>
        </p:nvSpPr>
        <p:spPr>
          <a:xfrm>
            <a:off x="2301491" y="490511"/>
            <a:ext cx="410445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 smtClean="0">
                <a:solidFill>
                  <a:srgbClr val="300797"/>
                </a:solidFill>
                <a:latin typeface="Century Schoolbook" pitchFamily="18" charset="0"/>
              </a:rPr>
              <a:t>2017 год</a:t>
            </a:r>
            <a:endParaRPr lang="ru-RU" sz="3600" dirty="0">
              <a:solidFill>
                <a:srgbClr val="300797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179388" y="692150"/>
            <a:ext cx="7200900" cy="792163"/>
          </a:xfrm>
        </p:spPr>
        <p:txBody>
          <a:bodyPr rtlCol="0">
            <a:noAutofit/>
          </a:bodyPr>
          <a:lstStyle/>
          <a:p>
            <a:pPr marL="365760" indent="-256032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sz="2800" b="1" cap="all" dirty="0">
                <a:solidFill>
                  <a:srgbClr val="3007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сферы </a:t>
            </a:r>
            <a:r>
              <a:rPr lang="ru-RU" sz="2800" b="1" cap="all" dirty="0" smtClean="0">
                <a:solidFill>
                  <a:srgbClr val="3007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2800" cap="all" dirty="0">
              <a:solidFill>
                <a:srgbClr val="3007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3" name="Picture 5" descr="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1438">
            <a:off x="4696398" y="1516266"/>
            <a:ext cx="3357072" cy="23029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220">
            <a:off x="3707904" y="4306792"/>
            <a:ext cx="3960440" cy="22918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288" y="1916113"/>
            <a:ext cx="3816350" cy="3170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социальная работа;</a:t>
            </a:r>
          </a:p>
          <a:p>
            <a:pPr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социальная защита  населения;</a:t>
            </a:r>
          </a:p>
          <a:p>
            <a:pPr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подготовка кадров для социальной  сферы;</a:t>
            </a:r>
          </a:p>
          <a:p>
            <a:pPr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социокультурная сфера</a:t>
            </a:r>
          </a:p>
          <a:p>
            <a:pPr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значекк КАСОПР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288" y="333375"/>
            <a:ext cx="7910512" cy="858838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4752528" cy="3168971"/>
          </a:xfrm>
        </p:spPr>
      </p:pic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2301460" y="476672"/>
            <a:ext cx="6158972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 smtClean="0">
                <a:solidFill>
                  <a:srgbClr val="300797"/>
                </a:solidFill>
                <a:latin typeface="Century Schoolbook" pitchFamily="18" charset="0"/>
              </a:rPr>
              <a:t>2018 год  - волонтера</a:t>
            </a:r>
            <a:endParaRPr lang="ru-RU" sz="3600" dirty="0">
              <a:solidFill>
                <a:srgbClr val="300797"/>
              </a:solidFill>
              <a:latin typeface="Century Schoolbook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83" y="3715291"/>
            <a:ext cx="4170577" cy="2780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4725144"/>
            <a:ext cx="4007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социальных работников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68043" y="3068960"/>
            <a:ext cx="3810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Волонтерский десант  социальных работников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5545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" y="2089446"/>
            <a:ext cx="4477294" cy="3090119"/>
          </a:xfrm>
        </p:spPr>
      </p:pic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2330611" y="193204"/>
            <a:ext cx="410445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 smtClean="0">
                <a:solidFill>
                  <a:srgbClr val="300797"/>
                </a:solidFill>
                <a:latin typeface="Century Schoolbook" pitchFamily="18" charset="0"/>
              </a:rPr>
              <a:t>2019 год</a:t>
            </a:r>
            <a:endParaRPr lang="ru-RU" sz="3600" dirty="0">
              <a:solidFill>
                <a:srgbClr val="300797"/>
              </a:solidFill>
              <a:latin typeface="Century Schoolbook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980359"/>
            <a:ext cx="7668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 социальных инициатив </a:t>
            </a: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мероприятий «Десятилетие детства» </a:t>
            </a: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«Мы разные, но мы вместе»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2095176"/>
            <a:ext cx="4091947" cy="3068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544" y="5164136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проектов в центре «Паруса надежды», 5 марта, г. Киров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78338" y="5164136"/>
            <a:ext cx="3554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проектов в центре «Милосердие», 17 апреля, г. Обнинск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28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75656" y="1268760"/>
            <a:ext cx="6400800" cy="118455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300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«Цифровая среда и социальная работа»</a:t>
            </a:r>
            <a:endParaRPr lang="ru-RU" b="1" dirty="0">
              <a:solidFill>
                <a:srgbClr val="300797"/>
              </a:solidFill>
            </a:endParaRPr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2301491" y="490511"/>
            <a:ext cx="410445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 smtClean="0">
                <a:solidFill>
                  <a:srgbClr val="300797"/>
                </a:solidFill>
                <a:latin typeface="Century Schoolbook" pitchFamily="18" charset="0"/>
              </a:rPr>
              <a:t>2019 год</a:t>
            </a:r>
            <a:endParaRPr lang="ru-RU" sz="3600" dirty="0">
              <a:solidFill>
                <a:srgbClr val="300797"/>
              </a:solidFill>
              <a:latin typeface="Century Schoolbook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2132855"/>
            <a:ext cx="8390681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  <a:p>
            <a:pPr marL="285750" indent="-285750" algn="just">
              <a:buFontTx/>
              <a:buChar char="-"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в работе социальных служб возможностей цифровой среды и цифровых технологий для повышения качества социального обслуживания семей с детьми.</a:t>
            </a:r>
          </a:p>
          <a:p>
            <a:pPr marL="285750" indent="-285750" algn="just">
              <a:buFontTx/>
              <a:buChar char="-"/>
            </a:pP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marL="285750" indent="-285750" algn="just">
              <a:buFontTx/>
              <a:buChar char="-"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совместно с КРО «Российского общества «Знание» программы по обучению цифровой грамотности работников центров социального обслуживания семей с детьми;</a:t>
            </a:r>
          </a:p>
          <a:p>
            <a:pPr marL="285750" indent="-285750" algn="just">
              <a:buFontTx/>
              <a:buChar char="-"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специалистов центров по профессии «цифровой куратор»;</a:t>
            </a:r>
          </a:p>
          <a:p>
            <a:pPr marL="285750" indent="-285750" algn="just">
              <a:buFontTx/>
              <a:buChar char="-"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родителей  цифровому инструментарию в целях безопасности пребывания детей в Интернете;</a:t>
            </a:r>
          </a:p>
          <a:p>
            <a:pPr marL="285750" indent="-285750" algn="just">
              <a:buFontTx/>
              <a:buChar char="-"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родителей навыкам получения социальных услуг в электронном виде.</a:t>
            </a:r>
          </a:p>
          <a:p>
            <a:pPr algn="just"/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группа:</a:t>
            </a:r>
          </a:p>
          <a:p>
            <a:pPr marL="285750" indent="-285750" algn="just">
              <a:buFontTx/>
              <a:buChar char="-"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специалистов Калужского областного центра «Доверие» и его филиалов в п. </a:t>
            </a:r>
            <a:r>
              <a:rPr lang="ru-RU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Воротынск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Износковском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Медынском, Мосальском, Тарусском, </a:t>
            </a:r>
            <a:r>
              <a:rPr lang="ru-RU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Ферзиковском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Юхновском районах.</a:t>
            </a: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127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620688"/>
            <a:ext cx="8424936" cy="1872208"/>
          </a:xfrm>
        </p:spPr>
        <p:txBody>
          <a:bodyPr/>
          <a:lstStyle/>
          <a:p>
            <a:pPr marL="46037" indent="0" algn="just"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обустройство  совместно с волонтерами и Калужским государственным университетом туристического маршрута  « почтовым вяземским трактом» с посещением музейных экспозиций и мест ,связанных с именами   Героя  войны 1812 года генерала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Делянова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Давида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Артемьевича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Героев Советского  Союза  Н.П .Пухова и генерала Ефремова –уроженцев Калужской земли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30" y="2564904"/>
            <a:ext cx="5743345" cy="38164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188640"/>
            <a:ext cx="8136904" cy="672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182563" algn="ctr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</a:pPr>
            <a:r>
              <a:rPr lang="ru-RU" sz="1600" b="1" dirty="0">
                <a:solidFill>
                  <a:srgbClr val="300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проекта, посвященного году «Памяти и славы «</a:t>
            </a:r>
          </a:p>
          <a:p>
            <a:pPr marL="228600" lvl="0" indent="-182563" algn="ctr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</a:pPr>
            <a:r>
              <a:rPr lang="ru-RU" sz="1600" b="1" dirty="0" smtClean="0">
                <a:solidFill>
                  <a:srgbClr val="300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3007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477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1124" y="4005065"/>
            <a:ext cx="6412828" cy="1368152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Желаю  успехов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!!</a:t>
            </a:r>
            <a:r>
              <a:rPr lang="ru-RU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dirty="0">
              <a:solidFill>
                <a:srgbClr val="30079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9" name="Picture 4" descr="C:\Users\Марина\Desktop\КАСОПРС\СБОРНИК\СОциал\СБОРНИК\ФОТО\фото Катина\фото Кати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230505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Объект 2"/>
          <p:cNvSpPr>
            <a:spLocks noGrp="1"/>
          </p:cNvSpPr>
          <p:nvPr>
            <p:ph sz="quarter" idx="13"/>
          </p:nvPr>
        </p:nvSpPr>
        <p:spPr>
          <a:xfrm>
            <a:off x="2268538" y="1844675"/>
            <a:ext cx="6407150" cy="3600450"/>
          </a:xfrm>
        </p:spPr>
        <p:txBody>
          <a:bodyPr/>
          <a:lstStyle/>
          <a:p>
            <a:r>
              <a:rPr lang="ru-RU" altLang="ru-RU" sz="2800" b="1" i="1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Благодарю   Всех за  инициативу, идеи, поиск, поддержку, совместное  участие в проектной и практической  деятельности КАСОПРС.  </a:t>
            </a:r>
          </a:p>
          <a:p>
            <a:endParaRPr lang="ru-RU" altLang="ru-RU" sz="2800" b="1" i="1" dirty="0" smtClean="0">
              <a:solidFill>
                <a:srgbClr val="300797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2800" b="1" i="1" dirty="0" smtClean="0">
              <a:solidFill>
                <a:srgbClr val="300797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28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332656"/>
            <a:ext cx="7272808" cy="796950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cap="all" dirty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Основные  </a:t>
            </a:r>
            <a:r>
              <a:rPr lang="ru-RU" sz="2400" cap="all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объекты  деятельности</a:t>
            </a:r>
            <a:endParaRPr lang="ru-RU" sz="2400" cap="all" dirty="0">
              <a:solidFill>
                <a:srgbClr val="30079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6" name="Picture 4" descr="0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55945">
            <a:off x="420490" y="2156965"/>
            <a:ext cx="3960812" cy="2640012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9157" name="Picture 5" descr="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5699">
            <a:off x="4755662" y="3810926"/>
            <a:ext cx="3959225" cy="2522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9221" name="TextBox 1"/>
          <p:cNvSpPr txBox="1">
            <a:spLocks noChangeArrowheads="1"/>
          </p:cNvSpPr>
          <p:nvPr/>
        </p:nvSpPr>
        <p:spPr bwMode="auto">
          <a:xfrm>
            <a:off x="4287838" y="1844675"/>
            <a:ext cx="46116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работники социальных служб;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студенты института социальных отношений  КГУ им. К.Э. Циолковского;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социально уязвимые группы населения</a:t>
            </a:r>
          </a:p>
        </p:txBody>
      </p:sp>
      <p:pic>
        <p:nvPicPr>
          <p:cNvPr id="8" name="Picture 4" descr="значекк КАСОПР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552" y="260648"/>
            <a:ext cx="6228184" cy="1052484"/>
          </a:xfrm>
        </p:spPr>
        <p:txBody>
          <a:bodyPr/>
          <a:lstStyle/>
          <a:p>
            <a:pPr marL="365760" indent="-256032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800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2800" dirty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виды </a:t>
            </a:r>
            <a:r>
              <a:rPr lang="ru-RU" sz="2800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FFFF00"/>
              </a:solidFill>
              <a:latin typeface="Century Schoolbook" pitchFamily="18" charset="0"/>
            </a:endParaRPr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104775" y="1268413"/>
            <a:ext cx="8229600" cy="4681537"/>
          </a:xfrm>
        </p:spPr>
        <p:txBody>
          <a:bodyPr rtlCol="0">
            <a:normAutofit fontScale="85000" lnSpcReduction="20000"/>
          </a:bodyPr>
          <a:lstStyle/>
          <a:p>
            <a:pPr marL="365760" indent="-256032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разработке системы подготовки, переподготовки и повышения квалификации социальных работников,  педагогов и работников социальных служб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109728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None/>
              <a:defRPr/>
            </a:pP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повышении  престижа и авторитета  в обществе работников социальных служб, социальных педагогов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109728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None/>
              <a:defRPr/>
            </a:pP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конференций, семинаров, конкурсов профессионального мастерства,  на лучшее предприятие эффективной социальной работы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109728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None/>
              <a:defRPr/>
            </a:pP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подготовке нормативных правовых актов, соответствующих задачам  деятельности организации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109728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None/>
              <a:defRPr/>
            </a:pP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волонтерского движения  в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значекк КАСОПР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G_02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084763"/>
            <a:ext cx="22542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55776" y="332656"/>
            <a:ext cx="6264696" cy="1786210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800" dirty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Калужская областная </a:t>
            </a:r>
            <a:r>
              <a:rPr lang="ru-RU" sz="2800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общественная организация </a:t>
            </a:r>
            <a:r>
              <a:rPr lang="ru-RU" sz="2800" dirty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работников  </a:t>
            </a:r>
            <a:r>
              <a:rPr lang="ru-RU" sz="2800" dirty="0">
                <a:solidFill>
                  <a:srgbClr val="300797"/>
                </a:solidFill>
                <a:latin typeface="Times New Roman" pitchFamily="18" charset="0"/>
                <a:cs typeface="Times New Roman" pitchFamily="18" charset="0"/>
              </a:rPr>
              <a:t>социальных служб</a:t>
            </a:r>
          </a:p>
        </p:txBody>
      </p:sp>
      <p:sp>
        <p:nvSpPr>
          <p:cNvPr id="11267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1116013" y="2349500"/>
            <a:ext cx="7777162" cy="4248150"/>
          </a:xfrm>
        </p:spPr>
        <p:txBody>
          <a:bodyPr/>
          <a:lstStyle/>
          <a:p>
            <a:pPr marL="365125" indent="-255588" algn="ctr" eaLnBrk="1" hangingPunct="1">
              <a:lnSpc>
                <a:spcPct val="80000"/>
              </a:lnSpc>
              <a:spcAft>
                <a:spcPct val="0"/>
              </a:spcAft>
              <a:buFont typeface="Wingdings" pitchFamily="2" charset="2"/>
              <a:buNone/>
            </a:pPr>
            <a:endParaRPr lang="ru-RU" altLang="ru-RU" sz="2800" b="1" dirty="0" smtClean="0">
              <a:solidFill>
                <a:srgbClr val="FFFF00"/>
              </a:solidFill>
              <a:latin typeface="Century Schoolbook" pitchFamily="18" charset="0"/>
            </a:endParaRPr>
          </a:p>
          <a:p>
            <a:pPr marL="365125" indent="-255588" algn="ctr" eaLnBrk="1" hangingPunct="1">
              <a:lnSpc>
                <a:spcPct val="80000"/>
              </a:lnSpc>
              <a:spcAft>
                <a:spcPct val="0"/>
              </a:spcAft>
              <a:buFont typeface="Wingdings" pitchFamily="2" charset="2"/>
              <a:buNone/>
            </a:pPr>
            <a:endParaRPr lang="ru-RU" altLang="ru-RU" sz="2800" b="1" dirty="0" smtClean="0">
              <a:solidFill>
                <a:srgbClr val="FFFF00"/>
              </a:solidFill>
              <a:latin typeface="Century Schoolbook" pitchFamily="18" charset="0"/>
            </a:endParaRPr>
          </a:p>
          <a:p>
            <a:pPr marL="365125" indent="-255588" algn="ctr" eaLnBrk="1" hangingPunct="1">
              <a:lnSpc>
                <a:spcPct val="80000"/>
              </a:lnSpc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Хроника </a:t>
            </a:r>
          </a:p>
          <a:p>
            <a:pPr marL="365125" indent="-255588" algn="ctr" eaLnBrk="1" hangingPunct="1">
              <a:lnSpc>
                <a:spcPct val="80000"/>
              </a:lnSpc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основных событий  организации</a:t>
            </a:r>
          </a:p>
          <a:p>
            <a:pPr marL="365125" indent="-255588" algn="ctr" eaLnBrk="1" hangingPunct="1">
              <a:lnSpc>
                <a:spcPct val="80000"/>
              </a:lnSpc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65125" indent="-255588" algn="ctr" eaLnBrk="1" hangingPunct="1">
              <a:lnSpc>
                <a:spcPct val="80000"/>
              </a:lnSpc>
              <a:spcAft>
                <a:spcPct val="0"/>
              </a:spcAft>
              <a:buFont typeface="Georgia" pitchFamily="18" charset="0"/>
              <a:buNone/>
            </a:pPr>
            <a:r>
              <a:rPr lang="ru-RU" alt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1992-2019 гг.</a:t>
            </a:r>
            <a:endParaRPr lang="ru-RU" alt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125" indent="-255588" algn="ctr" eaLnBrk="1" hangingPunct="1">
              <a:lnSpc>
                <a:spcPct val="80000"/>
              </a:lnSpc>
              <a:spcAft>
                <a:spcPct val="0"/>
              </a:spcAft>
              <a:buFont typeface="Wingdings" pitchFamily="2" charset="2"/>
              <a:buNone/>
            </a:pPr>
            <a:endParaRPr lang="ru-RU" alt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125" indent="-255588" algn="ctr" eaLnBrk="1" hangingPunct="1">
              <a:lnSpc>
                <a:spcPct val="80000"/>
              </a:lnSpc>
              <a:spcAft>
                <a:spcPct val="0"/>
              </a:spcAft>
              <a:buFont typeface="Wingdings" pitchFamily="2" charset="2"/>
              <a:buNone/>
            </a:pPr>
            <a:endParaRPr lang="ru-RU" alt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125" indent="-255588" algn="ctr" eaLnBrk="1" hangingPunct="1">
              <a:lnSpc>
                <a:spcPct val="80000"/>
              </a:lnSpc>
              <a:spcAft>
                <a:spcPct val="0"/>
              </a:spcAft>
              <a:buFont typeface="Wingdings" pitchFamily="2" charset="2"/>
              <a:buNone/>
            </a:pPr>
            <a:endParaRPr lang="ru-RU" altLang="ru-RU" sz="2800" b="1" dirty="0" smtClean="0">
              <a:solidFill>
                <a:srgbClr val="FFFF00"/>
              </a:solidFill>
              <a:latin typeface="Century Schoolbook" pitchFamily="18" charset="0"/>
            </a:endParaRPr>
          </a:p>
        </p:txBody>
      </p:sp>
      <p:pic>
        <p:nvPicPr>
          <p:cNvPr id="6" name="Picture 4" descr="значекк КАСОПР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515118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_0_0_\____ПРЕЗЕНТ\2\Untitled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9275"/>
            <a:ext cx="29273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123728" y="621344"/>
            <a:ext cx="3960440" cy="1143000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>
                <a:solidFill>
                  <a:srgbClr val="300797"/>
                </a:solidFill>
                <a:latin typeface="Century Schoolbook" pitchFamily="18" charset="0"/>
              </a:rPr>
              <a:t>1992 год</a:t>
            </a:r>
            <a:r>
              <a:rPr lang="ru-RU" dirty="0">
                <a:solidFill>
                  <a:srgbClr val="300797"/>
                </a:solidFill>
              </a:rPr>
              <a:t> </a:t>
            </a:r>
          </a:p>
        </p:txBody>
      </p:sp>
      <p:sp>
        <p:nvSpPr>
          <p:cNvPr id="12291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468313" y="2133600"/>
            <a:ext cx="7866062" cy="3598863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11 декабря управлением юстиции Калужской области зарегистрирован Устав Калужской  областной Ассоциации социальных работников,  педагогов и работников социальных  служб (КАСОПРС);</a:t>
            </a:r>
          </a:p>
          <a:p>
            <a:pPr eaLnBrk="1" hangingPunct="1"/>
            <a:endParaRPr lang="ru-RU" altLang="ru-RU" sz="2000" b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состоялся  первый выпуск дипломированных специалистов по социальной работе в Калужском государственном педагогическом институте им. К.Э. Циолковского</a:t>
            </a:r>
          </a:p>
        </p:txBody>
      </p:sp>
      <p:pic>
        <p:nvPicPr>
          <p:cNvPr id="6" name="Picture 4" descr="значекк КАСОПР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99592" y="332656"/>
            <a:ext cx="6048672" cy="1143000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>
                <a:solidFill>
                  <a:srgbClr val="300797"/>
                </a:solidFill>
                <a:latin typeface="Century Schoolbook" pitchFamily="18" charset="0"/>
              </a:rPr>
              <a:t>1993 год</a:t>
            </a:r>
          </a:p>
        </p:txBody>
      </p:sp>
      <p:sp>
        <p:nvSpPr>
          <p:cNvPr id="54275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468313" y="1412875"/>
            <a:ext cx="6489700" cy="1552575"/>
          </a:xfrm>
        </p:spPr>
        <p:txBody>
          <a:bodyPr rtlCol="0"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отделений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КАСОПРС</a:t>
            </a:r>
          </a:p>
          <a:p>
            <a:pPr marL="109728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/>
              <a:buNone/>
              <a:defRPr/>
            </a:pP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вступление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состав Межрегиональной ассоциации  работников  социальных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служб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6" name="Picture 4" descr="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"/>
          <a:stretch/>
        </p:blipFill>
        <p:spPr bwMode="auto">
          <a:xfrm>
            <a:off x="1187624" y="2996952"/>
            <a:ext cx="7056784" cy="33123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значекк КАСОПР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2375"/>
            <a:ext cx="1331764" cy="16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942</TotalTime>
  <Words>1168</Words>
  <Application>Microsoft Office PowerPoint</Application>
  <PresentationFormat>Экран (4:3)</PresentationFormat>
  <Paragraphs>183</Paragraphs>
  <Slides>44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Воздушный поток</vt:lpstr>
      <vt:lpstr>Документ</vt:lpstr>
      <vt:lpstr>Калужская областная общественная организация работников  социальных служб (КАСОПРС)</vt:lpstr>
      <vt:lpstr>Цели организации  </vt:lpstr>
      <vt:lpstr>Презентация PowerPoint</vt:lpstr>
      <vt:lpstr>Презентация PowerPoint</vt:lpstr>
      <vt:lpstr>Основные  объекты  деятельности</vt:lpstr>
      <vt:lpstr> Основные виды деятельности  </vt:lpstr>
      <vt:lpstr>Калужская областная  общественная организация  работников  социальных служб</vt:lpstr>
      <vt:lpstr>1992 год </vt:lpstr>
      <vt:lpstr>1993 год</vt:lpstr>
      <vt:lpstr>1994 год</vt:lpstr>
      <vt:lpstr>1995 год</vt:lpstr>
      <vt:lpstr>1996 год</vt:lpstr>
      <vt:lpstr>1997 год</vt:lpstr>
      <vt:lpstr>1998 год </vt:lpstr>
      <vt:lpstr>1999 год</vt:lpstr>
      <vt:lpstr>2000 год</vt:lpstr>
      <vt:lpstr>2001 год</vt:lpstr>
      <vt:lpstr>2002 год</vt:lpstr>
      <vt:lpstr>2003 год</vt:lpstr>
      <vt:lpstr>2004 год</vt:lpstr>
      <vt:lpstr>2005 год</vt:lpstr>
      <vt:lpstr>2006 год</vt:lpstr>
      <vt:lpstr>2007 год</vt:lpstr>
      <vt:lpstr>2008  год изучение опыта социальной работы в области</vt:lpstr>
      <vt:lpstr>2008-2009 годы</vt:lpstr>
      <vt:lpstr>Ярмарка социальных проектов</vt:lpstr>
      <vt:lpstr>НАГРАЖДЕНИЕ  ЛУЧШИХ ПРОЕКТОВ</vt:lpstr>
      <vt:lpstr>Лучший социальный  проект областного конкурса «Участие»</vt:lpstr>
      <vt:lpstr>2011 год</vt:lpstr>
      <vt:lpstr>2012 год</vt:lpstr>
      <vt:lpstr>2012 год</vt:lpstr>
      <vt:lpstr>Тренинг по профилактике эмоционального  выгорания</vt:lpstr>
      <vt:lpstr>2013 год</vt:lpstr>
      <vt:lpstr>2013 год</vt:lpstr>
      <vt:lpstr> 2014 год – познавательно -образовательные экскурсионные программы </vt:lpstr>
      <vt:lpstr>2015 -2016 гг.</vt:lpstr>
      <vt:lpstr>2015-2016 гг.</vt:lpstr>
      <vt:lpstr>2016 год</vt:lpstr>
      <vt:lpstr>2017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Желаю  успехов !!!</vt:lpstr>
    </vt:vector>
  </TitlesOfParts>
  <Company>КГПУ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Калужская областная общественная организация работников  социальных служб (КАСОПРС)</dc:title>
  <dc:creator>КГПУ</dc:creator>
  <cp:lastModifiedBy>Катина Таисия Дмитриевна</cp:lastModifiedBy>
  <cp:revision>88</cp:revision>
  <cp:lastPrinted>2019-07-10T08:39:30Z</cp:lastPrinted>
  <dcterms:created xsi:type="dcterms:W3CDTF">2007-12-18T09:55:45Z</dcterms:created>
  <dcterms:modified xsi:type="dcterms:W3CDTF">2019-07-10T08:41:32Z</dcterms:modified>
</cp:coreProperties>
</file>