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1" r:id="rId3"/>
    <p:sldId id="336" r:id="rId4"/>
    <p:sldId id="347" r:id="rId5"/>
    <p:sldId id="372" r:id="rId6"/>
    <p:sldId id="373" r:id="rId7"/>
    <p:sldId id="374" r:id="rId8"/>
    <p:sldId id="377" r:id="rId9"/>
    <p:sldId id="365" r:id="rId10"/>
    <p:sldId id="366" r:id="rId11"/>
    <p:sldId id="364" r:id="rId12"/>
    <p:sldId id="367" r:id="rId13"/>
    <p:sldId id="368" r:id="rId14"/>
    <p:sldId id="369" r:id="rId15"/>
    <p:sldId id="370" r:id="rId16"/>
    <p:sldId id="360" r:id="rId17"/>
    <p:sldId id="348" r:id="rId18"/>
    <p:sldId id="386" r:id="rId19"/>
    <p:sldId id="387" r:id="rId20"/>
    <p:sldId id="388" r:id="rId21"/>
    <p:sldId id="379" r:id="rId22"/>
    <p:sldId id="362" r:id="rId23"/>
    <p:sldId id="361" r:id="rId24"/>
    <p:sldId id="363" r:id="rId25"/>
    <p:sldId id="375" r:id="rId26"/>
    <p:sldId id="376" r:id="rId27"/>
    <p:sldId id="389" r:id="rId28"/>
    <p:sldId id="381" r:id="rId29"/>
    <p:sldId id="382" r:id="rId30"/>
    <p:sldId id="378" r:id="rId31"/>
    <p:sldId id="383" r:id="rId32"/>
    <p:sldId id="384" r:id="rId33"/>
    <p:sldId id="385" r:id="rId34"/>
    <p:sldId id="276" r:id="rId35"/>
    <p:sldId id="390" r:id="rId36"/>
    <p:sldId id="393" r:id="rId37"/>
    <p:sldId id="391" r:id="rId38"/>
    <p:sldId id="392" r:id="rId39"/>
    <p:sldId id="394" r:id="rId40"/>
    <p:sldId id="395" r:id="rId41"/>
  </p:sldIdLst>
  <p:sldSz cx="12190413" cy="6859588"/>
  <p:notesSz cx="6791325" cy="99218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2490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4980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747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996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124505" algn="l" defTabSz="12498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749406" algn="l" defTabSz="12498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374307" algn="l" defTabSz="12498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999208" algn="l" defTabSz="12498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868"/>
    <a:srgbClr val="5F5F5F"/>
    <a:srgbClr val="808080"/>
    <a:srgbClr val="6699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314" autoAdjust="0"/>
  </p:normalViewPr>
  <p:slideViewPr>
    <p:cSldViewPr>
      <p:cViewPr>
        <p:scale>
          <a:sx n="100" d="100"/>
          <a:sy n="100" d="100"/>
        </p:scale>
        <p:origin x="-744" y="-34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79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5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907" cy="496094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7" y="0"/>
            <a:ext cx="2942907" cy="496094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 smtClean="0"/>
            </a:lvl1pPr>
          </a:lstStyle>
          <a:p>
            <a:pPr>
              <a:defRPr/>
            </a:pPr>
            <a:fld id="{C0490B3E-D5F9-43AD-B760-ADFA4920AB16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07175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12891"/>
            <a:ext cx="5433060" cy="4464844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4060"/>
            <a:ext cx="2942907" cy="49609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7" y="9424060"/>
            <a:ext cx="2942907" cy="49609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B25F37-9608-423A-B9C6-E927980F1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61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24901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49802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74703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9960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124505" algn="l" defTabSz="12498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49406" algn="l" defTabSz="12498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74307" algn="l" defTabSz="12498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99208" algn="l" defTabSz="12498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07175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356" indent="-2855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086" indent="-2284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920" indent="-2284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754" indent="-2284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085445-BF5E-4D38-9BD2-EDEB40CA2C98}" type="slidenum">
              <a:rPr lang="ru-RU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B25F37-9608-423A-B9C6-E927980F1F5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10670847" y="0"/>
            <a:ext cx="1519568" cy="6859588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980" tIns="62490" rIns="124980" bIns="62490" anchor="ctr"/>
          <a:lstStyle/>
          <a:p>
            <a:endParaRPr lang="ru-RU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1" y="4639751"/>
            <a:ext cx="12190413" cy="2219840"/>
          </a:xfrm>
          <a:prstGeom prst="rect">
            <a:avLst/>
          </a:prstGeom>
          <a:solidFill>
            <a:schemeClr val="folHlink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980" tIns="62490" rIns="124980" bIns="62490" anchor="ctr"/>
          <a:lstStyle/>
          <a:p>
            <a:endParaRPr lang="ru-RU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1" y="2149975"/>
            <a:ext cx="12190413" cy="249930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980" tIns="62490" rIns="124980" bIns="62490" anchor="ctr"/>
          <a:lstStyle/>
          <a:p>
            <a:endParaRPr lang="ru-RU"/>
          </a:p>
        </p:txBody>
      </p:sp>
      <p:sp>
        <p:nvSpPr>
          <p:cNvPr id="7" name="Freeform 20"/>
          <p:cNvSpPr>
            <a:spLocks/>
          </p:cNvSpPr>
          <p:nvPr/>
        </p:nvSpPr>
        <p:spPr bwMode="gray">
          <a:xfrm>
            <a:off x="-12699" y="2138858"/>
            <a:ext cx="10685660" cy="2272238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4980" tIns="62490" rIns="124980" bIns="62490"/>
          <a:lstStyle/>
          <a:p>
            <a:endParaRPr lang="ru-RU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10260265" y="5944976"/>
            <a:ext cx="812694" cy="533524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980" tIns="62490" rIns="124980" bIns="62490" anchor="ctr"/>
          <a:lstStyle/>
          <a:p>
            <a:endParaRPr lang="ru-RU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10971372" y="5640105"/>
            <a:ext cx="812694" cy="533524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980" tIns="62490" rIns="124980" bIns="62490" anchor="ctr"/>
          <a:lstStyle/>
          <a:p>
            <a:endParaRPr lang="ru-RU"/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gray">
          <a:xfrm>
            <a:off x="10958674" y="6230792"/>
            <a:ext cx="812694" cy="533524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980" tIns="62490" rIns="124980" bIns="62490" anchor="ctr"/>
          <a:lstStyle/>
          <a:p>
            <a:endParaRPr lang="ru-RU"/>
          </a:p>
        </p:txBody>
      </p:sp>
      <p:grpSp>
        <p:nvGrpSpPr>
          <p:cNvPr id="11" name="Group 116"/>
          <p:cNvGrpSpPr>
            <a:grpSpLocks/>
          </p:cNvGrpSpPr>
          <p:nvPr/>
        </p:nvGrpSpPr>
        <p:grpSpPr bwMode="auto">
          <a:xfrm>
            <a:off x="253968" y="2324640"/>
            <a:ext cx="4368231" cy="3315468"/>
            <a:chOff x="120" y="1464"/>
            <a:chExt cx="2064" cy="2088"/>
          </a:xfrm>
        </p:grpSpPr>
        <p:sp>
          <p:nvSpPr>
            <p:cNvPr id="12" name="AutoShape 113" descr="gdd0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3" name="AutoShape 114" descr="gdd04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4" name="AutoShape 115" descr="gdd03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</p:grpSp>
      <p:pic>
        <p:nvPicPr>
          <p:cNvPr id="15" name="Picture 117" descr="Gerb_k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5" y="511296"/>
            <a:ext cx="1413749" cy="107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523802" y="990830"/>
            <a:ext cx="8939636" cy="1013060"/>
          </a:xfrm>
        </p:spPr>
        <p:txBody>
          <a:bodyPr/>
          <a:lstStyle>
            <a:lvl1pPr algn="ctr">
              <a:defRPr sz="4900" b="1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672992" y="2972489"/>
            <a:ext cx="5790446" cy="685959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469818" y="6554719"/>
            <a:ext cx="2844430" cy="152435"/>
          </a:xfrm>
        </p:spPr>
        <p:txBody>
          <a:bodyPr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348" y="6478500"/>
            <a:ext cx="3453950" cy="228653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45975" y="6468974"/>
            <a:ext cx="711108" cy="244531"/>
          </a:xfr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F3DA6645-E9E1-4C35-A9B7-53F4D84F8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2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25255-9576-41E3-BFE9-8B0C52022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1" y="381090"/>
            <a:ext cx="2742843" cy="59449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381090"/>
            <a:ext cx="8025355" cy="59449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92E23-73C1-4854-A33E-E5D85F877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802" y="381091"/>
            <a:ext cx="8939636" cy="5636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521" y="1076576"/>
            <a:ext cx="10971372" cy="524949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417EC-466D-40F0-A0C6-8B78BEA55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27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802" y="381091"/>
            <a:ext cx="8939636" cy="5636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521" y="1076576"/>
            <a:ext cx="10971372" cy="524949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C216B-6ED9-44D5-ADF2-8226D3B10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6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9324E-31D3-4B41-A781-A10396CEE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6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/>
            </a:lvl1pPr>
            <a:lvl2pPr marL="624901" indent="0">
              <a:buNone/>
              <a:defRPr sz="2500"/>
            </a:lvl2pPr>
            <a:lvl3pPr marL="1249802" indent="0">
              <a:buNone/>
              <a:defRPr sz="2200"/>
            </a:lvl3pPr>
            <a:lvl4pPr marL="1874703" indent="0">
              <a:buNone/>
              <a:defRPr sz="1900"/>
            </a:lvl4pPr>
            <a:lvl5pPr marL="2499604" indent="0">
              <a:buNone/>
              <a:defRPr sz="1900"/>
            </a:lvl5pPr>
            <a:lvl6pPr marL="3124505" indent="0">
              <a:buNone/>
              <a:defRPr sz="1900"/>
            </a:lvl6pPr>
            <a:lvl7pPr marL="3749406" indent="0">
              <a:buNone/>
              <a:defRPr sz="1900"/>
            </a:lvl7pPr>
            <a:lvl8pPr marL="4374307" indent="0">
              <a:buNone/>
              <a:defRPr sz="1900"/>
            </a:lvl8pPr>
            <a:lvl9pPr marL="4999208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E17CB-9967-4460-87EE-D25AB391E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0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2" y="1076576"/>
            <a:ext cx="5384099" cy="5249490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5" y="1076576"/>
            <a:ext cx="5384099" cy="5249490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DF6D1-BD82-485C-BE0D-67693E3B4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5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4"/>
            <a:ext cx="10971372" cy="11432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4901" indent="0">
              <a:buNone/>
              <a:defRPr sz="2700" b="1"/>
            </a:lvl2pPr>
            <a:lvl3pPr marL="1249802" indent="0">
              <a:buNone/>
              <a:defRPr sz="2500" b="1"/>
            </a:lvl3pPr>
            <a:lvl4pPr marL="1874703" indent="0">
              <a:buNone/>
              <a:defRPr sz="2200" b="1"/>
            </a:lvl4pPr>
            <a:lvl5pPr marL="2499604" indent="0">
              <a:buNone/>
              <a:defRPr sz="2200" b="1"/>
            </a:lvl5pPr>
            <a:lvl6pPr marL="3124505" indent="0">
              <a:buNone/>
              <a:defRPr sz="2200" b="1"/>
            </a:lvl6pPr>
            <a:lvl7pPr marL="3749406" indent="0">
              <a:buNone/>
              <a:defRPr sz="2200" b="1"/>
            </a:lvl7pPr>
            <a:lvl8pPr marL="4374307" indent="0">
              <a:buNone/>
              <a:defRPr sz="2200" b="1"/>
            </a:lvl8pPr>
            <a:lvl9pPr marL="4999208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469"/>
            <a:ext cx="5388332" cy="639911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4901" indent="0">
              <a:buNone/>
              <a:defRPr sz="2700" b="1"/>
            </a:lvl2pPr>
            <a:lvl3pPr marL="1249802" indent="0">
              <a:buNone/>
              <a:defRPr sz="2500" b="1"/>
            </a:lvl3pPr>
            <a:lvl4pPr marL="1874703" indent="0">
              <a:buNone/>
              <a:defRPr sz="2200" b="1"/>
            </a:lvl4pPr>
            <a:lvl5pPr marL="2499604" indent="0">
              <a:buNone/>
              <a:defRPr sz="2200" b="1"/>
            </a:lvl5pPr>
            <a:lvl6pPr marL="3124505" indent="0">
              <a:buNone/>
              <a:defRPr sz="2200" b="1"/>
            </a:lvl6pPr>
            <a:lvl7pPr marL="3749406" indent="0">
              <a:buNone/>
              <a:defRPr sz="2200" b="1"/>
            </a:lvl7pPr>
            <a:lvl8pPr marL="4374307" indent="0">
              <a:buNone/>
              <a:defRPr sz="2200" b="1"/>
            </a:lvl8pPr>
            <a:lvl9pPr marL="4999208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3" y="2175379"/>
            <a:ext cx="5388332" cy="3952203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765C1-575B-47E8-AFBB-7B255137E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2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001AD-40D0-4820-93C2-9A02152A1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6A2E6-F83A-49DE-8513-39DBE0706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0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5" y="273115"/>
            <a:ext cx="6814779" cy="5854469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5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24901" indent="0">
              <a:buNone/>
              <a:defRPr sz="1600"/>
            </a:lvl2pPr>
            <a:lvl3pPr marL="1249802" indent="0">
              <a:buNone/>
              <a:defRPr sz="1400"/>
            </a:lvl3pPr>
            <a:lvl4pPr marL="1874703" indent="0">
              <a:buNone/>
              <a:defRPr sz="1200"/>
            </a:lvl4pPr>
            <a:lvl5pPr marL="2499604" indent="0">
              <a:buNone/>
              <a:defRPr sz="1200"/>
            </a:lvl5pPr>
            <a:lvl6pPr marL="3124505" indent="0">
              <a:buNone/>
              <a:defRPr sz="1200"/>
            </a:lvl6pPr>
            <a:lvl7pPr marL="3749406" indent="0">
              <a:buNone/>
              <a:defRPr sz="1200"/>
            </a:lvl7pPr>
            <a:lvl8pPr marL="4374307" indent="0">
              <a:buNone/>
              <a:defRPr sz="1200"/>
            </a:lvl8pPr>
            <a:lvl9pPr marL="499920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35773-5CA1-4FA5-90D8-D3E297FAC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5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7" y="4801714"/>
            <a:ext cx="7314248" cy="56686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7" y="612918"/>
            <a:ext cx="7314248" cy="4115753"/>
          </a:xfrm>
        </p:spPr>
        <p:txBody>
          <a:bodyPr/>
          <a:lstStyle>
            <a:lvl1pPr marL="0" indent="0">
              <a:buNone/>
              <a:defRPr sz="4400"/>
            </a:lvl1pPr>
            <a:lvl2pPr marL="624901" indent="0">
              <a:buNone/>
              <a:defRPr sz="3800"/>
            </a:lvl2pPr>
            <a:lvl3pPr marL="1249802" indent="0">
              <a:buNone/>
              <a:defRPr sz="3300"/>
            </a:lvl3pPr>
            <a:lvl4pPr marL="1874703" indent="0">
              <a:buNone/>
              <a:defRPr sz="2700"/>
            </a:lvl4pPr>
            <a:lvl5pPr marL="2499604" indent="0">
              <a:buNone/>
              <a:defRPr sz="2700"/>
            </a:lvl5pPr>
            <a:lvl6pPr marL="3124505" indent="0">
              <a:buNone/>
              <a:defRPr sz="2700"/>
            </a:lvl6pPr>
            <a:lvl7pPr marL="3749406" indent="0">
              <a:buNone/>
              <a:defRPr sz="2700"/>
            </a:lvl7pPr>
            <a:lvl8pPr marL="4374307" indent="0">
              <a:buNone/>
              <a:defRPr sz="2700"/>
            </a:lvl8pPr>
            <a:lvl9pPr marL="4999208" indent="0">
              <a:buNone/>
              <a:defRPr sz="2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7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24901" indent="0">
              <a:buNone/>
              <a:defRPr sz="1600"/>
            </a:lvl2pPr>
            <a:lvl3pPr marL="1249802" indent="0">
              <a:buNone/>
              <a:defRPr sz="1400"/>
            </a:lvl3pPr>
            <a:lvl4pPr marL="1874703" indent="0">
              <a:buNone/>
              <a:defRPr sz="1200"/>
            </a:lvl4pPr>
            <a:lvl5pPr marL="2499604" indent="0">
              <a:buNone/>
              <a:defRPr sz="1200"/>
            </a:lvl5pPr>
            <a:lvl6pPr marL="3124505" indent="0">
              <a:buNone/>
              <a:defRPr sz="1200"/>
            </a:lvl6pPr>
            <a:lvl7pPr marL="3749406" indent="0">
              <a:buNone/>
              <a:defRPr sz="1200"/>
            </a:lvl7pPr>
            <a:lvl8pPr marL="4374307" indent="0">
              <a:buNone/>
              <a:defRPr sz="1200"/>
            </a:lvl8pPr>
            <a:lvl9pPr marL="499920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308B9-55CE-4854-9513-A4AAD473C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8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5"/>
          <p:cNvSpPr>
            <a:spLocks/>
          </p:cNvSpPr>
          <p:nvPr/>
        </p:nvSpPr>
        <p:spPr bwMode="gray">
          <a:xfrm>
            <a:off x="-12697" y="344569"/>
            <a:ext cx="10924811" cy="924486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4980" tIns="62490" rIns="124980" bIns="62490"/>
          <a:lstStyle/>
          <a:p>
            <a:endParaRPr lang="ru-RU"/>
          </a:p>
        </p:txBody>
      </p:sp>
      <p:grpSp>
        <p:nvGrpSpPr>
          <p:cNvPr id="1027" name="Group 16"/>
          <p:cNvGrpSpPr>
            <a:grpSpLocks/>
          </p:cNvGrpSpPr>
          <p:nvPr/>
        </p:nvGrpSpPr>
        <p:grpSpPr bwMode="auto">
          <a:xfrm>
            <a:off x="10869786" y="0"/>
            <a:ext cx="1320628" cy="6859588"/>
            <a:chOff x="5040" y="0"/>
            <a:chExt cx="720" cy="4320"/>
          </a:xfrm>
        </p:grpSpPr>
        <p:sp>
          <p:nvSpPr>
            <p:cNvPr id="1040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5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8" name="AutoShape 19"/>
          <p:cNvSpPr>
            <a:spLocks noChangeArrowheads="1"/>
          </p:cNvSpPr>
          <p:nvPr/>
        </p:nvSpPr>
        <p:spPr bwMode="gray">
          <a:xfrm>
            <a:off x="10260265" y="5944976"/>
            <a:ext cx="812694" cy="533524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980" tIns="62490" rIns="124980" bIns="62490" anchor="ctr"/>
          <a:lstStyle/>
          <a:p>
            <a:endParaRPr lang="ru-RU"/>
          </a:p>
        </p:txBody>
      </p:sp>
      <p:sp>
        <p:nvSpPr>
          <p:cNvPr id="1029" name="AutoShape 20"/>
          <p:cNvSpPr>
            <a:spLocks noChangeArrowheads="1"/>
          </p:cNvSpPr>
          <p:nvPr/>
        </p:nvSpPr>
        <p:spPr bwMode="gray">
          <a:xfrm>
            <a:off x="10971372" y="5640105"/>
            <a:ext cx="812694" cy="533524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980" tIns="62490" rIns="124980" bIns="62490" anchor="ctr"/>
          <a:lstStyle/>
          <a:p>
            <a:endParaRPr lang="ru-RU"/>
          </a:p>
        </p:txBody>
      </p:sp>
      <p:sp>
        <p:nvSpPr>
          <p:cNvPr id="1030" name="AutoShape 21"/>
          <p:cNvSpPr>
            <a:spLocks noChangeArrowheads="1"/>
          </p:cNvSpPr>
          <p:nvPr/>
        </p:nvSpPr>
        <p:spPr bwMode="gray">
          <a:xfrm>
            <a:off x="10958674" y="6230792"/>
            <a:ext cx="812694" cy="533524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980" tIns="62490" rIns="124980" bIns="62490" anchor="ctr"/>
          <a:lstStyle/>
          <a:p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076576"/>
            <a:ext cx="10971372" cy="524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980" tIns="62490" rIns="124980" bIns="624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521374"/>
            <a:ext cx="2844430" cy="24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980" tIns="62490" rIns="124980" bIns="62490" numCol="1" anchor="t" anchorCtr="0" compatLnSpc="1">
            <a:prstTxWarp prst="textNoShape">
              <a:avLst/>
            </a:prstTxWarp>
          </a:bodyPr>
          <a:lstStyle>
            <a:lvl1pPr>
              <a:defRPr sz="1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07901" y="6478501"/>
            <a:ext cx="3860298" cy="23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980" tIns="62490" rIns="124980" bIns="6249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47563" y="6387992"/>
            <a:ext cx="609521" cy="22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980" tIns="62490" rIns="124980" bIns="6249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7865697-4799-44D9-A2A4-F078386F3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5" name="Group 22"/>
          <p:cNvGrpSpPr>
            <a:grpSpLocks/>
          </p:cNvGrpSpPr>
          <p:nvPr/>
        </p:nvGrpSpPr>
        <p:grpSpPr bwMode="auto">
          <a:xfrm>
            <a:off x="7099" y="275197"/>
            <a:ext cx="1333326" cy="1040054"/>
            <a:chOff x="18" y="144"/>
            <a:chExt cx="510" cy="480"/>
          </a:xfrm>
        </p:grpSpPr>
        <p:sp>
          <p:nvSpPr>
            <p:cNvPr id="1037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523802" y="381091"/>
            <a:ext cx="8939636" cy="5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980" tIns="62490" rIns="124980" bIns="624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5pPr>
      <a:lvl6pPr marL="624901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6pPr>
      <a:lvl7pPr marL="1249802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7pPr>
      <a:lvl8pPr marL="1874703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8pPr>
      <a:lvl9pPr marL="2499604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9pPr>
    </p:titleStyle>
    <p:bodyStyle>
      <a:lvl1pPr marL="468676" indent="-46867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800" b="1">
          <a:solidFill>
            <a:schemeClr val="tx1"/>
          </a:solidFill>
          <a:latin typeface="+mn-lt"/>
          <a:ea typeface="+mn-ea"/>
          <a:cs typeface="+mn-cs"/>
        </a:defRPr>
      </a:lvl1pPr>
      <a:lvl2pPr marL="1015464" indent="-390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800">
          <a:solidFill>
            <a:schemeClr val="tx1"/>
          </a:solidFill>
          <a:latin typeface="Arial" charset="0"/>
        </a:defRPr>
      </a:lvl2pPr>
      <a:lvl3pPr marL="1562252" indent="-312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300">
          <a:solidFill>
            <a:schemeClr val="tx1"/>
          </a:solidFill>
          <a:latin typeface="Arial" charset="0"/>
        </a:defRPr>
      </a:lvl3pPr>
      <a:lvl4pPr marL="2187153" indent="-31245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Arial" charset="0"/>
        </a:defRPr>
      </a:lvl4pPr>
      <a:lvl5pPr marL="2812054" indent="-31245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5pPr>
      <a:lvl6pPr marL="3436955" indent="-31245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6pPr>
      <a:lvl7pPr marL="4061856" indent="-31245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7pPr>
      <a:lvl8pPr marL="4686757" indent="-31245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8pPr>
      <a:lvl9pPr marL="5311658" indent="-31245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2498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4901" algn="l" defTabSz="12498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802" algn="l" defTabSz="12498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703" algn="l" defTabSz="12498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499604" algn="l" defTabSz="12498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4505" algn="l" defTabSz="12498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9406" algn="l" defTabSz="12498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74307" algn="l" defTabSz="12498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99208" algn="l" defTabSz="12498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3EC16BB3F3E5E631B84896B722B90F269E8041D7FF49E755D7A959B2264DA2F840333A6574D860DDFF4311E32073D4EE846DA36FB37F341kB6C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53432" y="548810"/>
            <a:ext cx="10509998" cy="1584543"/>
          </a:xfrm>
        </p:spPr>
        <p:txBody>
          <a:bodyPr/>
          <a:lstStyle/>
          <a:p>
            <a:pPr eaLnBrk="1" hangingPunct="1"/>
            <a:r>
              <a:rPr lang="ru-RU" sz="2700" dirty="0"/>
              <a:t>Управление по защите государственной тайны и мобилизационной подготовке Администрации Губернатора Калужской области </a:t>
            </a:r>
            <a:br>
              <a:rPr lang="ru-RU" sz="2700" dirty="0"/>
            </a:br>
            <a:endParaRPr lang="en-US" sz="4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51300" y="2277005"/>
            <a:ext cx="6911801" cy="2448492"/>
          </a:xfrm>
        </p:spPr>
        <p:txBody>
          <a:bodyPr/>
          <a:lstStyle/>
          <a:p>
            <a:pPr algn="l" eaLnBrk="1" hangingPunct="1"/>
            <a:r>
              <a:rPr lang="ru-RU" sz="2500" dirty="0"/>
              <a:t>Тема доклада:</a:t>
            </a:r>
            <a:endParaRPr lang="ru-RU" dirty="0" smtClean="0"/>
          </a:p>
          <a:p>
            <a:pPr algn="ctr" eaLnBrk="1" hangingPunct="1"/>
            <a:r>
              <a:rPr lang="ru-RU" sz="3300" dirty="0"/>
              <a:t>Законодательство Российской Федерации</a:t>
            </a:r>
          </a:p>
          <a:p>
            <a:pPr algn="ctr" eaLnBrk="1" hangingPunct="1"/>
            <a:r>
              <a:rPr lang="ru-RU" sz="3300" dirty="0"/>
              <a:t> о персональных данных</a:t>
            </a: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4988337" y="4566708"/>
            <a:ext cx="4319554" cy="100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980" tIns="62490" rIns="124980" bIns="62490">
            <a:spAutoFit/>
          </a:bodyPr>
          <a:lstStyle/>
          <a:p>
            <a:endParaRPr lang="ru-RU" sz="1900" dirty="0"/>
          </a:p>
          <a:p>
            <a:r>
              <a:rPr lang="ru-RU" sz="1900" b="1" dirty="0"/>
              <a:t>Продолжительность: 40 минут</a:t>
            </a:r>
          </a:p>
          <a:p>
            <a:endParaRPr lang="ru-RU" sz="1900" dirty="0"/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193323" y="5950658"/>
            <a:ext cx="10078255" cy="71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980" tIns="62490" rIns="124980" bIns="62490">
            <a:spAutoFit/>
          </a:bodyPr>
          <a:lstStyle/>
          <a:p>
            <a:r>
              <a:rPr lang="ru-RU" sz="1900" b="1" dirty="0"/>
              <a:t>Докладчик: </a:t>
            </a:r>
            <a:r>
              <a:rPr lang="ru-RU" sz="1900" dirty="0"/>
              <a:t>Шумилов Сергей Михайлович</a:t>
            </a:r>
          </a:p>
          <a:p>
            <a:endParaRPr lang="ru-RU" sz="1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686" y="686155"/>
            <a:ext cx="8939636" cy="720247"/>
          </a:xfrm>
        </p:spPr>
        <p:txBody>
          <a:bodyPr/>
          <a:lstStyle/>
          <a:p>
            <a:r>
              <a:rPr lang="ru-RU" sz="2700" dirty="0"/>
              <a:t>Законодательство Российской Федерации в области защиты персональных данных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1349" y="4941962"/>
            <a:ext cx="4011337" cy="1224770"/>
          </a:xfrm>
        </p:spPr>
        <p:txBody>
          <a:bodyPr/>
          <a:lstStyle/>
          <a:p>
            <a:pPr marL="0" indent="0">
              <a:buClr>
                <a:srgbClr val="4C59D2"/>
              </a:buClr>
              <a:buNone/>
            </a:pPr>
            <a:endParaRPr lang="ru-RU" sz="3600" b="0" i="1" dirty="0">
              <a:solidFill>
                <a:srgbClr val="0033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542" y="1413570"/>
            <a:ext cx="3816424" cy="525658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РОССИЙСКАЯ ФЕДЕРАЦИЯ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 Е Д Е Р А Л Ь Н Ы Й   З А К О Н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 27  июля 2006 г.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 152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«О персональных данных»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35" y="1557586"/>
            <a:ext cx="8842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72127" y="2042567"/>
            <a:ext cx="7286517" cy="4031873"/>
          </a:xfrm>
          <a:prstGeom prst="roundRect">
            <a:avLst>
              <a:gd name="adj" fmla="val 3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ru-RU" sz="1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400" b="1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600" dirty="0"/>
              <a:t>отношения, связанные с обработкой персональных данных, осуществляемой федеральными органами государственной власти, органами государственной власти субъектов Российской Федерации, иными государственными органами (далее - государственные органы), органами местного самоуправления, иными муниципальными органами (далее - муниципальные органы), юридическими лицами и физическими лицами с использованием средств автоматизации, в том числе в информационно-телекоммуникационных сетях, или без использования таких средств, если обработка персональных данных без использования таких средств соответствует характеру действий (операций), совершаемых с персональными данными с использованием средств автоматизации, то есть позволяет осуществлять в соответствии с заданным алгоритмом поиск персональных данных, зафиксированных на материальном носителе и содержащихся в картотеках или иных систематизированных собраниях персональных данных, и (или) доступ к таким персональным данным</a:t>
            </a:r>
            <a:r>
              <a:rPr lang="ru-RU" sz="1600" dirty="0" smtClean="0"/>
              <a:t>.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5231110" y="1394334"/>
            <a:ext cx="4968552" cy="615861"/>
          </a:xfrm>
          <a:prstGeom prst="downArrow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Настоящий Федеральный закон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регулирует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179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686" y="686155"/>
            <a:ext cx="8939636" cy="720247"/>
          </a:xfrm>
        </p:spPr>
        <p:txBody>
          <a:bodyPr/>
          <a:lstStyle/>
          <a:p>
            <a:r>
              <a:rPr lang="ru-RU" sz="2700" dirty="0"/>
              <a:t>Законодательство Российской Федерации в области защиты персональных данных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7614" y="5518026"/>
            <a:ext cx="2211136" cy="1224770"/>
          </a:xfrm>
        </p:spPr>
        <p:txBody>
          <a:bodyPr/>
          <a:lstStyle/>
          <a:p>
            <a:pPr marL="0" indent="0">
              <a:buClr>
                <a:srgbClr val="4C59D2"/>
              </a:buClr>
              <a:buNone/>
            </a:pPr>
            <a:endParaRPr lang="ru-RU" sz="3600" b="0" i="1" dirty="0">
              <a:solidFill>
                <a:srgbClr val="0033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542" y="1413570"/>
            <a:ext cx="3816424" cy="525658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РОССИЙСКАЯ ФЕДЕРАЦИЯ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 Е Д Е Р А Л Ь Н Ы Й   З А К О Н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 27  июля 2006 г.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 152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«О персональных данных»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35" y="1557586"/>
            <a:ext cx="8842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72127" y="2421682"/>
            <a:ext cx="7286517" cy="923330"/>
          </a:xfrm>
          <a:prstGeom prst="roundRect">
            <a:avLst>
              <a:gd name="adj" fmla="val 3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ru-RU" sz="1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/>
              <a:t>обработке персональных данных физическими лицами исключительно для личных и семейных нужд, если при этом не нарушаются права субъектов персональных данных;</a:t>
            </a: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5231110" y="1341562"/>
            <a:ext cx="4968552" cy="1008112"/>
          </a:xfrm>
          <a:prstGeom prst="downArrow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prstClr val="white"/>
                </a:solidFill>
                <a:latin typeface="Calibri"/>
              </a:rPr>
              <a:t>Действие </a:t>
            </a:r>
            <a:r>
              <a:rPr lang="ru-RU" b="1" kern="0" dirty="0">
                <a:solidFill>
                  <a:prstClr val="white"/>
                </a:solidFill>
                <a:latin typeface="Calibri"/>
              </a:rPr>
              <a:t>закона не распространяется на отношения, возникающие </a:t>
            </a:r>
            <a:r>
              <a:rPr lang="ru-RU" b="1" kern="0" dirty="0" smtClean="0">
                <a:solidFill>
                  <a:prstClr val="white"/>
                </a:solidFill>
                <a:latin typeface="Calibri"/>
              </a:rPr>
              <a:t>при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72126" y="3430588"/>
            <a:ext cx="7286517" cy="1477328"/>
          </a:xfrm>
          <a:prstGeom prst="roundRect">
            <a:avLst>
              <a:gd name="adj" fmla="val 3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ru-RU" dirty="0"/>
              <a:t>организации хранения, комплектования, учета и использования содержащих персональные данные документов Архивного фонда Российской Федерации и других архивных документов в соответствии </a:t>
            </a:r>
            <a:r>
              <a:rPr lang="ru-RU" dirty="0" smtClean="0"/>
              <a:t>с законодательством об архивном деле в Российской Федерации;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072124" y="5013970"/>
            <a:ext cx="7286517" cy="646331"/>
          </a:xfrm>
          <a:prstGeom prst="roundRect">
            <a:avLst>
              <a:gd name="adj" fmla="val 3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ru-RU" sz="1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/>
              <a:t> обработке персональных данных, отнесенных в </a:t>
            </a:r>
            <a:r>
              <a:rPr lang="ru-RU" dirty="0" smtClean="0"/>
              <a:t>установленном порядке к сведениям, составляющим государственную тайну;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3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686" y="686155"/>
            <a:ext cx="8939636" cy="720247"/>
          </a:xfrm>
        </p:spPr>
        <p:txBody>
          <a:bodyPr/>
          <a:lstStyle/>
          <a:p>
            <a:r>
              <a:rPr lang="ru-RU" sz="2700" dirty="0"/>
              <a:t>Законодательство Российской Федерации в области защиты персональных данных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7614" y="5518026"/>
            <a:ext cx="2211136" cy="1224770"/>
          </a:xfrm>
        </p:spPr>
        <p:txBody>
          <a:bodyPr/>
          <a:lstStyle/>
          <a:p>
            <a:pPr marL="0" indent="0">
              <a:buClr>
                <a:srgbClr val="4C59D2"/>
              </a:buClr>
              <a:buNone/>
            </a:pPr>
            <a:endParaRPr lang="ru-RU" sz="3600" b="0" i="1" dirty="0">
              <a:solidFill>
                <a:srgbClr val="0033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542" y="1413570"/>
            <a:ext cx="3816424" cy="525658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РОССИЙСКАЯ ФЕДЕРАЦИЯ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Постановление Правительства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 21  марта 2012 г.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 211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утверждении перечня мер, направленных на обеспечение выполнения обязанностей, предусмотренных Федеральным законом "О персональных данных" и принятыми в соответствии с ним нормативными правовыми актами, операторами, являющимися государственными или муниципальными </a:t>
            </a:r>
            <a:r>
              <a:rPr lang="ru-RU" sz="14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органами»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35" y="1557586"/>
            <a:ext cx="8842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129608" y="2421682"/>
            <a:ext cx="7286517" cy="3539430"/>
          </a:xfrm>
          <a:prstGeom prst="roundRect">
            <a:avLst>
              <a:gd name="adj" fmla="val 3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ru-RU" sz="2800" b="1" kern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перечень</a:t>
            </a:r>
            <a:r>
              <a:rPr lang="en-US" sz="2800" b="1" kern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мер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направленных на обеспечение выполнения обязанностей, предусмотренных Федеральным законом "О персональных данных" и принятыми в соответствии с ним нормативными правовыми актами, операторами, являющимися государственными или муниципальными органами</a:t>
            </a: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5231110" y="1341562"/>
            <a:ext cx="4968552" cy="1008112"/>
          </a:xfrm>
          <a:prstGeom prst="downArrow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prstClr val="white"/>
                </a:solidFill>
                <a:latin typeface="Calibri"/>
              </a:rPr>
              <a:t>Постановление Правительства РФ утверждает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1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686" y="686155"/>
            <a:ext cx="8939636" cy="720247"/>
          </a:xfrm>
        </p:spPr>
        <p:txBody>
          <a:bodyPr/>
          <a:lstStyle/>
          <a:p>
            <a:r>
              <a:rPr lang="ru-RU" sz="2700" dirty="0"/>
              <a:t>Законодательство Российской Федерации в области защиты персональных данных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7614" y="5518026"/>
            <a:ext cx="2211136" cy="1224770"/>
          </a:xfrm>
        </p:spPr>
        <p:txBody>
          <a:bodyPr/>
          <a:lstStyle/>
          <a:p>
            <a:pPr marL="0" indent="0">
              <a:buClr>
                <a:srgbClr val="4C59D2"/>
              </a:buClr>
              <a:buNone/>
            </a:pPr>
            <a:endParaRPr lang="ru-RU" sz="3600" b="0" i="1" dirty="0">
              <a:solidFill>
                <a:srgbClr val="0033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542" y="1413570"/>
            <a:ext cx="3816424" cy="525658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РОССИЙСКАЯ ФЕДЕРАЦИЯ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Постановление Правительства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 1  </a:t>
            </a:r>
            <a:r>
              <a:rPr lang="ru-RU" sz="14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ноября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2012 г.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 1119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«Об утверждении требований к защите персональных данных при их обработке в информационных системах персональных данных»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35" y="1557586"/>
            <a:ext cx="8842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129607" y="2997746"/>
            <a:ext cx="7286517" cy="1384995"/>
          </a:xfrm>
          <a:prstGeom prst="roundRect">
            <a:avLst>
              <a:gd name="adj" fmla="val 3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требования к защите персональных данных при их обработке в информационных системах персональных данных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hlinkClick r:id="rId3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5288589" y="1863205"/>
            <a:ext cx="4968552" cy="1008112"/>
          </a:xfrm>
          <a:prstGeom prst="downArrow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prstClr val="white"/>
                </a:solidFill>
                <a:latin typeface="Calibri"/>
              </a:rPr>
              <a:t>Постановление Правительства РФ устанавливает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6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686" y="686155"/>
            <a:ext cx="8939636" cy="720247"/>
          </a:xfrm>
        </p:spPr>
        <p:txBody>
          <a:bodyPr/>
          <a:lstStyle/>
          <a:p>
            <a:r>
              <a:rPr lang="ru-RU" sz="2700" dirty="0"/>
              <a:t>Законодательство Российской Федерации в области защиты персональных данных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7614" y="5518026"/>
            <a:ext cx="2211136" cy="1224770"/>
          </a:xfrm>
        </p:spPr>
        <p:txBody>
          <a:bodyPr/>
          <a:lstStyle/>
          <a:p>
            <a:pPr marL="0" indent="0">
              <a:buClr>
                <a:srgbClr val="4C59D2"/>
              </a:buClr>
              <a:buNone/>
            </a:pPr>
            <a:endParaRPr lang="ru-RU" sz="3600" b="0" i="1" dirty="0">
              <a:solidFill>
                <a:srgbClr val="0033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542" y="1413570"/>
            <a:ext cx="3816424" cy="5256584"/>
          </a:xfrm>
          <a:prstGeom prst="rect">
            <a:avLst/>
          </a:prstGeom>
          <a:gradFill rotWithShape="1">
            <a:gsLst>
              <a:gs pos="0">
                <a:schemeClr val="tx1">
                  <a:lumMod val="60000"/>
                  <a:lumOff val="40000"/>
                </a:schemeClr>
              </a:gs>
              <a:gs pos="80000">
                <a:schemeClr val="tx1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ФЕДЕРАЛЬНАЯ СЛУЖБА БЕЗОПАСНОСТИ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baseline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ru-RU" sz="12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ФЕДЕРАЦИИ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 10  </a:t>
            </a:r>
            <a:r>
              <a:rPr lang="ru-RU" sz="14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июля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2014 г.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 378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данных с использованием средств криптографической защиты информации, необходимых для выполнения установленных Правительством Российской Федерации требований к защите персональных данных для каждого из уровней защищенности»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35" y="1557586"/>
            <a:ext cx="8842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132608" y="2997746"/>
            <a:ext cx="7286517" cy="1815882"/>
          </a:xfrm>
          <a:prstGeom prst="roundRect">
            <a:avLst>
              <a:gd name="adj" fmla="val 3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операторов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использующих СКЗИ для обеспечения безопасности персональных данных при их обработке в информационных системах</a:t>
            </a: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5288589" y="1863205"/>
            <a:ext cx="4968552" cy="1008112"/>
          </a:xfrm>
          <a:prstGeom prst="downArrow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prstClr val="white"/>
                </a:solidFill>
                <a:latin typeface="Calibri"/>
              </a:rPr>
              <a:t>Приказ предназначен для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7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686" y="686155"/>
            <a:ext cx="8939636" cy="720247"/>
          </a:xfrm>
        </p:spPr>
        <p:txBody>
          <a:bodyPr/>
          <a:lstStyle/>
          <a:p>
            <a:r>
              <a:rPr lang="ru-RU" sz="2700" dirty="0"/>
              <a:t>Законодательство Российской Федерации в области защиты персональных данных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7614" y="5518026"/>
            <a:ext cx="2211136" cy="1224770"/>
          </a:xfrm>
        </p:spPr>
        <p:txBody>
          <a:bodyPr/>
          <a:lstStyle/>
          <a:p>
            <a:pPr marL="0" indent="0">
              <a:buClr>
                <a:srgbClr val="4C59D2"/>
              </a:buClr>
              <a:buNone/>
            </a:pPr>
            <a:endParaRPr lang="ru-RU" sz="3600" b="0" i="1" dirty="0">
              <a:solidFill>
                <a:srgbClr val="0033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542" y="1413570"/>
            <a:ext cx="3816424" cy="525658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РОССИЙСКАЯ ФЕДЕРАЦИЯ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Постановление Правительства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 15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сентября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2008 г.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 687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утверждении Положения об особенностях обработки персональных данных, осуществляемой без использования средств </a:t>
            </a:r>
            <a:r>
              <a:rPr lang="ru-RU" sz="14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автоматизации»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35" y="1557586"/>
            <a:ext cx="8842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72127" y="2503266"/>
            <a:ext cx="7286517" cy="1815882"/>
          </a:xfrm>
          <a:prstGeom prst="roundRect">
            <a:avLst>
              <a:gd name="adj" fmla="val 3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особенности организации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обработки персональных данных, осуществляемой</a:t>
            </a:r>
          </a:p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без использования средств автоматизации</a:t>
            </a: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5231110" y="1413570"/>
            <a:ext cx="4968552" cy="1008112"/>
          </a:xfrm>
          <a:prstGeom prst="downArrow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prstClr val="white"/>
                </a:solidFill>
                <a:latin typeface="Calibri"/>
              </a:rPr>
              <a:t>Постановление Правительства РФ устанавливает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2127" y="4581922"/>
            <a:ext cx="7286517" cy="1815882"/>
          </a:xfrm>
          <a:prstGeom prst="roundRect">
            <a:avLst>
              <a:gd name="adj" fmla="val 3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меры по 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обеспечению безопасности</a:t>
            </a:r>
          </a:p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персональных данных при их обработке, осуществляемой</a:t>
            </a:r>
          </a:p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без использования средств автоматизации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12579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dirty="0">
                <a:solidFill>
                  <a:srgbClr val="FFFFFF"/>
                </a:solidFill>
              </a:rPr>
              <a:t>С чего начать </a:t>
            </a:r>
            <a:r>
              <a:rPr lang="ru-RU" sz="2700" dirty="0" smtClean="0">
                <a:solidFill>
                  <a:srgbClr val="FFFFFF"/>
                </a:solidFill>
              </a:rPr>
              <a:t>защиту?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2598" y="5950074"/>
            <a:ext cx="10145601" cy="761845"/>
          </a:xfrm>
        </p:spPr>
        <p:txBody>
          <a:bodyPr/>
          <a:lstStyle/>
          <a:p>
            <a:pPr indent="266700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Спецслужбы пяти англоязычных государств (США, Великобритания, Канада, Австралия, Новая Зеландия) объединяли усилия, чтобы следить за остальными странами мира.</a:t>
            </a:r>
          </a:p>
          <a:p>
            <a:pPr indent="266700" algn="just"/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сновная задача – сбор политической, дипломатической и экономической информации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5304"/>
            <a:ext cx="10971213" cy="463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" y="4653930"/>
            <a:ext cx="24209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3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297" y="620832"/>
            <a:ext cx="8939636" cy="720247"/>
          </a:xfrm>
        </p:spPr>
        <p:txBody>
          <a:bodyPr/>
          <a:lstStyle/>
          <a:p>
            <a:r>
              <a:rPr lang="ru-RU" sz="2700" dirty="0"/>
              <a:t>С чего начать </a:t>
            </a:r>
            <a:r>
              <a:rPr lang="ru-RU" sz="2700" dirty="0" smtClean="0"/>
              <a:t>защиту?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15" y="1413103"/>
            <a:ext cx="10971372" cy="4753629"/>
          </a:xfrm>
        </p:spPr>
        <p:txBody>
          <a:bodyPr/>
          <a:lstStyle/>
          <a:p>
            <a:pPr marL="0" indent="0">
              <a:buClr>
                <a:srgbClr val="4C59D2"/>
              </a:buClr>
              <a:buNone/>
            </a:pPr>
            <a:r>
              <a:rPr lang="ru-RU" b="0" i="1" dirty="0">
                <a:solidFill>
                  <a:srgbClr val="003366"/>
                </a:solidFill>
              </a:rPr>
              <a:t>Конфиденциальность персональных данных — обязательное для соблюдения оператором или иным получившим доступ к персональным данным лицом требование не допускать их распространение без согласия субъекта персональных данных или наличия иного законного основания (ФЗ-152)</a:t>
            </a:r>
          </a:p>
        </p:txBody>
      </p:sp>
    </p:spTree>
    <p:extLst>
      <p:ext uri="{BB962C8B-B14F-4D97-AF65-F5344CB8AC3E}">
        <p14:creationId xmlns:p14="http://schemas.microsoft.com/office/powerpoint/2010/main" val="18963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FFFFFF"/>
                </a:solidFill>
              </a:rPr>
              <a:t>Конфиденциальность персональных данных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590" y="1413570"/>
            <a:ext cx="10971372" cy="985066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r>
              <a:rPr lang="ru-RU" sz="1800" b="0" kern="1200" dirty="0">
                <a:solidFill>
                  <a:srgbClr val="003366"/>
                </a:solidFill>
                <a:latin typeface="Arial" charset="0"/>
              </a:rPr>
              <a:t>Операторы и иные лица, получившие доступ к персональным данным, обязаны </a:t>
            </a:r>
            <a:r>
              <a:rPr lang="ru-RU" sz="1800" kern="1200" dirty="0">
                <a:solidFill>
                  <a:srgbClr val="003366"/>
                </a:solidFill>
                <a:latin typeface="Arial" charset="0"/>
              </a:rPr>
              <a:t>не раскрывать третьим лицам и не распространять персональные данные без согласия субъекта персональных данных</a:t>
            </a:r>
            <a:r>
              <a:rPr lang="ru-RU" sz="1800" b="0" kern="1200" dirty="0">
                <a:solidFill>
                  <a:srgbClr val="003366"/>
                </a:solidFill>
                <a:latin typeface="Arial" charset="0"/>
              </a:rPr>
              <a:t>, если иное не предусмотрено федеральным законом.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70670" y="2349674"/>
            <a:ext cx="731919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3366"/>
                </a:solidFill>
              </a:rPr>
              <a:t>Режим </a:t>
            </a:r>
            <a:r>
              <a:rPr lang="ru-RU" b="1" dirty="0">
                <a:solidFill>
                  <a:srgbClr val="003366"/>
                </a:solidFill>
              </a:rPr>
              <a:t>конфиденциальности </a:t>
            </a:r>
            <a:r>
              <a:rPr lang="ru-RU" b="1" dirty="0" smtClean="0">
                <a:solidFill>
                  <a:srgbClr val="003366"/>
                </a:solidFill>
              </a:rPr>
              <a:t>персональных данных в организации обеспечен если: </a:t>
            </a:r>
          </a:p>
          <a:p>
            <a:pPr marL="720000" indent="-2880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3366"/>
                </a:solidFill>
              </a:rPr>
              <a:t>Определен порядок обработки персональных данных;</a:t>
            </a:r>
          </a:p>
          <a:p>
            <a:pPr marL="720000" indent="-2880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66"/>
                </a:solidFill>
              </a:rPr>
              <a:t>Определены перечни персональных данных;</a:t>
            </a:r>
          </a:p>
          <a:p>
            <a:pPr marL="720000" indent="-2880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66"/>
                </a:solidFill>
              </a:rPr>
              <a:t>В служебные контракты, трудовые договора внесено обязательство соблюдения конфиденциальности </a:t>
            </a:r>
            <a:r>
              <a:rPr lang="ru-RU" dirty="0">
                <a:solidFill>
                  <a:srgbClr val="003366"/>
                </a:solidFill>
              </a:rPr>
              <a:t>персональных </a:t>
            </a:r>
            <a:r>
              <a:rPr lang="ru-RU" dirty="0" smtClean="0">
                <a:solidFill>
                  <a:srgbClr val="003366"/>
                </a:solidFill>
              </a:rPr>
              <a:t>данных;</a:t>
            </a:r>
          </a:p>
          <a:p>
            <a:pPr marL="720000" indent="-2880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66"/>
                </a:solidFill>
              </a:rPr>
              <a:t>Реализован механизм учета доступа к персональным данным; </a:t>
            </a:r>
          </a:p>
          <a:p>
            <a:pPr marL="720000" indent="-2880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66"/>
                </a:solidFill>
              </a:rPr>
              <a:t>Осуществляются другие организационные и технические меры защиты.</a:t>
            </a:r>
            <a:endParaRPr lang="ru-RU" dirty="0">
              <a:solidFill>
                <a:srgbClr val="003366"/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FFFFFF"/>
                </a:solidFill>
              </a:rPr>
              <a:t>ФЗ-152, статья 6: Условия обработки персональных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598" y="1413570"/>
            <a:ext cx="10971372" cy="5249490"/>
          </a:xfrm>
        </p:spPr>
        <p:txBody>
          <a:bodyPr/>
          <a:lstStyle/>
          <a:p>
            <a:pPr marL="0" lvl="0" indent="342900" algn="just" eaLnBrk="1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ru-RU" sz="1600" kern="1200" dirty="0">
                <a:solidFill>
                  <a:srgbClr val="003366"/>
                </a:solidFill>
                <a:latin typeface="Calibri"/>
                <a:ea typeface="Calibri"/>
                <a:cs typeface="Calibri"/>
              </a:rPr>
              <a:t>Обработка персональных данных допускается в следующих случаях:</a:t>
            </a:r>
            <a:endParaRPr lang="ru-RU" sz="1600" kern="1200" dirty="0">
              <a:solidFill>
                <a:srgbClr val="003366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rgbClr val="003366"/>
                </a:solidFill>
                <a:latin typeface="Calibri"/>
                <a:ea typeface="Calibri"/>
                <a:cs typeface="Calibri"/>
              </a:rPr>
              <a:t>обработка персональных данных осуществляется с согласия субъекта персональных данных на обработку его персональных данных;</a:t>
            </a:r>
          </a:p>
          <a:p>
            <a:pPr marL="285750" lvl="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rgbClr val="003366"/>
                </a:solidFill>
                <a:latin typeface="Calibri"/>
                <a:ea typeface="Calibri"/>
                <a:cs typeface="Calibri"/>
              </a:rPr>
              <a:t>обработка персональных данных необходима для достижения целей, предусмотренных международным договором Российской Федерации или законом, для осуществления и выполнения возложенных законодательством Российской Федерации на оператора функций, полномочий и обязанностей;</a:t>
            </a:r>
          </a:p>
          <a:p>
            <a:pPr marL="285750" lvl="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rgbClr val="003366"/>
                </a:solidFill>
                <a:latin typeface="Calibri"/>
                <a:ea typeface="Calibri"/>
                <a:cs typeface="Calibri"/>
              </a:rPr>
              <a:t>обработка персональных данных необходима для предоставления государственной или муниципальной услуги в соответствии с Федеральным законом от 27 июля 2010 года N 210-ФЗ "Об организации предоставления государственных и муниципальных услуг", для обеспечения предоставления такой услуги, для регистрации субъекта персональных данных на едином портале государственных и муниципальных услуг;</a:t>
            </a:r>
            <a:endParaRPr lang="ru-RU" sz="1600" b="0" kern="1200" dirty="0">
              <a:solidFill>
                <a:srgbClr val="003366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rgbClr val="003366"/>
                </a:solidFill>
                <a:latin typeface="Calibri"/>
                <a:ea typeface="Calibri"/>
                <a:cs typeface="Calibri"/>
              </a:rPr>
              <a:t>обработка персональных данных необходима для исполнения договора, стороной которого либо выгодоприобретателем или поручителем по которому является субъект персональных данных, а также для заключения договора по инициативе субъекта персональных данных или договора, по которому субъект персональных данных будет являться выгодоприобретателем или поручителем;</a:t>
            </a:r>
          </a:p>
          <a:p>
            <a:pPr marL="285750" lvl="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rgbClr val="003366"/>
                </a:solidFill>
                <a:latin typeface="Calibri"/>
                <a:ea typeface="Calibri"/>
                <a:cs typeface="Calibri"/>
              </a:rPr>
              <a:t>осуществляется обработка персональных данных, доступ неограниченного круга лиц к которым предоставлен субъектом персональных данных либо по его просьбе (далее - персональные данные, сделанные общедоступными субъектом персональных данных);</a:t>
            </a:r>
            <a:endParaRPr lang="ru-RU" sz="1600" b="0" kern="1200" dirty="0">
              <a:solidFill>
                <a:srgbClr val="003366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rgbClr val="003366"/>
                </a:solidFill>
                <a:latin typeface="Calibri"/>
                <a:ea typeface="Calibri"/>
                <a:cs typeface="Calibri"/>
              </a:rPr>
              <a:t>осуществляется обработка персональных данных, подлежащих опубликованию или обязательному раскрытию в соответствии с федеральным законом.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2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Вопросы занятия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312" y="1790507"/>
            <a:ext cx="10751795" cy="3524054"/>
          </a:xfrm>
          <a:prstGeom prst="rect">
            <a:avLst/>
          </a:prstGeom>
        </p:spPr>
        <p:txBody>
          <a:bodyPr wrap="square" lIns="124980" tIns="62490" rIns="124980" bIns="62490">
            <a:spAutoFit/>
          </a:bodyPr>
          <a:lstStyle/>
          <a:p>
            <a:pPr marL="468676" indent="-468676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Определение персональных данных (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</a:rPr>
              <a:t>ПДн</a:t>
            </a: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marL="468676" indent="-468676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Законодательство </a:t>
            </a: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Российской Федерации в области защиты персональных данных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468676" indent="-468676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С чего начать 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защиту</a:t>
            </a: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?</a:t>
            </a:r>
          </a:p>
          <a:p>
            <a:pPr marL="468676" indent="-468676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Обеспечение безопасности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</a:rPr>
              <a:t>ПДн</a:t>
            </a: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. Простые правила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468676" indent="-468676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Ответственность.</a:t>
            </a:r>
            <a:endParaRPr lang="ru-RU" sz="3200" b="1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FFFFFF"/>
                </a:solidFill>
              </a:rPr>
              <a:t>Согласие на обработку персональных данных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21" y="1341562"/>
            <a:ext cx="10971372" cy="1008112"/>
          </a:xfrm>
        </p:spPr>
        <p:txBody>
          <a:bodyPr/>
          <a:lstStyle/>
          <a:p>
            <a:pPr marL="0" lvl="0" indent="342900" algn="just" eaLnBrk="1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ru-RU" sz="1800" b="0" kern="1200" dirty="0">
                <a:solidFill>
                  <a:srgbClr val="0033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Согласие на обработку персональных данных может быть дано субъектом персональных данных или его представителем в любой позволяющей подтвердить факт его получения форме, если иное не установлено федеральным законом.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2392363"/>
            <a:ext cx="1044116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46" y="4725938"/>
            <a:ext cx="78089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2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686" y="686155"/>
            <a:ext cx="9649072" cy="720247"/>
          </a:xfrm>
        </p:spPr>
        <p:txBody>
          <a:bodyPr/>
          <a:lstStyle/>
          <a:p>
            <a:r>
              <a:rPr lang="ru-RU" sz="2700" dirty="0"/>
              <a:t>Обеспечение безопасности </a:t>
            </a:r>
            <a:r>
              <a:rPr lang="ru-RU" sz="2700" dirty="0" err="1"/>
              <a:t>ПДн</a:t>
            </a:r>
            <a:r>
              <a:rPr lang="ru-RU" sz="2700" dirty="0"/>
              <a:t>. Простые правила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7614" y="5518026"/>
            <a:ext cx="2211136" cy="1224770"/>
          </a:xfrm>
        </p:spPr>
        <p:txBody>
          <a:bodyPr/>
          <a:lstStyle/>
          <a:p>
            <a:pPr marL="0" indent="0">
              <a:buClr>
                <a:srgbClr val="4C59D2"/>
              </a:buClr>
              <a:buNone/>
            </a:pPr>
            <a:endParaRPr lang="ru-RU" sz="3600" b="0" i="1" dirty="0">
              <a:solidFill>
                <a:srgbClr val="003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582" y="1485578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Существует два вида обработки персональных данных: </a:t>
            </a:r>
            <a:r>
              <a:rPr lang="ru-RU" b="1" dirty="0"/>
              <a:t>автоматизированный</a:t>
            </a:r>
            <a:r>
              <a:rPr lang="ru-RU" dirty="0"/>
              <a:t> и </a:t>
            </a:r>
            <a:r>
              <a:rPr lang="ru-RU" b="1" dirty="0"/>
              <a:t>неавтоматизированный</a:t>
            </a:r>
            <a:r>
              <a:rPr lang="ru-RU" dirty="0"/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26654" y="2493690"/>
            <a:ext cx="108732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Обработка персональных данных является </a:t>
            </a:r>
            <a:r>
              <a:rPr lang="ru-RU" b="1" dirty="0"/>
              <a:t>неавтоматизированной</a:t>
            </a:r>
            <a:r>
              <a:rPr lang="ru-RU" dirty="0"/>
              <a:t>, если осуществляется при непосредственном участии человека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1. Обработка </a:t>
            </a:r>
            <a:r>
              <a:rPr lang="ru-RU" dirty="0"/>
              <a:t>персональных данных, содержащихся в информационной системе персональных данных либо извлеченных из такой системы считается осуществленной без использования средств автоматизации (неавтоматизированной), если такие действия с персональными данными, как использование, уточнение, распространение, уничтожение персональных данных в отношении каждого из субъектов персональных данных, осуществляются при непосредственном участии человека.</a:t>
            </a:r>
          </a:p>
          <a:p>
            <a:r>
              <a:rPr lang="ru-RU" dirty="0" smtClean="0"/>
              <a:t>2. Обработка </a:t>
            </a:r>
            <a:r>
              <a:rPr lang="ru-RU" dirty="0"/>
              <a:t>персональных данных не может быть признана осуществляемой с использованием средств автоматизации только на том основании, что персональные данные содержатся в информационной системе персональных данных либо были извлечены из нее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582" y="5734050"/>
            <a:ext cx="10009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 smtClean="0"/>
              <a:t>Автоматизированная обработка</a:t>
            </a:r>
            <a:r>
              <a:rPr lang="ru-RU" dirty="0" smtClean="0"/>
              <a:t> включает операции</a:t>
            </a:r>
            <a:r>
              <a:rPr lang="ru-RU" dirty="0"/>
              <a:t>, осуществляемые полностью или частично с помощью автоматизированных средств: хранение данных, осуществление логических и/или арифметических операций с этими данными, их изменение, уничтожение, поиск или распространение 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5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297" y="620832"/>
            <a:ext cx="8939636" cy="720247"/>
          </a:xfrm>
        </p:spPr>
        <p:txBody>
          <a:bodyPr/>
          <a:lstStyle/>
          <a:p>
            <a:r>
              <a:rPr lang="ru-RU" sz="2700" dirty="0"/>
              <a:t>С чего начать </a:t>
            </a:r>
            <a:r>
              <a:rPr lang="ru-RU" sz="2700" dirty="0" smtClean="0"/>
              <a:t>защиту?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15" y="1413103"/>
            <a:ext cx="10971372" cy="4753629"/>
          </a:xfrm>
        </p:spPr>
        <p:txBody>
          <a:bodyPr/>
          <a:lstStyle/>
          <a:p>
            <a:pPr marL="0" indent="0">
              <a:buClr>
                <a:srgbClr val="4C59D2"/>
              </a:buClr>
              <a:buNone/>
            </a:pPr>
            <a:r>
              <a:rPr lang="ru-RU" sz="3400" b="0" i="1" dirty="0">
                <a:solidFill>
                  <a:srgbClr val="003366"/>
                </a:solidFill>
              </a:rPr>
              <a:t>Информационная система персональных данных (</a:t>
            </a:r>
            <a:r>
              <a:rPr lang="ru-RU" sz="3400" b="0" i="1" dirty="0" err="1">
                <a:solidFill>
                  <a:srgbClr val="003366"/>
                </a:solidFill>
              </a:rPr>
              <a:t>ИСПДн</a:t>
            </a:r>
            <a:r>
              <a:rPr lang="ru-RU" sz="3400" b="0" i="1" dirty="0">
                <a:solidFill>
                  <a:srgbClr val="003366"/>
                </a:solidFill>
              </a:rPr>
              <a:t>) — информационная система, представляющая собой совокупность персональных данных, содержащихся в базе данных, а также информационных технологий и технических средств, позволяющих осуществлять обработку таких персональных данных с использованием средств автоматизации или без использования таких средств </a:t>
            </a:r>
          </a:p>
        </p:txBody>
      </p:sp>
    </p:spTree>
    <p:extLst>
      <p:ext uri="{BB962C8B-B14F-4D97-AF65-F5344CB8AC3E}">
        <p14:creationId xmlns:p14="http://schemas.microsoft.com/office/powerpoint/2010/main" val="31714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297" y="620832"/>
            <a:ext cx="8939636" cy="720247"/>
          </a:xfrm>
        </p:spPr>
        <p:txBody>
          <a:bodyPr/>
          <a:lstStyle/>
          <a:p>
            <a:r>
              <a:rPr lang="ru-RU" sz="2700" dirty="0"/>
              <a:t>С чего начать </a:t>
            </a:r>
            <a:r>
              <a:rPr lang="ru-RU" sz="2700" dirty="0" smtClean="0"/>
              <a:t>защиту?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15" y="1413103"/>
            <a:ext cx="10971372" cy="4753629"/>
          </a:xfrm>
        </p:spPr>
        <p:txBody>
          <a:bodyPr/>
          <a:lstStyle/>
          <a:p>
            <a:pPr marL="0" indent="0">
              <a:buClr>
                <a:srgbClr val="4C59D2"/>
              </a:buClr>
              <a:buNone/>
            </a:pPr>
            <a:r>
              <a:rPr lang="ru-RU" sz="2800" dirty="0"/>
              <a:t>Безопасность ПД</a:t>
            </a:r>
            <a:r>
              <a:rPr lang="ru-RU" sz="2800" b="0" dirty="0"/>
              <a:t> при их обработке в ИСПД обеспечивает оператор или лицо, которому на основании договора оператор поручает обработку персональных данных – </a:t>
            </a:r>
            <a:r>
              <a:rPr lang="ru-RU" sz="2800" dirty="0"/>
              <a:t>уполномоченное лицо</a:t>
            </a:r>
            <a:r>
              <a:rPr lang="ru-RU" sz="2800" b="0" dirty="0"/>
              <a:t>. При этом оператор должен заключать договор с уполномоченным лицом. Существенным условием этого договора является обязанность уполномоченного лица обеспечить конфиденциальность и безопасность ПД при их обработке в ИСПД.</a:t>
            </a:r>
            <a:endParaRPr lang="ru-RU" sz="2800" b="0" i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297" y="620832"/>
            <a:ext cx="8939636" cy="720247"/>
          </a:xfrm>
        </p:spPr>
        <p:txBody>
          <a:bodyPr/>
          <a:lstStyle/>
          <a:p>
            <a:r>
              <a:rPr lang="ru-RU" sz="2700" dirty="0"/>
              <a:t>С чего начать </a:t>
            </a:r>
            <a:r>
              <a:rPr lang="ru-RU" sz="2700" dirty="0" smtClean="0"/>
              <a:t>защиту?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15" y="1413103"/>
            <a:ext cx="10971372" cy="4753629"/>
          </a:xfrm>
        </p:spPr>
        <p:txBody>
          <a:bodyPr/>
          <a:lstStyle/>
          <a:p>
            <a:pPr marL="0" indent="0">
              <a:buNone/>
            </a:pPr>
            <a:r>
              <a:rPr lang="ru-RU" sz="1800" b="0" dirty="0" smtClean="0"/>
              <a:t>      Обеспечение </a:t>
            </a:r>
            <a:r>
              <a:rPr lang="ru-RU" sz="1800" dirty="0"/>
              <a:t>безопасности ПД</a:t>
            </a:r>
            <a:r>
              <a:rPr lang="ru-RU" sz="1800" b="0" dirty="0"/>
              <a:t> при их обработке в ИСПД достигается путем исключения несанкционированного, в том числе случайного, доступа к персональным данным, результатом которого может стать уничтожение, изменение, блокирование, копирование и распространение персональных данных. Обязанность по обеспечению безопасности ПД при их обработке в ИСПД полностью возлагается на оператора персональных данных.</a:t>
            </a:r>
          </a:p>
          <a:p>
            <a:pPr marL="0" indent="0">
              <a:buNone/>
            </a:pPr>
            <a:r>
              <a:rPr lang="ru-RU" sz="1800" b="0" dirty="0" smtClean="0"/>
              <a:t>      В </a:t>
            </a:r>
            <a:r>
              <a:rPr lang="ru-RU" sz="1800" b="0" dirty="0"/>
              <a:t>связи с этим оператор </a:t>
            </a:r>
            <a:r>
              <a:rPr lang="ru-RU" sz="1800" dirty="0"/>
              <a:t>обязан:</a:t>
            </a:r>
          </a:p>
          <a:p>
            <a:r>
              <a:rPr lang="ru-RU" sz="1800" b="0" dirty="0"/>
              <a:t>проводить мероприятия, направленные на предотвращение несанкционированного доступа (далее НСД) к ПД и (или) передачи их лицам, не имеющим права доступа к такой информации;</a:t>
            </a:r>
          </a:p>
          <a:p>
            <a:r>
              <a:rPr lang="ru-RU" sz="1800" b="0" dirty="0"/>
              <a:t>своевременно обнаруживать факты НСД к персональным данным;</a:t>
            </a:r>
          </a:p>
          <a:p>
            <a:r>
              <a:rPr lang="ru-RU" sz="1800" b="0" dirty="0"/>
              <a:t>не допускать воздействия на технические средства автоматизированной обработки ПД, в результате которого может быть нарушено их функционирование;</a:t>
            </a:r>
          </a:p>
          <a:p>
            <a:r>
              <a:rPr lang="ru-RU" sz="1800" b="0" dirty="0"/>
              <a:t>незамедлительно восстанавливать ПД, модифицированные или уничтоженные вследствие несанкционированного доступа к ним;</a:t>
            </a:r>
          </a:p>
          <a:p>
            <a:r>
              <a:rPr lang="ru-RU" sz="1800" b="0" dirty="0"/>
              <a:t>осуществлять постоянный контроль за обеспечением уровня защищенности ПД.</a:t>
            </a:r>
          </a:p>
          <a:p>
            <a:pPr marL="0" indent="0">
              <a:buClr>
                <a:srgbClr val="4C59D2"/>
              </a:buClr>
              <a:buNone/>
            </a:pPr>
            <a:endParaRPr lang="ru-RU" sz="3600" b="0" i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297" y="620832"/>
            <a:ext cx="8939636" cy="720247"/>
          </a:xfrm>
        </p:spPr>
        <p:txBody>
          <a:bodyPr/>
          <a:lstStyle/>
          <a:p>
            <a:r>
              <a:rPr lang="ru-RU" sz="2700" dirty="0"/>
              <a:t>С чего начать </a:t>
            </a:r>
            <a:r>
              <a:rPr lang="ru-RU" sz="2700" dirty="0" smtClean="0"/>
              <a:t>защиту?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15" y="1413103"/>
            <a:ext cx="10971372" cy="4753629"/>
          </a:xfrm>
        </p:spPr>
        <p:txBody>
          <a:bodyPr/>
          <a:lstStyle/>
          <a:p>
            <a:pPr marL="0" indent="0">
              <a:buNone/>
            </a:pPr>
            <a:r>
              <a:rPr lang="ru-RU" sz="1800" b="0" dirty="0" smtClean="0"/>
              <a:t>      </a:t>
            </a:r>
            <a:r>
              <a:rPr lang="ru-RU" sz="2000" b="0" dirty="0" smtClean="0"/>
              <a:t>Для </a:t>
            </a:r>
            <a:r>
              <a:rPr lang="ru-RU" sz="2000" b="0" dirty="0"/>
              <a:t>обеспечения безопасности персональных данных оператор ПД или уполномоченное лицо обязаны провести следующие мероприятия:</a:t>
            </a:r>
          </a:p>
          <a:p>
            <a:r>
              <a:rPr lang="ru-RU" sz="2000" b="0" dirty="0"/>
              <a:t>определить угрозы безопасности персональных данных при их обработке и построить модель угроз;</a:t>
            </a:r>
          </a:p>
          <a:p>
            <a:r>
              <a:rPr lang="ru-RU" sz="2000" b="0" dirty="0"/>
              <a:t>разработать на основе модели угроз системы защиты персональных данных, обеспечивающих нейтрализацию предполагаемых угроз с использованием методов и способов защиты персональных данных, предусмотренных для соответствующего класса информационных систем;</a:t>
            </a:r>
          </a:p>
          <a:p>
            <a:r>
              <a:rPr lang="ru-RU" sz="2000" b="0" dirty="0"/>
              <a:t>проверить готовность средств защиты информации к использованию с составлением заключений о возможности их эксплуатации;</a:t>
            </a:r>
          </a:p>
          <a:p>
            <a:r>
              <a:rPr lang="ru-RU" sz="2000" b="0" dirty="0"/>
              <a:t>установить и ввести в эксплуатацию средства защиты информации в соответствии с эксплуатационной и технической документацией;</a:t>
            </a:r>
          </a:p>
          <a:p>
            <a:r>
              <a:rPr lang="ru-RU" sz="2000" b="0" dirty="0"/>
              <a:t>обучить персонал работе со средствами защиты информации;</a:t>
            </a:r>
          </a:p>
          <a:p>
            <a:pPr marL="0" indent="0">
              <a:buClr>
                <a:srgbClr val="4C59D2"/>
              </a:buClr>
              <a:buNone/>
            </a:pPr>
            <a:endParaRPr lang="ru-RU" sz="3600" b="0" i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297" y="620832"/>
            <a:ext cx="8939636" cy="720247"/>
          </a:xfrm>
        </p:spPr>
        <p:txBody>
          <a:bodyPr/>
          <a:lstStyle/>
          <a:p>
            <a:r>
              <a:rPr lang="ru-RU" sz="2700" dirty="0"/>
              <a:t>С чего начать </a:t>
            </a:r>
            <a:r>
              <a:rPr lang="ru-RU" sz="2700" dirty="0" smtClean="0"/>
              <a:t>защиту?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15" y="1413103"/>
            <a:ext cx="10971372" cy="4753629"/>
          </a:xfrm>
        </p:spPr>
        <p:txBody>
          <a:bodyPr/>
          <a:lstStyle/>
          <a:p>
            <a:r>
              <a:rPr lang="ru-RU" sz="2000" b="0" dirty="0"/>
              <a:t>вести учет применяемых средств защиты информации, эксплуатационной и технической документации к ним, носителей персональных данных;</a:t>
            </a:r>
          </a:p>
          <a:p>
            <a:r>
              <a:rPr lang="ru-RU" sz="2000" b="0" dirty="0"/>
              <a:t>вести учет лиц, допущенных к работе с персональными данными в информационной системе;</a:t>
            </a:r>
          </a:p>
          <a:p>
            <a:r>
              <a:rPr lang="ru-RU" sz="2000" b="0" dirty="0"/>
              <a:t>контролировать соблюдение условий использования средств защиты информации, предусмотренных эксплуатационной и технической документацией;</a:t>
            </a:r>
          </a:p>
          <a:p>
            <a:r>
              <a:rPr lang="ru-RU" sz="2000" b="0" dirty="0"/>
              <a:t>разбирать и составлять заключения по фактам несоблюдения условий хранения носителей персональных данных, использования средств защиты информации, которые могут привести к нарушению конфиденциальности персональных данных или другим нарушениям, приводящим к снижению уровня защищенности персональных данных; осуществить разработку и принятие мер по предотвращению возможных опасных последствий подобных нарушений;</a:t>
            </a:r>
          </a:p>
          <a:p>
            <a:r>
              <a:rPr lang="ru-RU" sz="2000" b="0" dirty="0"/>
              <a:t>составить описание системы защиты персональных данных.</a:t>
            </a:r>
          </a:p>
          <a:p>
            <a:pPr marL="0" indent="0">
              <a:buClr>
                <a:srgbClr val="4C59D2"/>
              </a:buClr>
              <a:buNone/>
            </a:pPr>
            <a:endParaRPr lang="ru-RU" sz="3600" b="0" i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694" y="549474"/>
            <a:ext cx="8939636" cy="563693"/>
          </a:xfrm>
        </p:spPr>
        <p:txBody>
          <a:bodyPr/>
          <a:lstStyle/>
          <a:p>
            <a:r>
              <a:rPr lang="ru-RU" sz="2700" dirty="0">
                <a:solidFill>
                  <a:srgbClr val="FFFFFF"/>
                </a:solidFill>
              </a:rPr>
              <a:t>Обеспечение безопасности </a:t>
            </a:r>
            <a:r>
              <a:rPr lang="ru-RU" sz="2700" dirty="0" err="1">
                <a:solidFill>
                  <a:srgbClr val="FFFFFF"/>
                </a:solidFill>
              </a:rPr>
              <a:t>ПДн</a:t>
            </a:r>
            <a:r>
              <a:rPr lang="ru-RU" sz="2700" dirty="0">
                <a:solidFill>
                  <a:srgbClr val="FFFFFF"/>
                </a:solidFill>
              </a:rPr>
              <a:t>. Простые правила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27" y="1557586"/>
            <a:ext cx="9534523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7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38" y="3309980"/>
            <a:ext cx="4363847" cy="339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590" y="1413027"/>
            <a:ext cx="10971372" cy="409002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r>
              <a:rPr lang="ru-RU" sz="1800" b="0" kern="1200" dirty="0">
                <a:solidFill>
                  <a:srgbClr val="003366"/>
                </a:solidFill>
                <a:latin typeface="Arial" charset="0"/>
              </a:rPr>
              <a:t>Необходимые меры технической защиты информации: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23802" y="415171"/>
            <a:ext cx="10141327" cy="49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/>
              <a:t>Автоматизированная обработка персональных данных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844824"/>
            <a:ext cx="7200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66"/>
                </a:solidFill>
              </a:rPr>
              <a:t>Проводится обследование персональных компьютеров (ПК)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33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66"/>
                </a:solidFill>
              </a:rPr>
              <a:t>Разрабатывается техническая документация </a:t>
            </a:r>
            <a:r>
              <a:rPr lang="ru-RU" sz="1400" dirty="0" smtClean="0">
                <a:solidFill>
                  <a:srgbClr val="003366"/>
                </a:solidFill>
              </a:rPr>
              <a:t>(модель угроз, технические паспорта и т.д.)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33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66"/>
                </a:solidFill>
              </a:rPr>
              <a:t>На ПК устанавливаются средства защиты информации:</a:t>
            </a:r>
          </a:p>
          <a:p>
            <a:r>
              <a:rPr lang="ru-RU" sz="1400" dirty="0" smtClean="0">
                <a:solidFill>
                  <a:srgbClr val="003366"/>
                </a:solidFill>
              </a:rPr>
              <a:t>	- от несанкционированного доступа (Соболь, </a:t>
            </a:r>
            <a:r>
              <a:rPr lang="en-US" sz="1400" dirty="0" smtClean="0">
                <a:solidFill>
                  <a:srgbClr val="003366"/>
                </a:solidFill>
              </a:rPr>
              <a:t>Dallas Lock</a:t>
            </a:r>
            <a:r>
              <a:rPr lang="ru-RU" sz="1400" dirty="0" smtClean="0">
                <a:solidFill>
                  <a:srgbClr val="003366"/>
                </a:solidFill>
              </a:rPr>
              <a:t>, Страж)</a:t>
            </a:r>
          </a:p>
          <a:p>
            <a:r>
              <a:rPr lang="ru-RU" sz="1400" dirty="0">
                <a:solidFill>
                  <a:srgbClr val="003366"/>
                </a:solidFill>
              </a:rPr>
              <a:t>	- средства антивирусной защиты </a:t>
            </a:r>
            <a:r>
              <a:rPr lang="ru-RU" sz="1400" dirty="0" smtClean="0">
                <a:solidFill>
                  <a:srgbClr val="003366"/>
                </a:solidFill>
              </a:rPr>
              <a:t>(</a:t>
            </a:r>
            <a:r>
              <a:rPr lang="en-US" sz="1400" dirty="0" err="1" smtClean="0">
                <a:solidFill>
                  <a:srgbClr val="003366"/>
                </a:solidFill>
              </a:rPr>
              <a:t>Dr</a:t>
            </a:r>
            <a:r>
              <a:rPr lang="ru-RU" sz="1400" dirty="0">
                <a:solidFill>
                  <a:srgbClr val="003366"/>
                </a:solidFill>
              </a:rPr>
              <a:t>.</a:t>
            </a:r>
            <a:r>
              <a:rPr lang="en-US" sz="1400" dirty="0" smtClean="0">
                <a:solidFill>
                  <a:srgbClr val="003366"/>
                </a:solidFill>
              </a:rPr>
              <a:t> Web</a:t>
            </a:r>
            <a:r>
              <a:rPr lang="ru-RU" sz="1400" dirty="0" smtClean="0">
                <a:solidFill>
                  <a:srgbClr val="003366"/>
                </a:solidFill>
              </a:rPr>
              <a:t>, </a:t>
            </a:r>
            <a:r>
              <a:rPr lang="en-US" sz="1400" dirty="0" smtClean="0">
                <a:solidFill>
                  <a:srgbClr val="003366"/>
                </a:solidFill>
              </a:rPr>
              <a:t>AVP)</a:t>
            </a:r>
            <a:endParaRPr lang="ru-RU" sz="1400" dirty="0">
              <a:solidFill>
                <a:srgbClr val="003366"/>
              </a:solidFill>
            </a:endParaRPr>
          </a:p>
          <a:p>
            <a:r>
              <a:rPr lang="ru-RU" sz="1400" dirty="0" smtClean="0">
                <a:solidFill>
                  <a:srgbClr val="003366"/>
                </a:solidFill>
              </a:rPr>
              <a:t>	- </a:t>
            </a:r>
            <a:r>
              <a:rPr lang="ru-RU" sz="1400" dirty="0">
                <a:solidFill>
                  <a:srgbClr val="003366"/>
                </a:solidFill>
              </a:rPr>
              <a:t>системы обнаружения вторжений </a:t>
            </a:r>
            <a:r>
              <a:rPr lang="en-US" sz="1400" dirty="0" smtClean="0">
                <a:solidFill>
                  <a:srgbClr val="003366"/>
                </a:solidFill>
              </a:rPr>
              <a:t>(</a:t>
            </a:r>
            <a:r>
              <a:rPr lang="en-US" sz="1400" dirty="0" err="1" smtClean="0">
                <a:solidFill>
                  <a:srgbClr val="003366"/>
                </a:solidFill>
              </a:rPr>
              <a:t>VipNet</a:t>
            </a:r>
            <a:r>
              <a:rPr lang="en-US" sz="1400" dirty="0" smtClean="0">
                <a:solidFill>
                  <a:srgbClr val="003366"/>
                </a:solidFill>
              </a:rPr>
              <a:t> Client</a:t>
            </a:r>
            <a:r>
              <a:rPr lang="ru-RU" sz="1400" dirty="0" smtClean="0">
                <a:solidFill>
                  <a:srgbClr val="003366"/>
                </a:solidFill>
              </a:rPr>
              <a:t>, </a:t>
            </a:r>
            <a:r>
              <a:rPr lang="en-US" sz="1400" dirty="0" smtClean="0">
                <a:solidFill>
                  <a:srgbClr val="003366"/>
                </a:solidFill>
              </a:rPr>
              <a:t>SSEP</a:t>
            </a:r>
            <a:r>
              <a:rPr lang="ru-RU" sz="1400" dirty="0" smtClean="0">
                <a:solidFill>
                  <a:srgbClr val="003366"/>
                </a:solidFill>
              </a:rPr>
              <a:t>)</a:t>
            </a:r>
            <a:endParaRPr lang="en-US" sz="1400" dirty="0">
              <a:solidFill>
                <a:srgbClr val="003366"/>
              </a:solidFill>
            </a:endParaRPr>
          </a:p>
          <a:p>
            <a:r>
              <a:rPr lang="ru-RU" sz="1400" dirty="0" smtClean="0">
                <a:solidFill>
                  <a:srgbClr val="003366"/>
                </a:solidFill>
              </a:rPr>
              <a:t>	- межсетевые экраны</a:t>
            </a:r>
            <a:r>
              <a:rPr lang="en-US" sz="1400" dirty="0" smtClean="0">
                <a:solidFill>
                  <a:srgbClr val="003366"/>
                </a:solidFill>
              </a:rPr>
              <a:t> (</a:t>
            </a:r>
            <a:r>
              <a:rPr lang="en-US" sz="1400" dirty="0" err="1" smtClean="0">
                <a:solidFill>
                  <a:srgbClr val="003366"/>
                </a:solidFill>
              </a:rPr>
              <a:t>VipNet</a:t>
            </a:r>
            <a:r>
              <a:rPr lang="en-US" sz="1400" dirty="0" smtClean="0">
                <a:solidFill>
                  <a:srgbClr val="003366"/>
                </a:solidFill>
              </a:rPr>
              <a:t> Client</a:t>
            </a:r>
            <a:r>
              <a:rPr lang="ru-RU" sz="1400" dirty="0" smtClean="0">
                <a:solidFill>
                  <a:srgbClr val="003366"/>
                </a:solidFill>
              </a:rPr>
              <a:t>,</a:t>
            </a:r>
            <a:r>
              <a:rPr lang="en-US" sz="1400" dirty="0" smtClean="0">
                <a:solidFill>
                  <a:srgbClr val="003366"/>
                </a:solidFill>
              </a:rPr>
              <a:t> SSEP, D-Link</a:t>
            </a:r>
            <a:r>
              <a:rPr lang="ru-RU" sz="1400" dirty="0" smtClean="0">
                <a:solidFill>
                  <a:srgbClr val="003366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33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66"/>
                </a:solidFill>
              </a:rPr>
              <a:t>Оценивается эффективность </a:t>
            </a:r>
          </a:p>
          <a:p>
            <a:r>
              <a:rPr lang="ru-RU" dirty="0">
                <a:solidFill>
                  <a:srgbClr val="003366"/>
                </a:solidFill>
              </a:rPr>
              <a:t> </a:t>
            </a:r>
            <a:r>
              <a:rPr lang="ru-RU" dirty="0" smtClean="0">
                <a:solidFill>
                  <a:srgbClr val="003366"/>
                </a:solidFill>
              </a:rPr>
              <a:t>    принятых мер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3366"/>
              </a:solidFill>
            </a:endParaRPr>
          </a:p>
          <a:p>
            <a:r>
              <a:rPr lang="ru-RU" dirty="0" smtClean="0">
                <a:solidFill>
                  <a:srgbClr val="003366"/>
                </a:solidFill>
              </a:rPr>
              <a:t>И только тогда на Вашем ПК возможна </a:t>
            </a:r>
          </a:p>
          <a:p>
            <a:r>
              <a:rPr lang="ru-RU" dirty="0" smtClean="0">
                <a:solidFill>
                  <a:srgbClr val="003366"/>
                </a:solidFill>
              </a:rPr>
              <a:t>обработка персональных данных</a:t>
            </a:r>
            <a:endParaRPr lang="ru-RU" dirty="0">
              <a:solidFill>
                <a:srgbClr val="003366"/>
              </a:solidFill>
            </a:endParaRPr>
          </a:p>
          <a:p>
            <a:endParaRPr lang="ru-R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FFFFFF"/>
                </a:solidFill>
              </a:rPr>
              <a:t>Средства криптографической защиты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21" y="2349674"/>
            <a:ext cx="10971372" cy="3976392"/>
          </a:xfrm>
        </p:spPr>
        <p:txBody>
          <a:bodyPr/>
          <a:lstStyle/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ClrTx/>
              <a:buNone/>
            </a:pPr>
            <a:endParaRPr lang="ru-RU" sz="1800" b="0" kern="1200" dirty="0" smtClean="0">
              <a:solidFill>
                <a:srgbClr val="003366"/>
              </a:solidFill>
              <a:latin typeface="Arial" charset="0"/>
            </a:endParaRPr>
          </a:p>
          <a:p>
            <a:pPr marL="285750" lvl="0" indent="-285750" eaLnBrk="1" hangingPunct="1">
              <a:lnSpc>
                <a:spcPct val="2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1800" b="0" kern="1200" dirty="0" smtClean="0">
                <a:solidFill>
                  <a:srgbClr val="003366"/>
                </a:solidFill>
                <a:latin typeface="Arial" charset="0"/>
              </a:rPr>
              <a:t>Средства </a:t>
            </a:r>
            <a:r>
              <a:rPr lang="ru-RU" sz="1800" b="0" kern="1200" dirty="0">
                <a:solidFill>
                  <a:srgbClr val="003366"/>
                </a:solidFill>
                <a:latin typeface="Arial" charset="0"/>
              </a:rPr>
              <a:t>шифрования (</a:t>
            </a:r>
            <a:r>
              <a:rPr lang="en-US" sz="1800" b="0" kern="1200" dirty="0" err="1">
                <a:solidFill>
                  <a:srgbClr val="003366"/>
                </a:solidFill>
                <a:latin typeface="Arial" charset="0"/>
              </a:rPr>
              <a:t>ViPNet</a:t>
            </a:r>
            <a:r>
              <a:rPr lang="en-US" sz="1800" b="0" kern="1200" dirty="0">
                <a:solidFill>
                  <a:srgbClr val="003366"/>
                </a:solidFill>
                <a:latin typeface="Arial" charset="0"/>
              </a:rPr>
              <a:t> Client</a:t>
            </a:r>
            <a:r>
              <a:rPr lang="ru-RU" sz="1800" b="0" kern="1200" dirty="0" smtClean="0">
                <a:solidFill>
                  <a:srgbClr val="003366"/>
                </a:solidFill>
                <a:latin typeface="Arial" charset="0"/>
              </a:rPr>
              <a:t>)</a:t>
            </a:r>
          </a:p>
          <a:p>
            <a:pPr marL="285750" lvl="0" indent="-285750" eaLnBrk="1" hangingPunct="1">
              <a:lnSpc>
                <a:spcPct val="2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US" sz="1800" b="0" kern="1200" dirty="0">
              <a:solidFill>
                <a:srgbClr val="003366"/>
              </a:solidFill>
              <a:latin typeface="Arial" charset="0"/>
            </a:endParaRPr>
          </a:p>
          <a:p>
            <a:pPr marL="285750" lvl="0" indent="-285750" eaLnBrk="1" hangingPunct="1">
              <a:lnSpc>
                <a:spcPct val="2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US" sz="1800" b="0" kern="1200" dirty="0">
              <a:solidFill>
                <a:srgbClr val="003366"/>
              </a:solidFill>
              <a:latin typeface="Arial" charset="0"/>
            </a:endParaRPr>
          </a:p>
          <a:p>
            <a:pPr marL="285750" lvl="0" indent="-285750" eaLnBrk="1" hangingPunct="1">
              <a:lnSpc>
                <a:spcPct val="2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1800" b="0" kern="1200" dirty="0">
                <a:solidFill>
                  <a:srgbClr val="003366"/>
                </a:solidFill>
                <a:latin typeface="Arial" charset="0"/>
              </a:rPr>
              <a:t>Средства электронной подписи </a:t>
            </a:r>
            <a:r>
              <a:rPr lang="en-US" sz="1800" b="0" kern="1200" dirty="0">
                <a:solidFill>
                  <a:srgbClr val="003366"/>
                </a:solidFill>
                <a:latin typeface="Arial" charset="0"/>
              </a:rPr>
              <a:t>(</a:t>
            </a:r>
            <a:r>
              <a:rPr lang="ru-RU" sz="1800" b="0" kern="1200" dirty="0" err="1">
                <a:solidFill>
                  <a:srgbClr val="003366"/>
                </a:solidFill>
                <a:latin typeface="Arial" charset="0"/>
              </a:rPr>
              <a:t>КрипроПро</a:t>
            </a:r>
            <a:r>
              <a:rPr lang="ru-RU" sz="1800" b="0" kern="12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1800" b="0" kern="1200" dirty="0">
                <a:solidFill>
                  <a:srgbClr val="003366"/>
                </a:solidFill>
                <a:latin typeface="Arial" charset="0"/>
              </a:rPr>
              <a:t>CSP)</a:t>
            </a:r>
            <a:endParaRPr lang="ru-RU" sz="1800" b="0" kern="1200" dirty="0">
              <a:solidFill>
                <a:srgbClr val="003366"/>
              </a:solidFill>
              <a:latin typeface="Arial" charset="0"/>
            </a:endParaRPr>
          </a:p>
          <a:p>
            <a:pPr marL="285750" lvl="0" indent="-285750" eaLnBrk="1" hangingPunct="1">
              <a:lnSpc>
                <a:spcPct val="2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ru-RU" sz="1800" b="0" kern="1200" dirty="0">
              <a:solidFill>
                <a:srgbClr val="003366"/>
              </a:solidFill>
              <a:latin typeface="Arial" charset="0"/>
            </a:endParaRPr>
          </a:p>
          <a:p>
            <a:pPr marL="285750" lvl="0" indent="-285750" eaLnBrk="1" hangingPunct="1">
              <a:lnSpc>
                <a:spcPct val="2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1800" b="0" kern="1200" dirty="0">
                <a:solidFill>
                  <a:srgbClr val="003366"/>
                </a:solidFill>
                <a:latin typeface="Arial" charset="0"/>
              </a:rPr>
              <a:t>Носители ключевых документов (</a:t>
            </a:r>
            <a:r>
              <a:rPr lang="ru-RU" sz="1800" b="0" kern="1200" dirty="0" err="1">
                <a:solidFill>
                  <a:srgbClr val="003366"/>
                </a:solidFill>
                <a:latin typeface="Arial" charset="0"/>
              </a:rPr>
              <a:t>Рутокен</a:t>
            </a:r>
            <a:r>
              <a:rPr lang="ru-RU" sz="1800" b="0" kern="1200" dirty="0">
                <a:solidFill>
                  <a:srgbClr val="003366"/>
                </a:solidFill>
                <a:latin typeface="Arial" charset="0"/>
              </a:rPr>
              <a:t>, </a:t>
            </a:r>
            <a:r>
              <a:rPr lang="en-US" sz="1800" b="0" kern="1200" dirty="0" err="1">
                <a:solidFill>
                  <a:srgbClr val="003366"/>
                </a:solidFill>
                <a:latin typeface="Arial" charset="0"/>
              </a:rPr>
              <a:t>eToken</a:t>
            </a:r>
            <a:r>
              <a:rPr lang="en-US" sz="1800" b="0" kern="1200" dirty="0">
                <a:solidFill>
                  <a:srgbClr val="003366"/>
                </a:solidFill>
                <a:latin typeface="Arial" charset="0"/>
              </a:rPr>
              <a:t>, Smart Card, </a:t>
            </a:r>
            <a:r>
              <a:rPr lang="ru-RU" sz="1800" b="0" kern="1200" dirty="0">
                <a:solidFill>
                  <a:srgbClr val="003366"/>
                </a:solidFill>
                <a:latin typeface="Arial" charset="0"/>
              </a:rPr>
              <a:t>и т.п.)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19" y="2709714"/>
            <a:ext cx="1524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0" y="429389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42" y="5374010"/>
            <a:ext cx="12795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482279"/>
            <a:ext cx="65230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2213745" y="722483"/>
            <a:ext cx="252466" cy="40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980" tIns="62490" rIns="124980" bIns="624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srgbClr val="003366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207335"/>
              </p:ext>
            </p:extLst>
          </p:nvPr>
        </p:nvGraphicFramePr>
        <p:xfrm>
          <a:off x="224537" y="1845253"/>
          <a:ext cx="4223919" cy="4799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3919"/>
              </a:tblGrid>
              <a:tr h="2778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Персональные данные </a:t>
                      </a:r>
                      <a:endParaRPr lang="ru-RU" sz="1200" b="1" dirty="0"/>
                    </a:p>
                  </a:txBody>
                  <a:tcPr marL="121904" marR="121904" marT="45730" marB="45730"/>
                </a:tc>
              </a:tr>
              <a:tr h="2778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Коммерческая тайна</a:t>
                      </a:r>
                      <a:endParaRPr lang="ru-RU" sz="1200" b="1" dirty="0"/>
                    </a:p>
                  </a:txBody>
                  <a:tcPr marL="121904" marR="121904" marT="45730" marB="45730"/>
                </a:tc>
              </a:tr>
              <a:tr h="27784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Налоговая тайна</a:t>
                      </a:r>
                    </a:p>
                  </a:txBody>
                  <a:tcPr marL="121904" marR="121904" marT="45730" marB="45730"/>
                </a:tc>
              </a:tr>
              <a:tr h="8334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Тайна следствия и судопроизводства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b="1" dirty="0"/>
                    </a:p>
                  </a:txBody>
                  <a:tcPr marL="121904" marR="121904" marT="45730" marB="45730"/>
                </a:tc>
              </a:tr>
              <a:tr h="6482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Банковская тайна</a:t>
                      </a:r>
                      <a:endParaRPr lang="ru-RU" sz="1200" b="1" dirty="0"/>
                    </a:p>
                  </a:txBody>
                  <a:tcPr marL="121904" marR="121904" marT="45730" marB="45730"/>
                </a:tc>
              </a:tr>
              <a:tr h="174230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Врачебная тайна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0" marB="45730"/>
                </a:tc>
              </a:tr>
              <a:tr h="464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Служебная тайна </a:t>
                      </a:r>
                      <a:endParaRPr lang="ru-RU" sz="1200" b="1" dirty="0" smtClean="0"/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0" marB="45730"/>
                </a:tc>
              </a:tr>
              <a:tr h="27784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другие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0" marB="45730"/>
                </a:tc>
              </a:tr>
            </a:tbl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294" y="440635"/>
            <a:ext cx="9467312" cy="563693"/>
          </a:xfrm>
        </p:spPr>
        <p:txBody>
          <a:bodyPr/>
          <a:lstStyle/>
          <a:p>
            <a:pPr eaLnBrk="1" hangingPunct="1">
              <a:spcBef>
                <a:spcPts val="1640"/>
              </a:spcBef>
              <a:spcAft>
                <a:spcPts val="2460"/>
              </a:spcAft>
            </a:pPr>
            <a:r>
              <a:rPr lang="ru-RU" sz="3000" b="1" dirty="0"/>
              <a:t>Основания отнесения сведений</a:t>
            </a:r>
            <a:br>
              <a:rPr lang="ru-RU" sz="3000" b="1" dirty="0"/>
            </a:br>
            <a:r>
              <a:rPr lang="ru-RU" sz="3000" b="1" dirty="0"/>
              <a:t>к категории ограниченного доступа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25924"/>
              </p:ext>
            </p:extLst>
          </p:nvPr>
        </p:nvGraphicFramePr>
        <p:xfrm>
          <a:off x="4559237" y="1845252"/>
          <a:ext cx="7199863" cy="409012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199863"/>
              </a:tblGrid>
              <a:tr h="277848">
                <a:tc>
                  <a:txBody>
                    <a:bodyPr/>
                    <a:lstStyle/>
                    <a:p>
                      <a:r>
                        <a:rPr lang="ru-RU" sz="12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ФЗ от 27.07.2006 N 152-ФЗ "О персональных данных"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0" marB="45730"/>
                </a:tc>
              </a:tr>
              <a:tr h="277848">
                <a:tc>
                  <a:txBody>
                    <a:bodyPr/>
                    <a:lstStyle/>
                    <a:p>
                      <a:r>
                        <a:rPr lang="ru-RU" sz="1200" smtClean="0"/>
                        <a:t>ФЗ</a:t>
                      </a:r>
                      <a:r>
                        <a:rPr lang="ru-RU" sz="1200" baseline="0" smtClean="0"/>
                        <a:t> </a:t>
                      </a:r>
                      <a:r>
                        <a:rPr lang="ru-RU" sz="1200" smtClean="0"/>
                        <a:t>от 29.07.2004 N 98-ФЗ "О коммерческой тайне"</a:t>
                      </a:r>
                      <a:endParaRPr lang="ru-RU" sz="1200" dirty="0" smtClean="0"/>
                    </a:p>
                  </a:txBody>
                  <a:tcPr marL="121904" marR="121904" marT="45730" marB="45730"/>
                </a:tc>
              </a:tr>
              <a:tr h="277848">
                <a:tc>
                  <a:txBody>
                    <a:bodyPr/>
                    <a:lstStyle/>
                    <a:p>
                      <a:r>
                        <a:rPr lang="ru-RU" sz="1200" smtClean="0"/>
                        <a:t>Статьи 102 и 313 Налогового кодекса РФ</a:t>
                      </a:r>
                      <a:endParaRPr lang="ru-RU" sz="1200" dirty="0" smtClean="0"/>
                    </a:p>
                  </a:txBody>
                  <a:tcPr marL="121904" marR="121904" marT="45730" marB="45730"/>
                </a:tc>
              </a:tr>
              <a:tr h="837010">
                <a:tc>
                  <a:txBody>
                    <a:bodyPr/>
                    <a:lstStyle/>
                    <a:p>
                      <a:r>
                        <a:rPr lang="ru-RU" sz="1200" smtClean="0"/>
                        <a:t>Статьи 161, 298, 391 Уголовно-процессуального кодекса РФ</a:t>
                      </a:r>
                    </a:p>
                    <a:p>
                      <a:r>
                        <a:rPr lang="ru-RU" sz="12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Статья 194 Гражданского процессуального кодекса РФ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Статья 20 Арбитражного процессуального кодекса РФ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Статья 20 Федерального закона от 10.06.2008 N 76-ФЗ</a:t>
                      </a:r>
                      <a:endParaRPr lang="ru-RU" sz="1200" b="1" dirty="0" smtClean="0"/>
                    </a:p>
                  </a:txBody>
                  <a:tcPr marL="121904" marR="121904" marT="45730" marB="45730"/>
                </a:tc>
              </a:tr>
              <a:tr h="650622">
                <a:tc>
                  <a:txBody>
                    <a:bodyPr/>
                    <a:lstStyle/>
                    <a:p>
                      <a:r>
                        <a:rPr lang="ru-RU" sz="1200" smtClean="0"/>
                        <a:t>Статья 857 Гражданского кодекса РФ (часть вторая)</a:t>
                      </a:r>
                    </a:p>
                    <a:p>
                      <a:r>
                        <a:rPr lang="ru-RU" sz="1200" smtClean="0"/>
                        <a:t>Статья 26 Федерального закона от 02.12.1990 N 395-1 "О банках и банковской деятельности"</a:t>
                      </a:r>
                      <a:endParaRPr lang="ru-RU" sz="1200" dirty="0" smtClean="0"/>
                    </a:p>
                  </a:txBody>
                  <a:tcPr marL="121904" marR="121904" marT="45730" marB="45730"/>
                </a:tc>
              </a:tr>
              <a:tr h="1768946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Статьи 13, 92 Федерального закона от 21.11.2011 N 323-ФЗ "Об основах охраны здоровья граждан в Российской Федерации"</a:t>
                      </a:r>
                    </a:p>
                    <a:p>
                      <a:r>
                        <a:rPr lang="ru-RU" sz="1200" kern="1200" dirty="0" smtClean="0"/>
                        <a:t>Статья 15 Семейного кодекса РФ</a:t>
                      </a:r>
                    </a:p>
                    <a:p>
                      <a:r>
                        <a:rPr lang="ru-RU" sz="1200" kern="1200" dirty="0" smtClean="0"/>
                        <a:t>Статья 9 Закона РФ от 02.07.1992 N 3185-1 "О психиатрической помощи и гарантиях прав граждан при ее оказании"</a:t>
                      </a:r>
                    </a:p>
                    <a:p>
                      <a:r>
                        <a:rPr lang="ru-RU" sz="1200" kern="1200" dirty="0" smtClean="0"/>
                        <a:t>Статья 14 Закона РФ от 22.12.1992 N 4180-1 "О трансплантации органов и (или) тканей человека"</a:t>
                      </a:r>
                    </a:p>
                    <a:p>
                      <a:r>
                        <a:rPr lang="ru-RU" sz="1200" kern="1200" dirty="0" smtClean="0"/>
                        <a:t>Статья 13 Закона РФ от 20.07.2012 N 125-ФЗ "О донорстве крови и ее компонентов"</a:t>
                      </a:r>
                    </a:p>
                  </a:txBody>
                  <a:tcPr marL="121904" marR="121904" marT="45730" marB="45730"/>
                </a:tc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3215262" y="1341082"/>
            <a:ext cx="4765782" cy="360122"/>
            <a:chOff x="373298" y="2142"/>
            <a:chExt cx="7437635" cy="45554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73298" y="2142"/>
              <a:ext cx="7437635" cy="4555431"/>
            </a:xfrm>
            <a:prstGeom prst="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73298" y="2142"/>
              <a:ext cx="7437635" cy="4555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789805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/>
                <a:t>Конфиденциальная информация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23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686" y="686155"/>
            <a:ext cx="9649072" cy="720247"/>
          </a:xfrm>
        </p:spPr>
        <p:txBody>
          <a:bodyPr/>
          <a:lstStyle/>
          <a:p>
            <a:r>
              <a:rPr lang="ru-RU" sz="2700" dirty="0"/>
              <a:t>Обеспечение безопасности </a:t>
            </a:r>
            <a:r>
              <a:rPr lang="ru-RU" sz="2700" dirty="0" err="1"/>
              <a:t>ПДн</a:t>
            </a:r>
            <a:r>
              <a:rPr lang="ru-RU" sz="2700" dirty="0"/>
              <a:t>. Простые правила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7614" y="5518026"/>
            <a:ext cx="2211136" cy="1224770"/>
          </a:xfrm>
        </p:spPr>
        <p:txBody>
          <a:bodyPr/>
          <a:lstStyle/>
          <a:p>
            <a:pPr marL="0" indent="0">
              <a:buClr>
                <a:srgbClr val="4C59D2"/>
              </a:buClr>
              <a:buNone/>
            </a:pPr>
            <a:endParaRPr lang="ru-RU" sz="3600" b="0" i="1" dirty="0">
              <a:solidFill>
                <a:srgbClr val="0033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836" y="1988473"/>
            <a:ext cx="11024078" cy="523220"/>
          </a:xfrm>
          <a:prstGeom prst="roundRect">
            <a:avLst>
              <a:gd name="adj" fmla="val 3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Блокировка ПК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836" y="2661841"/>
            <a:ext cx="11024078" cy="523220"/>
          </a:xfrm>
          <a:prstGeom prst="roundRect">
            <a:avLst>
              <a:gd name="adj" fmla="val 3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Сложный пароль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836" y="3337461"/>
            <a:ext cx="11024078" cy="523220"/>
          </a:xfrm>
          <a:prstGeom prst="roundRect">
            <a:avLst>
              <a:gd name="adj" fmla="val 3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Проверка внешних носителей информации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836" y="4013081"/>
            <a:ext cx="11024078" cy="523220"/>
          </a:xfrm>
          <a:prstGeom prst="roundRect">
            <a:avLst>
              <a:gd name="adj" fmla="val 3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Не 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использовать 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открытые сети для передачи данных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786" y="4701282"/>
            <a:ext cx="11024078" cy="523220"/>
          </a:xfrm>
          <a:prstGeom prst="roundRect">
            <a:avLst>
              <a:gd name="adj" fmla="val 3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Не 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передавать 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данные своей учётной записи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210" y="5372834"/>
            <a:ext cx="11024078" cy="523220"/>
          </a:xfrm>
          <a:prstGeom prst="roundRect">
            <a:avLst>
              <a:gd name="adj" fmla="val 3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Не позволяйте другим лицам пользоваться вашей учетной записью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210" y="6048454"/>
            <a:ext cx="11024078" cy="523220"/>
          </a:xfrm>
          <a:prstGeom prst="roundRect">
            <a:avLst>
              <a:gd name="adj" fmla="val 3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При любой проблеме с ИС обращайтесь к администратору ИС</a:t>
            </a:r>
          </a:p>
        </p:txBody>
      </p:sp>
    </p:spTree>
    <p:extLst>
      <p:ext uri="{BB962C8B-B14F-4D97-AF65-F5344CB8AC3E}">
        <p14:creationId xmlns:p14="http://schemas.microsoft.com/office/powerpoint/2010/main" val="12156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Ответственность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1557586"/>
            <a:ext cx="7779170" cy="4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9" y="2349674"/>
            <a:ext cx="11236325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1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Ответственность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8" y="2205658"/>
            <a:ext cx="10729192" cy="453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white">
          <a:xfrm>
            <a:off x="262558" y="1485578"/>
            <a:ext cx="8939636" cy="5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980" tIns="62490" rIns="124980" bIns="624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5pPr>
            <a:lvl6pPr marL="624901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6pPr>
            <a:lvl7pPr marL="1249802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7pPr>
            <a:lvl8pPr marL="1874703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8pPr>
            <a:lvl9pPr marL="249960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3200" kern="0" dirty="0" smtClean="0">
                <a:solidFill>
                  <a:schemeClr val="tx1"/>
                </a:solidFill>
              </a:rPr>
              <a:t>Административная ответственность</a:t>
            </a:r>
            <a:endParaRPr lang="ru-RU" sz="3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Ответственность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white">
          <a:xfrm>
            <a:off x="262558" y="1485578"/>
            <a:ext cx="8939636" cy="5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980" tIns="62490" rIns="124980" bIns="624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5pPr>
            <a:lvl6pPr marL="624901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6pPr>
            <a:lvl7pPr marL="1249802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7pPr>
            <a:lvl8pPr marL="1874703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8pPr>
            <a:lvl9pPr marL="249960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3200" kern="0" dirty="0" smtClean="0">
                <a:solidFill>
                  <a:schemeClr val="tx1"/>
                </a:solidFill>
              </a:rPr>
              <a:t>Уголовная ответственность</a:t>
            </a:r>
            <a:endParaRPr lang="ru-RU" sz="3200" kern="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566" y="2349674"/>
            <a:ext cx="10971372" cy="3540763"/>
          </a:xfrm>
        </p:spPr>
        <p:txBody>
          <a:bodyPr/>
          <a:lstStyle/>
          <a:p>
            <a:pPr marL="285750" lvl="0" indent="-285750"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ru-RU" sz="2000" kern="1200" dirty="0">
                <a:solidFill>
                  <a:srgbClr val="003366"/>
                </a:solidFill>
                <a:latin typeface="Arial" charset="0"/>
              </a:rPr>
              <a:t>ст. 137  УК РФ </a:t>
            </a:r>
            <a:r>
              <a:rPr lang="ru-RU" sz="1800" b="0" kern="1200" dirty="0">
                <a:solidFill>
                  <a:srgbClr val="003366"/>
                </a:solidFill>
                <a:latin typeface="Arial" charset="0"/>
              </a:rPr>
              <a:t>– незаконное собирание и распространение сведений о частной жизни лица, составляющих его личную и семейную тайну, без его согласия либо распространение этих сведений в публичном выступлении;</a:t>
            </a:r>
          </a:p>
          <a:p>
            <a:pPr marL="285750" lvl="0" indent="-285750"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ru-RU" sz="2000" kern="1200" dirty="0">
                <a:solidFill>
                  <a:srgbClr val="003366"/>
                </a:solidFill>
                <a:latin typeface="Arial" charset="0"/>
              </a:rPr>
              <a:t>ст. 140  УК РФ </a:t>
            </a:r>
            <a:r>
              <a:rPr lang="ru-RU" sz="1800" b="0" kern="1200" dirty="0">
                <a:solidFill>
                  <a:srgbClr val="003366"/>
                </a:solidFill>
                <a:latin typeface="Arial" charset="0"/>
              </a:rPr>
              <a:t>– неправомерный отказ должностного лица в предоставлении документов и материалов, непосредственно затрагивающих права и свободы гражданина, либо предоставление гражданину неполной или заведомо ложной информации;</a:t>
            </a:r>
          </a:p>
          <a:p>
            <a:pPr marL="285750" lvl="0" indent="-285750"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ru-RU" sz="2000" kern="1200" dirty="0">
                <a:solidFill>
                  <a:srgbClr val="003366"/>
                </a:solidFill>
                <a:latin typeface="Arial" charset="0"/>
              </a:rPr>
              <a:t>ст. 272  УК РФ </a:t>
            </a:r>
            <a:r>
              <a:rPr lang="ru-RU" sz="1800" b="0" kern="1200" dirty="0">
                <a:solidFill>
                  <a:srgbClr val="003366"/>
                </a:solidFill>
                <a:latin typeface="Arial" charset="0"/>
              </a:rPr>
              <a:t>– неправомерный доступ к охраняемой законом компьютерной информации, если это деяние повлекло за собой уничтожение, блокирование, модификацию либо копирование информации, нарушение работы ЭВМ, системы ЭВМ или их сети.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7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WordArt 6"/>
          <p:cNvSpPr>
            <a:spLocks noChangeArrowheads="1" noChangeShapeType="1" noTextEdit="1"/>
          </p:cNvSpPr>
          <p:nvPr/>
        </p:nvSpPr>
        <p:spPr bwMode="gray">
          <a:xfrm>
            <a:off x="4774579" y="3429794"/>
            <a:ext cx="5790446" cy="609741"/>
          </a:xfrm>
          <a:prstGeom prst="rect">
            <a:avLst/>
          </a:prstGeom>
        </p:spPr>
        <p:txBody>
          <a:bodyPr wrap="none" lIns="124980" tIns="62490" rIns="124980" bIns="62490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49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88" y="548808"/>
            <a:ext cx="10516347" cy="158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 делать нельзя!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0" y="1341562"/>
            <a:ext cx="10211330" cy="5249863"/>
          </a:xfrm>
        </p:spPr>
      </p:pic>
    </p:spTree>
    <p:extLst>
      <p:ext uri="{BB962C8B-B14F-4D97-AF65-F5344CB8AC3E}">
        <p14:creationId xmlns:p14="http://schemas.microsoft.com/office/powerpoint/2010/main" val="3304035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 делать нельзя!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86" y="1269554"/>
            <a:ext cx="9266471" cy="5249863"/>
          </a:xfrm>
        </p:spPr>
      </p:pic>
    </p:spTree>
    <p:extLst>
      <p:ext uri="{BB962C8B-B14F-4D97-AF65-F5344CB8AC3E}">
        <p14:creationId xmlns:p14="http://schemas.microsoft.com/office/powerpoint/2010/main" val="3973347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 делать нельзя!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78" y="1269554"/>
            <a:ext cx="9261596" cy="5249863"/>
          </a:xfrm>
        </p:spPr>
      </p:pic>
    </p:spTree>
    <p:extLst>
      <p:ext uri="{BB962C8B-B14F-4D97-AF65-F5344CB8AC3E}">
        <p14:creationId xmlns:p14="http://schemas.microsoft.com/office/powerpoint/2010/main" val="353954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 делать нельзя!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94" y="1341562"/>
            <a:ext cx="9255314" cy="5249863"/>
          </a:xfrm>
        </p:spPr>
      </p:pic>
    </p:spTree>
    <p:extLst>
      <p:ext uri="{BB962C8B-B14F-4D97-AF65-F5344CB8AC3E}">
        <p14:creationId xmlns:p14="http://schemas.microsoft.com/office/powerpoint/2010/main" val="3997162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 делать нельзя!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85465"/>
            <a:ext cx="10971213" cy="4231583"/>
          </a:xfrm>
        </p:spPr>
      </p:pic>
    </p:spTree>
    <p:extLst>
      <p:ext uri="{BB962C8B-B14F-4D97-AF65-F5344CB8AC3E}">
        <p14:creationId xmlns:p14="http://schemas.microsoft.com/office/powerpoint/2010/main" val="159867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295" y="260710"/>
            <a:ext cx="8939636" cy="1008345"/>
          </a:xfrm>
        </p:spPr>
        <p:txBody>
          <a:bodyPr/>
          <a:lstStyle/>
          <a:p>
            <a:r>
              <a:rPr lang="ru-RU" sz="2700" dirty="0"/>
              <a:t>Определение персональных данных (</a:t>
            </a:r>
            <a:r>
              <a:rPr lang="ru-RU" sz="2700" dirty="0" err="1"/>
              <a:t>ПДн</a:t>
            </a:r>
            <a:r>
              <a:rPr lang="ru-RU" sz="2700" dirty="0" smtClean="0"/>
              <a:t>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11" y="1413103"/>
            <a:ext cx="10971372" cy="4753629"/>
          </a:xfrm>
        </p:spPr>
        <p:txBody>
          <a:bodyPr/>
          <a:lstStyle/>
          <a:p>
            <a:pPr marL="0" indent="0">
              <a:buNone/>
            </a:pPr>
            <a:r>
              <a:rPr lang="ru-RU" sz="3300" i="1" dirty="0"/>
              <a:t>Персональные данные </a:t>
            </a:r>
            <a:r>
              <a:rPr lang="ru-RU" sz="3300" b="0" i="1" dirty="0"/>
              <a:t>— любая информация, относящаяся к определенному или определяемому на основании такой информации физическому лицу (субъекту персональных данных), в том числе его фамилия, имя, отчество, год, месяц, дата и место рождения, адрес, семейное, социальное, имущественное положение, образование, профессия, доходы, другая информация.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15790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 делать нельзя!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8" y="1485578"/>
            <a:ext cx="11656006" cy="4384086"/>
          </a:xfrm>
        </p:spPr>
      </p:pic>
    </p:spTree>
    <p:extLst>
      <p:ext uri="{BB962C8B-B14F-4D97-AF65-F5344CB8AC3E}">
        <p14:creationId xmlns:p14="http://schemas.microsoft.com/office/powerpoint/2010/main" val="315192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295" y="260710"/>
            <a:ext cx="8939636" cy="1008345"/>
          </a:xfrm>
        </p:spPr>
        <p:txBody>
          <a:bodyPr/>
          <a:lstStyle/>
          <a:p>
            <a:r>
              <a:rPr lang="ru-RU" sz="2700" dirty="0"/>
              <a:t>Определение персональных данных (</a:t>
            </a:r>
            <a:r>
              <a:rPr lang="ru-RU" sz="2700" dirty="0" err="1"/>
              <a:t>ПДн</a:t>
            </a:r>
            <a:r>
              <a:rPr lang="ru-RU" sz="2700" dirty="0" smtClean="0"/>
              <a:t>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11" y="1413103"/>
            <a:ext cx="10971372" cy="4753629"/>
          </a:xfrm>
        </p:spPr>
        <p:txBody>
          <a:bodyPr/>
          <a:lstStyle/>
          <a:p>
            <a:pPr marL="0" lvl="0" indent="0" algn="just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None/>
            </a:pPr>
            <a:r>
              <a:rPr lang="ru-RU" sz="2200" kern="1200" dirty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rPr>
              <a:t>оператор</a:t>
            </a:r>
            <a:r>
              <a:rPr lang="ru-RU" sz="2200" b="0" kern="1200" dirty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rPr>
              <a:t> - государственный орган, муниципальный орган, юридическое или физическое лицо, самостоятельно или совместно с другими лицами организующие и (или) осуществляющие обработку персональных данных, а также определяющие цели обработки персональных данных, состав персональных данных, подлежащих обработке, действия (операции), совершаемые с персональными данными;</a:t>
            </a:r>
            <a:endParaRPr lang="ru-RU" sz="2200" b="0" kern="1200" dirty="0">
              <a:solidFill>
                <a:srgbClr val="003366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None/>
            </a:pPr>
            <a:r>
              <a:rPr lang="ru-RU" sz="2200" kern="1200" dirty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rPr>
              <a:t>обработка персональных данных</a:t>
            </a:r>
            <a:r>
              <a:rPr lang="ru-RU" sz="2200" b="0" kern="1200" dirty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rPr>
              <a:t> - любое действие (операция) или совокупность действий (операций), совершаемых с использованием средств автоматизации или без использования таких средств с персональными данными, включая сбор, запись, систематизацию, накопление, хранение, уточнение (обновление, изменение), извлечение, использование, передачу (распространение, предоставление, доступ), обезличивание, блокирование, удаление, уничтожение персональных данных.</a:t>
            </a:r>
            <a:endParaRPr lang="ru-RU" sz="2200" b="0" kern="1200" dirty="0">
              <a:solidFill>
                <a:srgbClr val="003366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35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295" y="260710"/>
            <a:ext cx="8939636" cy="1008345"/>
          </a:xfrm>
        </p:spPr>
        <p:txBody>
          <a:bodyPr/>
          <a:lstStyle/>
          <a:p>
            <a:r>
              <a:rPr lang="ru-RU" sz="2800" dirty="0"/>
              <a:t>Категории персональных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11" y="1413103"/>
            <a:ext cx="10971372" cy="4753629"/>
          </a:xfrm>
        </p:spPr>
        <p:txBody>
          <a:bodyPr/>
          <a:lstStyle/>
          <a:p>
            <a:pPr marL="0" lvl="0" indent="0" algn="just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None/>
            </a:pPr>
            <a:r>
              <a:rPr lang="ru-RU" sz="3200" dirty="0">
                <a:solidFill>
                  <a:srgbClr val="000000"/>
                </a:solidFill>
                <a:latin typeface="Arial"/>
              </a:rPr>
              <a:t>Общедоступные ПД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-</a:t>
            </a:r>
            <a:r>
              <a:rPr lang="ru-RU" sz="2400" b="0" dirty="0">
                <a:solidFill>
                  <a:srgbClr val="000000"/>
                </a:solidFill>
                <a:latin typeface="Arial"/>
              </a:rPr>
              <a:t> данные, доступ к которым предоставлен неограниченному кругу лиц с согласия субъекта ПД или на которые в соответствии с федеральными законами не распространяются требования соблюдения конфиденциальности. Общедоступные источники персональных данных создаются в целях информационного обеспечения (например, справочники и адресные книги). В общедоступные источники персональных данных с письменного согласия субъекта персональных данных могут включаться его фамилия, имя, отчество, год и место рождения, адрес, абонентский номер, сведения о профессии и иные персональные данные, предоставленные субъектом персональных данных.</a:t>
            </a:r>
            <a:endParaRPr lang="ru-RU" sz="2200" b="0" kern="1200" dirty="0">
              <a:solidFill>
                <a:srgbClr val="003366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50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295" y="260710"/>
            <a:ext cx="8939636" cy="1008345"/>
          </a:xfrm>
        </p:spPr>
        <p:txBody>
          <a:bodyPr/>
          <a:lstStyle/>
          <a:p>
            <a:r>
              <a:rPr lang="ru-RU" sz="2800" dirty="0"/>
              <a:t>Категории персональных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11" y="1413103"/>
            <a:ext cx="10971372" cy="475362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      ФЗ-152, статья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10 Специальные 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категории ПД - </a:t>
            </a:r>
            <a:r>
              <a:rPr lang="ru-RU" sz="2000" b="0" dirty="0">
                <a:solidFill>
                  <a:srgbClr val="000000"/>
                </a:solidFill>
                <a:latin typeface="Arial"/>
              </a:rPr>
              <a:t>персональные данные, касающиеся расовой, национальной принадлежности, политических взглядов, религиозных или философских убеждений, состояния здоровья, интимной жизни. Их обработка допускается только в следующих случаях:</a:t>
            </a:r>
          </a:p>
          <a:p>
            <a:pPr>
              <a:buFont typeface="Arial"/>
              <a:buChar char="•"/>
            </a:pPr>
            <a:r>
              <a:rPr lang="ru-RU" sz="2000" b="0" dirty="0">
                <a:solidFill>
                  <a:srgbClr val="000000"/>
                </a:solidFill>
                <a:latin typeface="Arial"/>
              </a:rPr>
              <a:t>субъект ПД дал согласие в письменной форме на обработку своих персональных данных;</a:t>
            </a:r>
          </a:p>
          <a:p>
            <a:pPr>
              <a:buFont typeface="Arial"/>
              <a:buChar char="•"/>
            </a:pPr>
            <a:r>
              <a:rPr lang="ru-RU" sz="2000" b="0" dirty="0">
                <a:solidFill>
                  <a:srgbClr val="000000"/>
                </a:solidFill>
                <a:latin typeface="Arial"/>
              </a:rPr>
              <a:t>персональные данные являются общедоступными;</a:t>
            </a:r>
          </a:p>
          <a:p>
            <a:pPr>
              <a:buFont typeface="Arial"/>
              <a:buChar char="•"/>
            </a:pPr>
            <a:r>
              <a:rPr lang="ru-RU" sz="2000" b="0" dirty="0">
                <a:solidFill>
                  <a:srgbClr val="000000"/>
                </a:solidFill>
                <a:latin typeface="Arial"/>
              </a:rPr>
              <a:t>персональные данные относятся к состоянию здоровья субъекта ПД и получение его согласия невозможно, либо обработка персональных данных осуществляется лицом, профессионально занимающимся медицинской деятельностью и обязанным в соответствии с законодательством сохранять врачебную тайну;</a:t>
            </a:r>
          </a:p>
          <a:p>
            <a:pPr>
              <a:buFont typeface="Arial"/>
              <a:buChar char="•"/>
            </a:pPr>
            <a:r>
              <a:rPr lang="ru-RU" sz="2000" b="0" dirty="0">
                <a:solidFill>
                  <a:srgbClr val="000000"/>
                </a:solidFill>
                <a:latin typeface="Arial"/>
              </a:rPr>
              <a:t>обработка персональных данных членов (участников) общественного объединения или религиозной организации при условии, что персональные данные не будут распространяться без согласия в письменной форме субъектов ПД;</a:t>
            </a:r>
            <a:endParaRPr lang="ru-RU" sz="20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9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295" y="260710"/>
            <a:ext cx="8939636" cy="1008345"/>
          </a:xfrm>
        </p:spPr>
        <p:txBody>
          <a:bodyPr/>
          <a:lstStyle/>
          <a:p>
            <a:r>
              <a:rPr lang="ru-RU" sz="2800" dirty="0"/>
              <a:t>Категории персональных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11" y="1413103"/>
            <a:ext cx="10971372" cy="4753629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ФЗ-152, статья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11, </a:t>
            </a:r>
            <a:r>
              <a:rPr lang="ru-RU" sz="2400" dirty="0" smtClean="0">
                <a:solidFill>
                  <a:srgbClr val="0033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Биометрические персональные данные - </a:t>
            </a:r>
            <a:r>
              <a:rPr lang="ru-RU" sz="2400" b="0" dirty="0" smtClean="0">
                <a:solidFill>
                  <a:srgbClr val="0033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сведения, </a:t>
            </a:r>
            <a:r>
              <a:rPr lang="ru-RU" sz="2400" b="0" dirty="0">
                <a:solidFill>
                  <a:srgbClr val="0033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которые характеризуют физиологические и биологические особенности человека, на основании которых можно установить его </a:t>
            </a:r>
            <a:r>
              <a:rPr lang="ru-RU" sz="2400" b="0" dirty="0" smtClean="0">
                <a:solidFill>
                  <a:srgbClr val="0033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личность </a:t>
            </a:r>
            <a:r>
              <a:rPr lang="ru-RU" sz="2400" b="0" dirty="0">
                <a:solidFill>
                  <a:srgbClr val="0033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которые используются оператором для установления личности субъекта персональных данных</a:t>
            </a:r>
            <a:r>
              <a:rPr lang="ru-RU" sz="2400" b="0" dirty="0" smtClean="0">
                <a:solidFill>
                  <a:srgbClr val="0033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b="0" dirty="0">
              <a:solidFill>
                <a:srgbClr val="0033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33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Биометрические персональные данные могут обрабатываться только при наличии согласия в письменной форме субъекта персональных данных.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b="0" dirty="0">
              <a:solidFill>
                <a:srgbClr val="0033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0344" y="304089"/>
            <a:ext cx="9937104" cy="387286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b="1" kern="0" dirty="0">
                <a:solidFill>
                  <a:prstClr val="black"/>
                </a:solidFill>
                <a:latin typeface="Calibri"/>
              </a:rPr>
              <a:t> Федеральный закон от 27.07.2006 N </a:t>
            </a:r>
            <a:r>
              <a:rPr lang="ru-RU" sz="2000" b="1" kern="0" dirty="0" smtClean="0">
                <a:solidFill>
                  <a:prstClr val="black"/>
                </a:solidFill>
                <a:latin typeface="Calibri"/>
              </a:rPr>
              <a:t>152-ФЗ </a:t>
            </a:r>
            <a:r>
              <a:rPr lang="ru-RU" sz="2000" b="1" kern="0" dirty="0">
                <a:solidFill>
                  <a:prstClr val="black"/>
                </a:solidFill>
                <a:latin typeface="Calibri"/>
              </a:rPr>
              <a:t>"О персональных данных"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344" y="691375"/>
            <a:ext cx="9937104" cy="1567096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b="1" kern="0" dirty="0">
                <a:solidFill>
                  <a:prstClr val="black"/>
                </a:solidFill>
                <a:latin typeface="Calibri"/>
              </a:rPr>
              <a:t> Постановление Правительства РФ от 21.03.2012 N 211 (ред. от 06.09.2014) "Об утверждении перечня мер, направленных на обеспечение выполнения обязанностей, предусмотренных Федеральным законом "О персональных данных" и принятыми в соответствии с ним нормативными правовыми актами, операторами, являющимися государственными или муниципальными органами"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446" y="2258471"/>
            <a:ext cx="9937104" cy="977191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b="1" kern="0" dirty="0">
                <a:solidFill>
                  <a:prstClr val="black"/>
                </a:solidFill>
                <a:latin typeface="Calibri"/>
              </a:rPr>
              <a:t> Постановление Правительства РФ от 01.11.2012 N 1119 "Об утверждении требований к защите персональных данных при их обработке в информационных системах персональных данных"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344" y="3235662"/>
            <a:ext cx="9937104" cy="127214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b="1" kern="0" dirty="0">
                <a:solidFill>
                  <a:prstClr val="black"/>
                </a:solidFill>
                <a:latin typeface="Calibri"/>
              </a:rPr>
              <a:t> Приказ ФСБ России от 10.07.2014 N 378 "Об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данных с использованием средств криптографической защиты </a:t>
            </a:r>
            <a:r>
              <a:rPr lang="ru-RU" sz="2000" b="1" kern="0" dirty="0" smtClean="0">
                <a:solidFill>
                  <a:prstClr val="black"/>
                </a:solidFill>
                <a:latin typeface="Calibri"/>
              </a:rPr>
              <a:t>информации…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344" y="4547638"/>
            <a:ext cx="9937104" cy="977191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b="1" kern="0" dirty="0">
                <a:solidFill>
                  <a:prstClr val="black"/>
                </a:solidFill>
                <a:latin typeface="Calibri"/>
              </a:rPr>
              <a:t> Постановление Правительства РФ от 15.09.2008 N 687 "Об утверждении Положения об особенностях обработки персональных данных, осуществляемой без использования средств автоматизации"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344" y="5510897"/>
            <a:ext cx="9937104" cy="127214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b="1" kern="0" dirty="0">
                <a:solidFill>
                  <a:prstClr val="black"/>
                </a:solidFill>
                <a:latin typeface="Calibri"/>
              </a:rPr>
              <a:t> Приказ ФСТЭК России от 18 февраля 2013 года № 21 «Об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данных»</a:t>
            </a:r>
          </a:p>
        </p:txBody>
      </p:sp>
    </p:spTree>
    <p:extLst>
      <p:ext uri="{BB962C8B-B14F-4D97-AF65-F5344CB8AC3E}">
        <p14:creationId xmlns:p14="http://schemas.microsoft.com/office/powerpoint/2010/main" val="13728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46l">
  <a:themeElements>
    <a:clrScheme name="cdb2004146l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cdb2004146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46l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cdb2004146l</Template>
  <TotalTime>13479</TotalTime>
  <Words>2383</Words>
  <Application>Microsoft Office PowerPoint</Application>
  <PresentationFormat>Произвольный</PresentationFormat>
  <Paragraphs>273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cdb2004146l</vt:lpstr>
      <vt:lpstr>Управление по защите государственной тайны и мобилизационной подготовке Администрации Губернатора Калужской области  </vt:lpstr>
      <vt:lpstr>Вопросы занятия</vt:lpstr>
      <vt:lpstr>Основания отнесения сведений к категории ограниченного доступа</vt:lpstr>
      <vt:lpstr>Определение персональных данных (ПДн)</vt:lpstr>
      <vt:lpstr>Определение персональных данных (ПДн)</vt:lpstr>
      <vt:lpstr>Категории персональных данных</vt:lpstr>
      <vt:lpstr>Категории персональных данных</vt:lpstr>
      <vt:lpstr>Категории персональных данных</vt:lpstr>
      <vt:lpstr>Презентация PowerPoint</vt:lpstr>
      <vt:lpstr>Законодательство Российской Федерации в области защиты персональных данных </vt:lpstr>
      <vt:lpstr>Законодательство Российской Федерации в области защиты персональных данных </vt:lpstr>
      <vt:lpstr>Законодательство Российской Федерации в области защиты персональных данных </vt:lpstr>
      <vt:lpstr>Законодательство Российской Федерации в области защиты персональных данных </vt:lpstr>
      <vt:lpstr>Законодательство Российской Федерации в области защиты персональных данных </vt:lpstr>
      <vt:lpstr>Законодательство Российской Федерации в области защиты персональных данных </vt:lpstr>
      <vt:lpstr>С чего начать защиту?</vt:lpstr>
      <vt:lpstr>С чего начать защиту? </vt:lpstr>
      <vt:lpstr>Конфиденциальность персональных данных </vt:lpstr>
      <vt:lpstr>ФЗ-152, статья 6: Условия обработки персональных данных</vt:lpstr>
      <vt:lpstr>Согласие на обработку персональных данных </vt:lpstr>
      <vt:lpstr>Обеспечение безопасности ПДн. Простые правила </vt:lpstr>
      <vt:lpstr>С чего начать защиту? </vt:lpstr>
      <vt:lpstr>С чего начать защиту? </vt:lpstr>
      <vt:lpstr>С чего начать защиту? </vt:lpstr>
      <vt:lpstr>С чего начать защиту? </vt:lpstr>
      <vt:lpstr>С чего начать защиту? </vt:lpstr>
      <vt:lpstr>Обеспечение безопасности ПДн. Простые правила</vt:lpstr>
      <vt:lpstr>Автоматизированная обработка персональных данных</vt:lpstr>
      <vt:lpstr>Средства криптографической защиты информации</vt:lpstr>
      <vt:lpstr>Обеспечение безопасности ПДн. Простые правила </vt:lpstr>
      <vt:lpstr>Ответственность</vt:lpstr>
      <vt:lpstr>Ответственность</vt:lpstr>
      <vt:lpstr>Ответственность</vt:lpstr>
      <vt:lpstr>Презентация PowerPoint</vt:lpstr>
      <vt:lpstr>Так делать нельзя!</vt:lpstr>
      <vt:lpstr>Так делать нельзя!</vt:lpstr>
      <vt:lpstr>Так делать нельзя!</vt:lpstr>
      <vt:lpstr>Так делать нельзя!</vt:lpstr>
      <vt:lpstr>Так делать нельзя!</vt:lpstr>
      <vt:lpstr>Так делать нельзя!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Хохлов Максим</dc:creator>
  <cp:lastModifiedBy>Шумилов Сергей Михайлович</cp:lastModifiedBy>
  <cp:revision>251</cp:revision>
  <cp:lastPrinted>2013-10-25T12:40:38Z</cp:lastPrinted>
  <dcterms:created xsi:type="dcterms:W3CDTF">2010-09-19T17:10:02Z</dcterms:created>
  <dcterms:modified xsi:type="dcterms:W3CDTF">2019-10-08T05:28:23Z</dcterms:modified>
</cp:coreProperties>
</file>