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128"/>
  </p:notesMasterIdLst>
  <p:sldIdLst>
    <p:sldId id="256" r:id="rId2"/>
    <p:sldId id="452" r:id="rId3"/>
    <p:sldId id="257" r:id="rId4"/>
    <p:sldId id="258" r:id="rId5"/>
    <p:sldId id="375" r:id="rId6"/>
    <p:sldId id="376" r:id="rId7"/>
    <p:sldId id="377" r:id="rId8"/>
    <p:sldId id="378" r:id="rId9"/>
    <p:sldId id="260" r:id="rId10"/>
    <p:sldId id="561" r:id="rId11"/>
    <p:sldId id="562" r:id="rId12"/>
    <p:sldId id="259" r:id="rId13"/>
    <p:sldId id="382" r:id="rId14"/>
    <p:sldId id="284" r:id="rId15"/>
    <p:sldId id="546" r:id="rId16"/>
    <p:sldId id="451" r:id="rId17"/>
    <p:sldId id="553" r:id="rId18"/>
    <p:sldId id="550" r:id="rId19"/>
    <p:sldId id="549" r:id="rId20"/>
    <p:sldId id="551" r:id="rId21"/>
    <p:sldId id="554" r:id="rId22"/>
    <p:sldId id="552" r:id="rId23"/>
    <p:sldId id="555" r:id="rId24"/>
    <p:sldId id="386" r:id="rId25"/>
    <p:sldId id="381" r:id="rId26"/>
    <p:sldId id="389" r:id="rId27"/>
    <p:sldId id="455" r:id="rId28"/>
    <p:sldId id="261" r:id="rId29"/>
    <p:sldId id="266" r:id="rId30"/>
    <p:sldId id="270" r:id="rId31"/>
    <p:sldId id="271" r:id="rId32"/>
    <p:sldId id="272" r:id="rId33"/>
    <p:sldId id="509" r:id="rId34"/>
    <p:sldId id="273" r:id="rId35"/>
    <p:sldId id="274" r:id="rId36"/>
    <p:sldId id="275" r:id="rId37"/>
    <p:sldId id="556" r:id="rId38"/>
    <p:sldId id="279" r:id="rId39"/>
    <p:sldId id="557" r:id="rId40"/>
    <p:sldId id="280" r:id="rId41"/>
    <p:sldId id="290" r:id="rId42"/>
    <p:sldId id="438" r:id="rId43"/>
    <p:sldId id="267" r:id="rId44"/>
    <p:sldId id="268" r:id="rId45"/>
    <p:sldId id="392" r:id="rId46"/>
    <p:sldId id="393" r:id="rId47"/>
    <p:sldId id="269" r:id="rId48"/>
    <p:sldId id="390" r:id="rId49"/>
    <p:sldId id="456" r:id="rId50"/>
    <p:sldId id="296" r:id="rId51"/>
    <p:sldId id="357" r:id="rId52"/>
    <p:sldId id="317" r:id="rId53"/>
    <p:sldId id="314" r:id="rId54"/>
    <p:sldId id="563" r:id="rId55"/>
    <p:sldId id="307" r:id="rId56"/>
    <p:sldId id="304" r:id="rId57"/>
    <p:sldId id="399" r:id="rId58"/>
    <p:sldId id="558" r:id="rId59"/>
    <p:sldId id="315" r:id="rId60"/>
    <p:sldId id="397" r:id="rId61"/>
    <p:sldId id="400" r:id="rId62"/>
    <p:sldId id="505" r:id="rId63"/>
    <p:sldId id="506" r:id="rId64"/>
    <p:sldId id="507" r:id="rId65"/>
    <p:sldId id="508" r:id="rId66"/>
    <p:sldId id="441" r:id="rId67"/>
    <p:sldId id="442" r:id="rId68"/>
    <p:sldId id="443" r:id="rId69"/>
    <p:sldId id="444" r:id="rId70"/>
    <p:sldId id="445" r:id="rId71"/>
    <p:sldId id="447" r:id="rId72"/>
    <p:sldId id="448" r:id="rId73"/>
    <p:sldId id="396" r:id="rId74"/>
    <p:sldId id="449" r:id="rId75"/>
    <p:sldId id="410" r:id="rId76"/>
    <p:sldId id="457" r:id="rId77"/>
    <p:sldId id="463" r:id="rId78"/>
    <p:sldId id="458" r:id="rId79"/>
    <p:sldId id="459" r:id="rId80"/>
    <p:sldId id="461" r:id="rId81"/>
    <p:sldId id="462" r:id="rId82"/>
    <p:sldId id="464" r:id="rId83"/>
    <p:sldId id="534" r:id="rId84"/>
    <p:sldId id="465" r:id="rId85"/>
    <p:sldId id="466" r:id="rId86"/>
    <p:sldId id="540" r:id="rId87"/>
    <p:sldId id="539" r:id="rId88"/>
    <p:sldId id="541" r:id="rId89"/>
    <p:sldId id="468" r:id="rId90"/>
    <p:sldId id="469" r:id="rId91"/>
    <p:sldId id="471" r:id="rId92"/>
    <p:sldId id="543" r:id="rId93"/>
    <p:sldId id="559" r:id="rId94"/>
    <p:sldId id="472" r:id="rId95"/>
    <p:sldId id="473" r:id="rId96"/>
    <p:sldId id="533" r:id="rId97"/>
    <p:sldId id="474" r:id="rId98"/>
    <p:sldId id="475" r:id="rId99"/>
    <p:sldId id="528" r:id="rId100"/>
    <p:sldId id="529" r:id="rId101"/>
    <p:sldId id="535" r:id="rId102"/>
    <p:sldId id="560" r:id="rId103"/>
    <p:sldId id="476" r:id="rId104"/>
    <p:sldId id="477" r:id="rId105"/>
    <p:sldId id="478" r:id="rId106"/>
    <p:sldId id="479" r:id="rId107"/>
    <p:sldId id="532" r:id="rId108"/>
    <p:sldId id="480" r:id="rId109"/>
    <p:sldId id="536" r:id="rId110"/>
    <p:sldId id="542" r:id="rId111"/>
    <p:sldId id="483" r:id="rId112"/>
    <p:sldId id="484" r:id="rId113"/>
    <p:sldId id="485" r:id="rId114"/>
    <p:sldId id="486" r:id="rId115"/>
    <p:sldId id="487" r:id="rId116"/>
    <p:sldId id="488" r:id="rId117"/>
    <p:sldId id="489" r:id="rId118"/>
    <p:sldId id="490" r:id="rId119"/>
    <p:sldId id="491" r:id="rId120"/>
    <p:sldId id="492" r:id="rId121"/>
    <p:sldId id="493" r:id="rId122"/>
    <p:sldId id="537" r:id="rId123"/>
    <p:sldId id="544" r:id="rId124"/>
    <p:sldId id="545" r:id="rId125"/>
    <p:sldId id="494" r:id="rId126"/>
    <p:sldId id="495" r:id="rId12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6" autoAdjust="0"/>
    <p:restoredTop sz="82897" autoAdjust="0"/>
  </p:normalViewPr>
  <p:slideViewPr>
    <p:cSldViewPr>
      <p:cViewPr>
        <p:scale>
          <a:sx n="66" d="100"/>
          <a:sy n="66" d="100"/>
        </p:scale>
        <p:origin x="-1452" y="-5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7B1445-CE1A-4994-B2E9-1545E0543F34}" type="datetimeFigureOut">
              <a:rPr lang="ru-RU" smtClean="0"/>
              <a:t>16.10.2019</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92622F-857E-4195-8C02-356098249297}" type="slidenum">
              <a:rPr lang="ru-RU" smtClean="0"/>
              <a:t>‹#›</a:t>
            </a:fld>
            <a:endParaRPr lang="ru-RU"/>
          </a:p>
        </p:txBody>
      </p:sp>
    </p:spTree>
    <p:extLst>
      <p:ext uri="{BB962C8B-B14F-4D97-AF65-F5344CB8AC3E}">
        <p14:creationId xmlns:p14="http://schemas.microsoft.com/office/powerpoint/2010/main" val="1451605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ordstat.yandex.ru/"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ordstat.yandex.ru/"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ordstat.yandex.ru/"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ordstat.yandex.ru/"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992622F-857E-4195-8C02-356098249297}" type="slidenum">
              <a:rPr lang="ru-RU" smtClean="0"/>
              <a:t>1</a:t>
            </a:fld>
            <a:endParaRPr lang="ru-RU"/>
          </a:p>
        </p:txBody>
      </p:sp>
    </p:spTree>
    <p:extLst>
      <p:ext uri="{BB962C8B-B14F-4D97-AF65-F5344CB8AC3E}">
        <p14:creationId xmlns:p14="http://schemas.microsoft.com/office/powerpoint/2010/main" val="958474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992622F-857E-4195-8C02-356098249297}" type="slidenum">
              <a:rPr lang="ru-RU" smtClean="0"/>
              <a:t>16</a:t>
            </a:fld>
            <a:endParaRPr lang="ru-RU"/>
          </a:p>
        </p:txBody>
      </p:sp>
    </p:spTree>
    <p:extLst>
      <p:ext uri="{BB962C8B-B14F-4D97-AF65-F5344CB8AC3E}">
        <p14:creationId xmlns:p14="http://schemas.microsoft.com/office/powerpoint/2010/main" val="4154233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992622F-857E-4195-8C02-356098249297}" type="slidenum">
              <a:rPr lang="ru-RU" smtClean="0"/>
              <a:t>18</a:t>
            </a:fld>
            <a:endParaRPr lang="ru-RU"/>
          </a:p>
        </p:txBody>
      </p:sp>
    </p:spTree>
    <p:extLst>
      <p:ext uri="{BB962C8B-B14F-4D97-AF65-F5344CB8AC3E}">
        <p14:creationId xmlns:p14="http://schemas.microsoft.com/office/powerpoint/2010/main" val="41542333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992622F-857E-4195-8C02-356098249297}" type="slidenum">
              <a:rPr lang="ru-RU" smtClean="0"/>
              <a:t>20</a:t>
            </a:fld>
            <a:endParaRPr lang="ru-RU"/>
          </a:p>
        </p:txBody>
      </p:sp>
    </p:spTree>
    <p:extLst>
      <p:ext uri="{BB962C8B-B14F-4D97-AF65-F5344CB8AC3E}">
        <p14:creationId xmlns:p14="http://schemas.microsoft.com/office/powerpoint/2010/main" val="4154233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992622F-857E-4195-8C02-356098249297}" type="slidenum">
              <a:rPr lang="ru-RU" smtClean="0"/>
              <a:t>22</a:t>
            </a:fld>
            <a:endParaRPr lang="ru-RU"/>
          </a:p>
        </p:txBody>
      </p:sp>
    </p:spTree>
    <p:extLst>
      <p:ext uri="{BB962C8B-B14F-4D97-AF65-F5344CB8AC3E}">
        <p14:creationId xmlns:p14="http://schemas.microsoft.com/office/powerpoint/2010/main" val="41542333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kern="1200" dirty="0" smtClean="0">
                <a:solidFill>
                  <a:schemeClr val="tx1"/>
                </a:solidFill>
                <a:effectLst/>
                <a:latin typeface="+mn-lt"/>
                <a:ea typeface="+mn-ea"/>
                <a:cs typeface="+mn-cs"/>
              </a:rPr>
              <a:t>Что такое упаковка? </a:t>
            </a:r>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Упаковка - это донесение смыслов, ключевых выгод, фактов и ценностей через визуальное оформление, видео и текст. </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Небольшое отступление про «простой дизайн». Вы, наверное, сталкивались с ситуацией, когда подходишь к стеклянной двери и не понятно в какую сторону она открывается. Дергаешь за ручку туда-сюда, чтобы понять.  </a:t>
            </a:r>
          </a:p>
          <a:p>
            <a:r>
              <a:rPr lang="ru-RU" sz="1200" kern="1200" dirty="0" smtClean="0">
                <a:solidFill>
                  <a:schemeClr val="tx1"/>
                </a:solidFill>
                <a:effectLst/>
                <a:latin typeface="+mn-lt"/>
                <a:ea typeface="+mn-ea"/>
                <a:cs typeface="+mn-cs"/>
              </a:rPr>
              <a:t>С точки зрения дизайна, как можно было бы решить эту проблему? Ручку оставить только с той стороны, где дверь открывается движением на себя. А там, где от себя, там где мы толкаем – там ручку не устанавливать а делать небольшой такой квадрат для ладони. И тогда и визуально и интуитивно становится понятно, где мы толкаем, а где тянем. Но такое решение не всегда используется и простую ситуацию начинают УСЛОЖНЯТЬ. Добавляют надписи, которые не читает никто. Поэтому к ним добавляют картинки. В общем усложняют и визуально загрязняют ситуацию.</a:t>
            </a:r>
          </a:p>
          <a:p>
            <a:r>
              <a:rPr lang="ru-RU" sz="1200" kern="1200" dirty="0" smtClean="0">
                <a:solidFill>
                  <a:schemeClr val="tx1"/>
                </a:solidFill>
                <a:effectLst/>
                <a:latin typeface="+mn-lt"/>
                <a:ea typeface="+mn-ea"/>
                <a:cs typeface="+mn-cs"/>
              </a:rPr>
              <a:t>Вот с группой в интернете такая же ситуация. Когда человек к вам зайдет на сайт или в сообщество, то у вас будет совсем немного времени, чтобы его чем-то привлечь. Пользователь должен сразу понять, что ему делать, куда нажимать, чтобы добиться того, что ему нужно. Если он быстро не получит желаемого, то просто уйдет. </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Когда пользователь заходит к вам в группу у него есть всего несколько секунд, чтобы понять кто вы и что вы. </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После знакомства с вашей группой/аккаунтом у участника останется в голове впечатление от вас (мы это называем "сухой остаток"), оно может быть в вашу пользу, а может быть и против Вас. </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Важно, что через Упаковку Вы можете стать номером один в головах ваших потенциальных клиентов.  </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 </a:t>
            </a:r>
          </a:p>
          <a:p>
            <a:r>
              <a:rPr lang="ru-RU" sz="1200" b="1" kern="1200" dirty="0" smtClean="0">
                <a:solidFill>
                  <a:schemeClr val="tx1"/>
                </a:solidFill>
                <a:effectLst/>
                <a:latin typeface="+mn-lt"/>
                <a:ea typeface="+mn-ea"/>
                <a:cs typeface="+mn-cs"/>
              </a:rPr>
              <a:t>Из чего состоит упаковка? </a:t>
            </a:r>
            <a:endParaRPr lang="ru-RU" sz="1200" kern="1200" dirty="0" smtClean="0">
              <a:solidFill>
                <a:schemeClr val="tx1"/>
              </a:solidFill>
              <a:effectLst/>
              <a:latin typeface="+mn-lt"/>
              <a:ea typeface="+mn-ea"/>
              <a:cs typeface="+mn-cs"/>
            </a:endParaRPr>
          </a:p>
          <a:p>
            <a:r>
              <a:rPr lang="ru-RU" sz="1200" b="1" kern="1200" dirty="0" smtClean="0">
                <a:solidFill>
                  <a:schemeClr val="tx1"/>
                </a:solidFill>
                <a:effectLst/>
                <a:latin typeface="+mn-lt"/>
                <a:ea typeface="+mn-ea"/>
                <a:cs typeface="+mn-cs"/>
              </a:rPr>
              <a:t> </a:t>
            </a:r>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 Ключевые выгоды </a:t>
            </a:r>
          </a:p>
          <a:p>
            <a:r>
              <a:rPr lang="ru-RU" sz="1200" kern="1200" dirty="0" smtClean="0">
                <a:solidFill>
                  <a:schemeClr val="tx1"/>
                </a:solidFill>
                <a:effectLst/>
                <a:latin typeface="+mn-lt"/>
                <a:ea typeface="+mn-ea"/>
                <a:cs typeface="+mn-cs"/>
              </a:rPr>
              <a:t>Почему покупать у вас лучше, чем покупать у конкурентов?</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 Факты </a:t>
            </a:r>
          </a:p>
          <a:p>
            <a:r>
              <a:rPr lang="ru-RU" sz="1200" kern="1200" dirty="0" smtClean="0">
                <a:solidFill>
                  <a:schemeClr val="tx1"/>
                </a:solidFill>
                <a:effectLst/>
                <a:latin typeface="+mn-lt"/>
                <a:ea typeface="+mn-ea"/>
                <a:cs typeface="+mn-cs"/>
              </a:rPr>
              <a:t>Бывают разные. Весомые и не очень. Нам 25 лет или мы обучили 1000 сотрудников ведущих корпораций или с нами сотрудничает Администрация президента или мы не допустили ни единого брака за все время своей работы и так далее. </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 Решение проблемы </a:t>
            </a:r>
          </a:p>
          <a:p>
            <a:r>
              <a:rPr lang="ru-RU" sz="1200" kern="1200" dirty="0" smtClean="0">
                <a:solidFill>
                  <a:schemeClr val="tx1"/>
                </a:solidFill>
                <a:effectLst/>
                <a:latin typeface="+mn-lt"/>
                <a:ea typeface="+mn-ea"/>
                <a:cs typeface="+mn-cs"/>
              </a:rPr>
              <a:t>Чем быстрее человек поймет, что вы решаете его проблему, тем лучше. Это сразу отсекает вероятность того, что он пойдет куда-то еще.</a:t>
            </a:r>
          </a:p>
          <a:p>
            <a:r>
              <a:rPr lang="ru-RU" sz="1200" kern="1200" dirty="0" smtClean="0">
                <a:solidFill>
                  <a:schemeClr val="tx1"/>
                </a:solidFill>
                <a:effectLst/>
                <a:latin typeface="+mn-lt"/>
                <a:ea typeface="+mn-ea"/>
                <a:cs typeface="+mn-cs"/>
              </a:rPr>
              <a:t>Вот я как-то пришел покупать зимнюю куртку. Мне нужна была легкая и теплая. Спрашиваю про одну модель – я в ней зимой не замерзну? Нет, отвечает, она как раз для европейской зимы. А что такое европейская зима? -5? То есть они нашли такую формулировку, вроде и не говорят, что замерзну, но вот зима европейская. Моя проблема не решается, ищу дальше. А чего я жду? Что меня убедит?</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 Ценности </a:t>
            </a:r>
          </a:p>
          <a:p>
            <a:r>
              <a:rPr lang="ru-RU" sz="1200" kern="1200" dirty="0" smtClean="0">
                <a:solidFill>
                  <a:schemeClr val="tx1"/>
                </a:solidFill>
                <a:effectLst/>
                <a:latin typeface="+mn-lt"/>
                <a:ea typeface="+mn-ea"/>
                <a:cs typeface="+mn-cs"/>
              </a:rPr>
              <a:t>Они добавляют стоимость, значимость, весомость вашей компании или продукции. </a:t>
            </a:r>
            <a:r>
              <a:rPr lang="ru-RU" sz="1200" kern="1200" dirty="0" err="1" smtClean="0">
                <a:solidFill>
                  <a:schemeClr val="tx1"/>
                </a:solidFill>
                <a:effectLst/>
                <a:latin typeface="+mn-lt"/>
                <a:ea typeface="+mn-ea"/>
                <a:cs typeface="+mn-cs"/>
              </a:rPr>
              <a:t>Айфон</a:t>
            </a:r>
            <a:r>
              <a:rPr lang="ru-RU" sz="1200" kern="1200" dirty="0" smtClean="0">
                <a:solidFill>
                  <a:schemeClr val="tx1"/>
                </a:solidFill>
                <a:effectLst/>
                <a:latin typeface="+mn-lt"/>
                <a:ea typeface="+mn-ea"/>
                <a:cs typeface="+mn-cs"/>
              </a:rPr>
              <a:t> во многом не </a:t>
            </a:r>
            <a:r>
              <a:rPr lang="ru-RU" sz="1200" kern="1200" dirty="0" err="1" smtClean="0">
                <a:solidFill>
                  <a:schemeClr val="tx1"/>
                </a:solidFill>
                <a:effectLst/>
                <a:latin typeface="+mn-lt"/>
                <a:ea typeface="+mn-ea"/>
                <a:cs typeface="+mn-cs"/>
              </a:rPr>
              <a:t>технологичнее</a:t>
            </a:r>
            <a:r>
              <a:rPr lang="ru-RU" sz="1200" kern="1200" dirty="0" smtClean="0">
                <a:solidFill>
                  <a:schemeClr val="tx1"/>
                </a:solidFill>
                <a:effectLst/>
                <a:latin typeface="+mn-lt"/>
                <a:ea typeface="+mn-ea"/>
                <a:cs typeface="+mn-cs"/>
              </a:rPr>
              <a:t> многих азиатских конкурентов и при этом заметно дороже, но люди при возможности купят </a:t>
            </a:r>
            <a:r>
              <a:rPr lang="ru-RU" sz="1200" kern="1200" dirty="0" err="1" smtClean="0">
                <a:solidFill>
                  <a:schemeClr val="tx1"/>
                </a:solidFill>
                <a:effectLst/>
                <a:latin typeface="+mn-lt"/>
                <a:ea typeface="+mn-ea"/>
                <a:cs typeface="+mn-cs"/>
              </a:rPr>
              <a:t>айфон</a:t>
            </a:r>
            <a:r>
              <a:rPr lang="ru-RU" sz="1200" kern="1200" dirty="0" smtClean="0">
                <a:solidFill>
                  <a:schemeClr val="tx1"/>
                </a:solidFill>
                <a:effectLst/>
                <a:latin typeface="+mn-lt"/>
                <a:ea typeface="+mn-ea"/>
                <a:cs typeface="+mn-cs"/>
              </a:rPr>
              <a:t>, потому что за ним не только технические характеристики, за ним ценности, бренд, история. Это как подлинник и копия картины. Копия может быть на порядок качественнее и в 100 раз дешевле оригинала, по понятным причинам. Но ценится только оригинал. Почему? Потому что с ним связаны ценностные моменты. Это как ручной труд и серийное, массовое производство. </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Представьте себе весы, на которых одна чаша – это нежелание клиента покупать товар, его опасения и тревоги, его сомнения в цене, качестве и необходимости покупки, какой-то негативный опыт в прошлом. А в другой чаше что? Технические характеристики, но они зачастую примерно одинаковые. Поэтому мы добавляем нематериальные ценности – это и качественный сервис, и психологические моменты, например, желание изменить мир, быть современным, </a:t>
            </a:r>
            <a:r>
              <a:rPr lang="ru-RU" sz="1200" kern="1200" dirty="0" err="1" smtClean="0">
                <a:solidFill>
                  <a:schemeClr val="tx1"/>
                </a:solidFill>
                <a:effectLst/>
                <a:latin typeface="+mn-lt"/>
                <a:ea typeface="+mn-ea"/>
                <a:cs typeface="+mn-cs"/>
              </a:rPr>
              <a:t>экологичным</a:t>
            </a:r>
            <a:r>
              <a:rPr lang="ru-RU" sz="1200" kern="1200" dirty="0" smtClean="0">
                <a:solidFill>
                  <a:schemeClr val="tx1"/>
                </a:solidFill>
                <a:effectLst/>
                <a:latin typeface="+mn-lt"/>
                <a:ea typeface="+mn-ea"/>
                <a:cs typeface="+mn-cs"/>
              </a:rPr>
              <a:t>, модным, актуальным, как-то выделиться и так далее. Вот вам нужно столько туда положить, чтобы весы хотя бы уравновесились, чтобы клиент вступил в группу, пусть пока что и без покупки.</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 УТП (уникальное торговое предложение)</a:t>
            </a:r>
          </a:p>
          <a:p>
            <a:r>
              <a:rPr lang="ru-RU" sz="1200" kern="1200" dirty="0" smtClean="0">
                <a:solidFill>
                  <a:schemeClr val="tx1"/>
                </a:solidFill>
                <a:effectLst/>
                <a:latin typeface="+mn-lt"/>
                <a:ea typeface="+mn-ea"/>
                <a:cs typeface="+mn-cs"/>
              </a:rPr>
              <a:t>Тут важно понимать, что в 21м веке у очень большого числа компаний есть и скидки, и разные программы лояльности и широкий ассортимент продукции. И это, во многих сферах (но не во всех) уже не является УТП. Вот бесплатная установка еще как-то заходит. Или бесплатный замер. Но тоже от сферы зависит. Тут полезно ставить себя на место покупателя. Чтобы вас больше зацепило при покупки, например, широкоформатного телевизора? То что вы можете выбрать из ста моделей или то, что вам его на стену бесплатно повесят на кронштейны? </a:t>
            </a:r>
          </a:p>
          <a:p>
            <a:r>
              <a:rPr lang="ru-RU" sz="1200" kern="1200" dirty="0" smtClean="0">
                <a:solidFill>
                  <a:schemeClr val="tx1"/>
                </a:solidFill>
                <a:effectLst/>
                <a:latin typeface="+mn-lt"/>
                <a:ea typeface="+mn-ea"/>
                <a:cs typeface="+mn-cs"/>
              </a:rPr>
              <a:t>Поиск УТП это важная работа. А упаковка помогает ваше УТП четко и однозначно донести до пользователей.</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Вот еще хорошее определение упаковки. Это сухой остаток. Вы зашли на сайт, провели там 10 секунд или пол часа, неважно, но вы какие-то выводы для себя сделали. У вас есть некий сухой остаток. Да или нет, нравится или нет. Упаковка должна влиять на это, чтобы впечатление было в вашу пользу.</a:t>
            </a:r>
          </a:p>
          <a:p>
            <a:r>
              <a:rPr lang="ru-RU" sz="1200" kern="1200" dirty="0" smtClean="0">
                <a:solidFill>
                  <a:schemeClr val="tx1"/>
                </a:solidFill>
                <a:effectLst/>
                <a:latin typeface="+mn-lt"/>
                <a:ea typeface="+mn-ea"/>
                <a:cs typeface="+mn-cs"/>
              </a:rPr>
              <a:t> </a:t>
            </a:r>
          </a:p>
          <a:p>
            <a:r>
              <a:rPr lang="ru-RU" sz="1200" b="1" kern="1200" dirty="0" smtClean="0">
                <a:solidFill>
                  <a:schemeClr val="tx1"/>
                </a:solidFill>
                <a:effectLst/>
                <a:latin typeface="+mn-lt"/>
                <a:ea typeface="+mn-ea"/>
                <a:cs typeface="+mn-cs"/>
              </a:rPr>
              <a:t>Какие задачи решает упаковка? </a:t>
            </a:r>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1) Создает интерес у целевой аудитории и желание купить/заказать</a:t>
            </a:r>
          </a:p>
          <a:p>
            <a:r>
              <a:rPr lang="ru-RU" sz="1200" kern="1200" dirty="0" smtClean="0">
                <a:solidFill>
                  <a:schemeClr val="tx1"/>
                </a:solidFill>
                <a:effectLst/>
                <a:latin typeface="+mn-lt"/>
                <a:ea typeface="+mn-ea"/>
                <a:cs typeface="+mn-cs"/>
              </a:rPr>
              <a:t>Вот так </a:t>
            </a:r>
            <a:r>
              <a:rPr lang="ru-RU" sz="1200" kern="1200" dirty="0" err="1" smtClean="0">
                <a:solidFill>
                  <a:schemeClr val="tx1"/>
                </a:solidFill>
                <a:effectLst/>
                <a:latin typeface="+mn-lt"/>
                <a:ea typeface="+mn-ea"/>
                <a:cs typeface="+mn-cs"/>
              </a:rPr>
              <a:t>соцсети</a:t>
            </a:r>
            <a:r>
              <a:rPr lang="ru-RU" sz="1200" kern="1200" dirty="0" smtClean="0">
                <a:solidFill>
                  <a:schemeClr val="tx1"/>
                </a:solidFill>
                <a:effectLst/>
                <a:latin typeface="+mn-lt"/>
                <a:ea typeface="+mn-ea"/>
                <a:cs typeface="+mn-cs"/>
              </a:rPr>
              <a:t> и работают. Вы показываете что-то человеку, его заинтересовываете, потом он это покупает. Он до этого может и не знал, что это ему интересно и нравится, а тут увидел и полюбил.</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2) Формирует у аудитории нужный нам образ. (надежность, качество, опыт, оригинальность, </a:t>
            </a:r>
            <a:r>
              <a:rPr lang="ru-RU" sz="1200" kern="1200" dirty="0" err="1" smtClean="0">
                <a:solidFill>
                  <a:schemeClr val="tx1"/>
                </a:solidFill>
                <a:effectLst/>
                <a:latin typeface="+mn-lt"/>
                <a:ea typeface="+mn-ea"/>
                <a:cs typeface="+mn-cs"/>
              </a:rPr>
              <a:t>клиентоориентированность</a:t>
            </a:r>
            <a:r>
              <a:rPr lang="ru-RU" sz="1200" kern="1200" dirty="0" smtClean="0">
                <a:solidFill>
                  <a:schemeClr val="tx1"/>
                </a:solidFill>
                <a:effectLst/>
                <a:latin typeface="+mn-lt"/>
                <a:ea typeface="+mn-ea"/>
                <a:cs typeface="+mn-cs"/>
              </a:rPr>
              <a:t>, особенность и т.д.)</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3) Доносит ценности и смыслы до целевой аудитории</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4) Повышает конверсию в действие (в вступление, в переход на сайт, в заявку, в звонок) </a:t>
            </a:r>
          </a:p>
          <a:p>
            <a:r>
              <a:rPr lang="ru-RU" sz="1200" kern="1200" dirty="0" smtClean="0">
                <a:solidFill>
                  <a:schemeClr val="tx1"/>
                </a:solidFill>
                <a:effectLst/>
                <a:latin typeface="+mn-lt"/>
                <a:ea typeface="+mn-ea"/>
                <a:cs typeface="+mn-cs"/>
              </a:rPr>
              <a:t>Наверное, это самое важное из того, в чем помогает упаковка. Сделать все удобным, понятным, подталкивающим к продаже. Например, у вас есть рекламный бюджет в 10 </a:t>
            </a:r>
            <a:r>
              <a:rPr lang="ru-RU" sz="1200" kern="1200" dirty="0" err="1" smtClean="0">
                <a:solidFill>
                  <a:schemeClr val="tx1"/>
                </a:solidFill>
                <a:effectLst/>
                <a:latin typeface="+mn-lt"/>
                <a:ea typeface="+mn-ea"/>
                <a:cs typeface="+mn-cs"/>
              </a:rPr>
              <a:t>тыр</a:t>
            </a:r>
            <a:r>
              <a:rPr lang="ru-RU" sz="1200" kern="1200" dirty="0" smtClean="0">
                <a:solidFill>
                  <a:schemeClr val="tx1"/>
                </a:solidFill>
                <a:effectLst/>
                <a:latin typeface="+mn-lt"/>
                <a:ea typeface="+mn-ea"/>
                <a:cs typeface="+mn-cs"/>
              </a:rPr>
              <a:t> рублей. И в хорошо упакованной группе, вы получите за эти деньги 3000 подписчиков, а в плохо упакованной – 500.</a:t>
            </a:r>
          </a:p>
          <a:p>
            <a:r>
              <a:rPr lang="ru-RU" sz="1200" kern="1200" dirty="0" smtClean="0">
                <a:solidFill>
                  <a:schemeClr val="tx1"/>
                </a:solidFill>
                <a:effectLst/>
                <a:latin typeface="+mn-lt"/>
                <a:ea typeface="+mn-ea"/>
                <a:cs typeface="+mn-cs"/>
              </a:rPr>
              <a:t>И так со всем – с акциями, заявками, продажами.</a:t>
            </a:r>
          </a:p>
          <a:p>
            <a:r>
              <a:rPr lang="ru-RU" sz="1200" kern="1200" dirty="0" smtClean="0">
                <a:solidFill>
                  <a:schemeClr val="tx1"/>
                </a:solidFill>
                <a:effectLst/>
                <a:latin typeface="+mn-lt"/>
                <a:ea typeface="+mn-ea"/>
                <a:cs typeface="+mn-cs"/>
              </a:rPr>
              <a:t> </a:t>
            </a:r>
          </a:p>
          <a:p>
            <a:r>
              <a:rPr lang="ru-RU" sz="1200" b="1" kern="1200" dirty="0" smtClean="0">
                <a:solidFill>
                  <a:schemeClr val="tx1"/>
                </a:solidFill>
                <a:effectLst/>
                <a:latin typeface="+mn-lt"/>
                <a:ea typeface="+mn-ea"/>
                <a:cs typeface="+mn-cs"/>
              </a:rPr>
              <a:t> </a:t>
            </a:r>
            <a:endParaRPr lang="ru-RU" sz="1200" kern="1200" dirty="0" smtClean="0">
              <a:solidFill>
                <a:schemeClr val="tx1"/>
              </a:solidFill>
              <a:effectLst/>
              <a:latin typeface="+mn-lt"/>
              <a:ea typeface="+mn-ea"/>
              <a:cs typeface="+mn-cs"/>
            </a:endParaRPr>
          </a:p>
          <a:p>
            <a:r>
              <a:rPr lang="ru-RU" sz="1200" b="1" kern="1200" dirty="0" smtClean="0">
                <a:solidFill>
                  <a:schemeClr val="tx1"/>
                </a:solidFill>
                <a:effectLst/>
                <a:latin typeface="+mn-lt"/>
                <a:ea typeface="+mn-ea"/>
                <a:cs typeface="+mn-cs"/>
              </a:rPr>
              <a:t> </a:t>
            </a:r>
            <a:endParaRPr lang="ru-RU" sz="1200" kern="1200" dirty="0" smtClean="0">
              <a:solidFill>
                <a:schemeClr val="tx1"/>
              </a:solidFill>
              <a:effectLst/>
              <a:latin typeface="+mn-lt"/>
              <a:ea typeface="+mn-ea"/>
              <a:cs typeface="+mn-cs"/>
            </a:endParaRPr>
          </a:p>
          <a:p>
            <a:r>
              <a:rPr lang="ru-RU" sz="1200" b="1" kern="1200" dirty="0" smtClean="0">
                <a:solidFill>
                  <a:schemeClr val="tx1"/>
                </a:solidFill>
                <a:effectLst/>
                <a:latin typeface="+mn-lt"/>
                <a:ea typeface="+mn-ea"/>
                <a:cs typeface="+mn-cs"/>
              </a:rPr>
              <a:t> </a:t>
            </a:r>
            <a:endParaRPr lang="ru-RU" sz="1200" kern="1200" dirty="0" smtClean="0">
              <a:solidFill>
                <a:schemeClr val="tx1"/>
              </a:solidFill>
              <a:effectLst/>
              <a:latin typeface="+mn-lt"/>
              <a:ea typeface="+mn-ea"/>
              <a:cs typeface="+mn-cs"/>
            </a:endParaRPr>
          </a:p>
          <a:p>
            <a:r>
              <a:rPr lang="ru-RU" sz="1200" b="1" kern="1200" dirty="0" smtClean="0">
                <a:solidFill>
                  <a:schemeClr val="tx1"/>
                </a:solidFill>
                <a:effectLst/>
                <a:latin typeface="+mn-lt"/>
                <a:ea typeface="+mn-ea"/>
                <a:cs typeface="+mn-cs"/>
              </a:rPr>
              <a:t>Примеры хорошей упаковки в социальной сети </a:t>
            </a:r>
            <a:r>
              <a:rPr lang="ru-RU" sz="1200" b="1" kern="1200" dirty="0" err="1" smtClean="0">
                <a:solidFill>
                  <a:schemeClr val="tx1"/>
                </a:solidFill>
                <a:effectLst/>
                <a:latin typeface="+mn-lt"/>
                <a:ea typeface="+mn-ea"/>
                <a:cs typeface="+mn-cs"/>
              </a:rPr>
              <a:t>ВКонтатке</a:t>
            </a:r>
            <a:r>
              <a:rPr lang="ru-RU" sz="1200" b="1" kern="1200" dirty="0" smtClean="0">
                <a:solidFill>
                  <a:schemeClr val="tx1"/>
                </a:solidFill>
                <a:effectLst/>
                <a:latin typeface="+mn-lt"/>
                <a:ea typeface="+mn-ea"/>
                <a:cs typeface="+mn-cs"/>
              </a:rPr>
              <a:t> </a:t>
            </a:r>
            <a:endParaRPr lang="ru-RU" sz="1200" kern="1200" dirty="0" smtClean="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9992622F-857E-4195-8C02-356098249297}" type="slidenum">
              <a:rPr lang="ru-RU" smtClean="0"/>
              <a:t>28</a:t>
            </a:fld>
            <a:endParaRPr lang="ru-RU"/>
          </a:p>
        </p:txBody>
      </p:sp>
    </p:spTree>
    <p:extLst>
      <p:ext uri="{BB962C8B-B14F-4D97-AF65-F5344CB8AC3E}">
        <p14:creationId xmlns:p14="http://schemas.microsoft.com/office/powerpoint/2010/main" val="25174967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kern="1200" dirty="0" smtClean="0">
                <a:solidFill>
                  <a:schemeClr val="tx1"/>
                </a:solidFill>
                <a:effectLst/>
                <a:latin typeface="+mn-lt"/>
                <a:ea typeface="+mn-ea"/>
                <a:cs typeface="+mn-cs"/>
              </a:rPr>
              <a:t>Название группы </a:t>
            </a:r>
            <a:r>
              <a:rPr lang="ru-RU" sz="1200" kern="1200" dirty="0" smtClean="0">
                <a:solidFill>
                  <a:schemeClr val="tx1"/>
                </a:solidFill>
                <a:effectLst/>
                <a:latin typeface="+mn-lt"/>
                <a:ea typeface="+mn-ea"/>
                <a:cs typeface="+mn-cs"/>
              </a:rPr>
              <a:t>- должно согласовываться с потенциальными поисковыми запросами, через которые можно найти группу. Если вы занимаетесь бизнесом, связанным, допустим, с обучением игра на гитаре, у вас должно быть в название «Обучение игры на гитаре». Не стоит писать с самого начала, что это Авторский курс Ивана Иванова. Или, салон красоты – это должен быть Салон Красоты, а не просто «Красивая жизнь». Название хорошо ранжируется поисковыми системами, поэтому уделите ему максимум внимания. Подумайте по каким словам вас может искать целевая аудитория. </a:t>
            </a:r>
            <a:r>
              <a:rPr lang="ru-RU" sz="1200" kern="1200" dirty="0" smtClean="0">
                <a:solidFill>
                  <a:schemeClr val="tx1"/>
                </a:solidFill>
                <a:effectLst/>
                <a:latin typeface="+mn-lt"/>
                <a:ea typeface="+mn-ea"/>
                <a:cs typeface="+mn-cs"/>
                <a:hlinkClick r:id="rId3"/>
              </a:rPr>
              <a:t>https://wordstat.yandex.ru</a:t>
            </a:r>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Ассоциируем себя по</a:t>
            </a:r>
            <a:r>
              <a:rPr lang="ru-RU" sz="1200" kern="1200" baseline="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возможности с категорией товаров/услуг.</a:t>
            </a:r>
          </a:p>
          <a:p>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В Яндексе находим: постановка свадебного танца Калуга</a:t>
            </a:r>
          </a:p>
          <a:p>
            <a:endParaRPr lang="ru-RU" sz="1200" kern="1200" dirty="0" smtClean="0">
              <a:solidFill>
                <a:schemeClr val="tx1"/>
              </a:solidFill>
              <a:effectLst/>
              <a:latin typeface="+mn-lt"/>
              <a:ea typeface="+mn-ea"/>
              <a:cs typeface="+mn-cs"/>
            </a:endParaRPr>
          </a:p>
          <a:p>
            <a:r>
              <a:rPr lang="ru-RU" sz="1200" b="0" i="0" kern="1200" dirty="0" smtClean="0">
                <a:solidFill>
                  <a:schemeClr val="tx1"/>
                </a:solidFill>
                <a:effectLst/>
                <a:latin typeface="+mn-lt"/>
                <a:ea typeface="+mn-ea"/>
                <a:cs typeface="+mn-cs"/>
              </a:rPr>
              <a:t>Чем короче будет название — тем выше оно будет отображаться поиске. Например сообщество с названием «Кроссовки» будет выше сообщества «Интернет-магазин кроссовок </a:t>
            </a:r>
            <a:r>
              <a:rPr lang="ru-RU" sz="1200" b="0" i="0" kern="1200" dirty="0" err="1" smtClean="0">
                <a:solidFill>
                  <a:schemeClr val="tx1"/>
                </a:solidFill>
                <a:effectLst/>
                <a:latin typeface="+mn-lt"/>
                <a:ea typeface="+mn-ea"/>
                <a:cs typeface="+mn-cs"/>
              </a:rPr>
              <a:t>Sneaker</a:t>
            </a:r>
            <a:r>
              <a:rPr lang="ru-RU" sz="1200" b="0" i="0" kern="1200" dirty="0" smtClean="0">
                <a:solidFill>
                  <a:schemeClr val="tx1"/>
                </a:solidFill>
                <a:effectLst/>
                <a:latin typeface="+mn-lt"/>
                <a:ea typeface="+mn-ea"/>
                <a:cs typeface="+mn-cs"/>
              </a:rPr>
              <a:t>». НО поиском редко пользуются!</a:t>
            </a:r>
            <a:endParaRPr lang="ru-RU" dirty="0"/>
          </a:p>
        </p:txBody>
      </p:sp>
      <p:sp>
        <p:nvSpPr>
          <p:cNvPr id="4" name="Номер слайда 3"/>
          <p:cNvSpPr>
            <a:spLocks noGrp="1"/>
          </p:cNvSpPr>
          <p:nvPr>
            <p:ph type="sldNum" sz="quarter" idx="10"/>
          </p:nvPr>
        </p:nvSpPr>
        <p:spPr/>
        <p:txBody>
          <a:bodyPr/>
          <a:lstStyle/>
          <a:p>
            <a:fld id="{9992622F-857E-4195-8C02-356098249297}" type="slidenum">
              <a:rPr lang="ru-RU" smtClean="0"/>
              <a:t>29</a:t>
            </a:fld>
            <a:endParaRPr lang="ru-RU"/>
          </a:p>
        </p:txBody>
      </p:sp>
    </p:spTree>
    <p:extLst>
      <p:ext uri="{BB962C8B-B14F-4D97-AF65-F5344CB8AC3E}">
        <p14:creationId xmlns:p14="http://schemas.microsoft.com/office/powerpoint/2010/main" val="2592100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kern="1200" dirty="0" smtClean="0">
                <a:solidFill>
                  <a:schemeClr val="tx1"/>
                </a:solidFill>
                <a:effectLst/>
                <a:latin typeface="+mn-lt"/>
                <a:ea typeface="+mn-ea"/>
                <a:cs typeface="+mn-cs"/>
              </a:rPr>
              <a:t>Название группы </a:t>
            </a:r>
            <a:r>
              <a:rPr lang="ru-RU" sz="1200" kern="1200" dirty="0" smtClean="0">
                <a:solidFill>
                  <a:schemeClr val="tx1"/>
                </a:solidFill>
                <a:effectLst/>
                <a:latin typeface="+mn-lt"/>
                <a:ea typeface="+mn-ea"/>
                <a:cs typeface="+mn-cs"/>
              </a:rPr>
              <a:t>- должно согласовываться с потенциальными поисковыми запросами, через которые можно найти группу. Если вы занимаетесь бизнесом, связанным, допустим, с обучением игра на гитаре, у вас должно быть в название «Обучение игры на гитаре». Не стоит писать с самого начала, что это Авторский курс Ивана Иванова. Или, салон красоты – это должен быть Салон Красоты, а не просто «Красивая жизнь». Название хорошо ранжируется поисковыми системами, поэтому уделите ему максимум внимания. Подумайте по каким словам вас может искать целевая аудитория. </a:t>
            </a:r>
            <a:r>
              <a:rPr lang="ru-RU" sz="1200" kern="1200" dirty="0" smtClean="0">
                <a:solidFill>
                  <a:schemeClr val="tx1"/>
                </a:solidFill>
                <a:effectLst/>
                <a:latin typeface="+mn-lt"/>
                <a:ea typeface="+mn-ea"/>
                <a:cs typeface="+mn-cs"/>
                <a:hlinkClick r:id="rId3"/>
              </a:rPr>
              <a:t>https://wordstat.yandex.ru</a:t>
            </a:r>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Ассоциируем себя </a:t>
            </a:r>
            <a:r>
              <a:rPr lang="ru-RU" sz="1200" kern="1200" dirty="0" err="1" smtClean="0">
                <a:solidFill>
                  <a:schemeClr val="tx1"/>
                </a:solidFill>
                <a:effectLst/>
                <a:latin typeface="+mn-lt"/>
                <a:ea typeface="+mn-ea"/>
                <a:cs typeface="+mn-cs"/>
              </a:rPr>
              <a:t>по-возможности</a:t>
            </a:r>
            <a:r>
              <a:rPr lang="ru-RU" sz="1200" kern="1200" dirty="0" smtClean="0">
                <a:solidFill>
                  <a:schemeClr val="tx1"/>
                </a:solidFill>
                <a:effectLst/>
                <a:latin typeface="+mn-lt"/>
                <a:ea typeface="+mn-ea"/>
                <a:cs typeface="+mn-cs"/>
              </a:rPr>
              <a:t> с категорией товаров/услуг.</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В Яндексе находим: </a:t>
            </a:r>
            <a:r>
              <a:rPr lang="en-US" sz="1200" kern="1200" dirty="0" smtClean="0">
                <a:solidFill>
                  <a:schemeClr val="tx1"/>
                </a:solidFill>
                <a:effectLst/>
                <a:latin typeface="+mn-lt"/>
                <a:ea typeface="+mn-ea"/>
                <a:cs typeface="+mn-cs"/>
              </a:rPr>
              <a:t>wedding dance </a:t>
            </a:r>
            <a:r>
              <a:rPr lang="en-US" sz="1200" kern="1200" dirty="0" err="1" smtClean="0">
                <a:solidFill>
                  <a:schemeClr val="tx1"/>
                </a:solidFill>
                <a:effectLst/>
                <a:latin typeface="+mn-lt"/>
                <a:ea typeface="+mn-ea"/>
                <a:cs typeface="+mn-cs"/>
              </a:rPr>
              <a:t>kaluga</a:t>
            </a:r>
            <a:r>
              <a:rPr lang="en-US" sz="1200" kern="120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и находим наши группы</a:t>
            </a:r>
            <a:endParaRPr lang="ru-RU" dirty="0" smtClean="0"/>
          </a:p>
          <a:p>
            <a:endParaRPr lang="ru-RU" dirty="0"/>
          </a:p>
        </p:txBody>
      </p:sp>
      <p:sp>
        <p:nvSpPr>
          <p:cNvPr id="4" name="Номер слайда 3"/>
          <p:cNvSpPr>
            <a:spLocks noGrp="1"/>
          </p:cNvSpPr>
          <p:nvPr>
            <p:ph type="sldNum" sz="quarter" idx="10"/>
          </p:nvPr>
        </p:nvSpPr>
        <p:spPr/>
        <p:txBody>
          <a:bodyPr/>
          <a:lstStyle/>
          <a:p>
            <a:fld id="{9992622F-857E-4195-8C02-356098249297}" type="slidenum">
              <a:rPr lang="ru-RU" smtClean="0"/>
              <a:t>30</a:t>
            </a:fld>
            <a:endParaRPr lang="ru-RU"/>
          </a:p>
        </p:txBody>
      </p:sp>
    </p:spTree>
    <p:extLst>
      <p:ext uri="{BB962C8B-B14F-4D97-AF65-F5344CB8AC3E}">
        <p14:creationId xmlns:p14="http://schemas.microsoft.com/office/powerpoint/2010/main" val="25921008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kern="1200" dirty="0" smtClean="0">
                <a:solidFill>
                  <a:schemeClr val="tx1"/>
                </a:solidFill>
                <a:effectLst/>
                <a:latin typeface="+mn-lt"/>
                <a:ea typeface="+mn-ea"/>
                <a:cs typeface="+mn-cs"/>
              </a:rPr>
              <a:t>Описание группы </a:t>
            </a:r>
            <a:r>
              <a:rPr lang="ru-RU" sz="1200" kern="1200" dirty="0" smtClean="0">
                <a:solidFill>
                  <a:schemeClr val="tx1"/>
                </a:solidFill>
                <a:effectLst/>
                <a:latin typeface="+mn-lt"/>
                <a:ea typeface="+mn-ea"/>
                <a:cs typeface="+mn-cs"/>
              </a:rPr>
              <a:t>- должно содержать большое количество ключевых слов и отражать актуальную информацию о компании, товаре или услуге. Ключевые слова, со временем, найдут свое отражение в поисковых запросах. </a:t>
            </a:r>
            <a:r>
              <a:rPr lang="ru-RU" sz="1200" kern="1200" dirty="0" err="1" smtClean="0">
                <a:solidFill>
                  <a:schemeClr val="tx1"/>
                </a:solidFill>
                <a:effectLst/>
                <a:latin typeface="+mn-lt"/>
                <a:ea typeface="+mn-ea"/>
                <a:cs typeface="+mn-cs"/>
                <a:hlinkClick r:id="rId3"/>
              </a:rPr>
              <a:t>Wordstat</a:t>
            </a:r>
            <a:r>
              <a:rPr lang="ru-RU" sz="1200" kern="1200" dirty="0" smtClean="0">
                <a:solidFill>
                  <a:schemeClr val="tx1"/>
                </a:solidFill>
                <a:effectLst/>
                <a:latin typeface="+mn-lt"/>
                <a:ea typeface="+mn-ea"/>
                <a:cs typeface="+mn-cs"/>
              </a:rPr>
              <a:t> вам в помощь – там вы сможете оценить, по каким запросам люди чаще всего ищут именно вашу услугу.</a:t>
            </a:r>
          </a:p>
          <a:p>
            <a:r>
              <a:rPr lang="ru-RU" sz="1200" kern="1200" dirty="0" smtClean="0">
                <a:solidFill>
                  <a:schemeClr val="tx1"/>
                </a:solidFill>
                <a:effectLst/>
                <a:latin typeface="+mn-lt"/>
                <a:ea typeface="+mn-ea"/>
                <a:cs typeface="+mn-cs"/>
              </a:rPr>
              <a:t>Главное найти эту тонкую грань, когда с одной стороны вы наполнили текст ключевыми словами, а с другой он остался читабельным и приятным для клиента. Важно, чтобы текст был для людей, они будут его постоянно видеть заходя в группу.</a:t>
            </a:r>
          </a:p>
          <a:p>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Ключевые слова в </a:t>
            </a:r>
            <a:r>
              <a:rPr lang="ru-RU" sz="1200" kern="1200" dirty="0" err="1" smtClean="0">
                <a:solidFill>
                  <a:schemeClr val="tx1"/>
                </a:solidFill>
                <a:effectLst/>
                <a:latin typeface="+mn-lt"/>
                <a:ea typeface="+mn-ea"/>
                <a:cs typeface="+mn-cs"/>
              </a:rPr>
              <a:t>яндексе</a:t>
            </a:r>
            <a:r>
              <a:rPr lang="ru-RU" sz="1200" kern="1200" dirty="0" smtClean="0">
                <a:solidFill>
                  <a:schemeClr val="tx1"/>
                </a:solidFill>
                <a:effectLst/>
                <a:latin typeface="+mn-lt"/>
                <a:ea typeface="+mn-ea"/>
                <a:cs typeface="+mn-cs"/>
              </a:rPr>
              <a:t>: танец</a:t>
            </a:r>
            <a:r>
              <a:rPr lang="ru-RU" sz="1200" kern="1200" baseline="0" dirty="0" smtClean="0">
                <a:solidFill>
                  <a:schemeClr val="tx1"/>
                </a:solidFill>
                <a:effectLst/>
                <a:latin typeface="+mn-lt"/>
                <a:ea typeface="+mn-ea"/>
                <a:cs typeface="+mn-cs"/>
              </a:rPr>
              <a:t> жениха и невесты (только одна группа, второй нет!), свадебный хореограф и </a:t>
            </a:r>
            <a:r>
              <a:rPr lang="ru-RU" sz="1200" kern="1200" baseline="0" dirty="0" err="1" smtClean="0">
                <a:solidFill>
                  <a:schemeClr val="tx1"/>
                </a:solidFill>
                <a:effectLst/>
                <a:latin typeface="+mn-lt"/>
                <a:ea typeface="+mn-ea"/>
                <a:cs typeface="+mn-cs"/>
              </a:rPr>
              <a:t>тд</a:t>
            </a:r>
            <a:r>
              <a:rPr lang="ru-RU" sz="1200" kern="1200" baseline="0" dirty="0" smtClean="0">
                <a:solidFill>
                  <a:schemeClr val="tx1"/>
                </a:solidFill>
                <a:effectLst/>
                <a:latin typeface="+mn-lt"/>
                <a:ea typeface="+mn-ea"/>
                <a:cs typeface="+mn-cs"/>
              </a:rPr>
              <a:t> </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9992622F-857E-4195-8C02-356098249297}" type="slidenum">
              <a:rPr lang="ru-RU" smtClean="0"/>
              <a:t>31</a:t>
            </a:fld>
            <a:endParaRPr lang="ru-RU"/>
          </a:p>
        </p:txBody>
      </p:sp>
    </p:spTree>
    <p:extLst>
      <p:ext uri="{BB962C8B-B14F-4D97-AF65-F5344CB8AC3E}">
        <p14:creationId xmlns:p14="http://schemas.microsoft.com/office/powerpoint/2010/main" val="25921008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kern="1200" dirty="0" smtClean="0">
                <a:solidFill>
                  <a:schemeClr val="tx1"/>
                </a:solidFill>
                <a:effectLst/>
                <a:latin typeface="+mn-lt"/>
                <a:ea typeface="+mn-ea"/>
                <a:cs typeface="+mn-cs"/>
              </a:rPr>
              <a:t>Описание группы </a:t>
            </a:r>
            <a:r>
              <a:rPr lang="ru-RU" sz="1200" kern="1200" dirty="0" smtClean="0">
                <a:solidFill>
                  <a:schemeClr val="tx1"/>
                </a:solidFill>
                <a:effectLst/>
                <a:latin typeface="+mn-lt"/>
                <a:ea typeface="+mn-ea"/>
                <a:cs typeface="+mn-cs"/>
              </a:rPr>
              <a:t>- должно содержать большое количество ключевых слов и отражать актуальную информацию о компании, товаре или услуге. Ключевые слова, со временем, найдут свое отражение в поисковых запросах. </a:t>
            </a:r>
            <a:r>
              <a:rPr lang="ru-RU" sz="1200" kern="1200" dirty="0" err="1" smtClean="0">
                <a:solidFill>
                  <a:schemeClr val="tx1"/>
                </a:solidFill>
                <a:effectLst/>
                <a:latin typeface="+mn-lt"/>
                <a:ea typeface="+mn-ea"/>
                <a:cs typeface="+mn-cs"/>
                <a:hlinkClick r:id="rId3"/>
              </a:rPr>
              <a:t>Wordstat</a:t>
            </a:r>
            <a:r>
              <a:rPr lang="ru-RU" sz="1200" kern="1200" dirty="0" smtClean="0">
                <a:solidFill>
                  <a:schemeClr val="tx1"/>
                </a:solidFill>
                <a:effectLst/>
                <a:latin typeface="+mn-lt"/>
                <a:ea typeface="+mn-ea"/>
                <a:cs typeface="+mn-cs"/>
              </a:rPr>
              <a:t> вам в помощь – там вы сможете оценить, по каким запросам люди чаще всего ищут именно вашу услугу.</a:t>
            </a:r>
          </a:p>
          <a:p>
            <a:r>
              <a:rPr lang="ru-RU" sz="1200" kern="1200" dirty="0" smtClean="0">
                <a:solidFill>
                  <a:schemeClr val="tx1"/>
                </a:solidFill>
                <a:effectLst/>
                <a:latin typeface="+mn-lt"/>
                <a:ea typeface="+mn-ea"/>
                <a:cs typeface="+mn-cs"/>
              </a:rPr>
              <a:t>Главное найти эту тонкую грань, когда с одной стороны вы наполнили текст ключевыми словами, а с другой он остался читабельным и приятным для клиента. Важно, чтобы текст был для людей, они будут его постоянно видеть заходя в группу.</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9992622F-857E-4195-8C02-356098249297}" type="slidenum">
              <a:rPr lang="ru-RU" smtClean="0"/>
              <a:t>32</a:t>
            </a:fld>
            <a:endParaRPr lang="ru-RU"/>
          </a:p>
        </p:txBody>
      </p:sp>
    </p:spTree>
    <p:extLst>
      <p:ext uri="{BB962C8B-B14F-4D97-AF65-F5344CB8AC3E}">
        <p14:creationId xmlns:p14="http://schemas.microsoft.com/office/powerpoint/2010/main" val="25921008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kern="1200" dirty="0" smtClean="0">
                <a:solidFill>
                  <a:schemeClr val="tx1"/>
                </a:solidFill>
                <a:effectLst/>
                <a:latin typeface="+mn-lt"/>
                <a:ea typeface="+mn-ea"/>
                <a:cs typeface="+mn-cs"/>
              </a:rPr>
              <a:t>Ссылка в группе</a:t>
            </a:r>
            <a:r>
              <a:rPr lang="ru-RU" sz="1200" kern="1200" dirty="0" smtClean="0">
                <a:solidFill>
                  <a:schemeClr val="tx1"/>
                </a:solidFill>
                <a:effectLst/>
                <a:latin typeface="+mn-lt"/>
                <a:ea typeface="+mn-ea"/>
                <a:cs typeface="+mn-cs"/>
              </a:rPr>
              <a:t> - ссылка в информации должна вести на сайт или на диалог с представителем группы. Она прописывается в блоке Информации. Лишняя точка контакта здесь не повредит. Так же, здесь, можно добавить и номер телефона. Важно помнить о работоспособности этой ссылки, т.к. переходы с нее очень даже возможны.</a:t>
            </a:r>
          </a:p>
          <a:p>
            <a:r>
              <a:rPr lang="ru-RU" sz="1200" kern="1200" dirty="0" smtClean="0">
                <a:solidFill>
                  <a:schemeClr val="tx1"/>
                </a:solidFill>
                <a:effectLst/>
                <a:latin typeface="+mn-lt"/>
                <a:ea typeface="+mn-ea"/>
                <a:cs typeface="+mn-cs"/>
              </a:rPr>
              <a:t> </a:t>
            </a:r>
          </a:p>
          <a:p>
            <a:r>
              <a:rPr lang="ru-RU" sz="1200" b="1" kern="1200" dirty="0" smtClean="0">
                <a:solidFill>
                  <a:schemeClr val="tx1"/>
                </a:solidFill>
                <a:effectLst/>
                <a:latin typeface="+mn-lt"/>
                <a:ea typeface="+mn-ea"/>
                <a:cs typeface="+mn-cs"/>
              </a:rPr>
              <a:t>Хороший пример: </a:t>
            </a:r>
            <a:r>
              <a:rPr lang="ru-RU" sz="1200" kern="1200" dirty="0" smtClean="0">
                <a:solidFill>
                  <a:schemeClr val="tx1"/>
                </a:solidFill>
                <a:effectLst/>
                <a:latin typeface="+mn-lt"/>
                <a:ea typeface="+mn-ea"/>
                <a:cs typeface="+mn-cs"/>
              </a:rPr>
              <a:t>Любая актуальная ссылка на вашу площадку.</a:t>
            </a:r>
            <a:br>
              <a:rPr lang="ru-RU" sz="1200" kern="1200" dirty="0" smtClean="0">
                <a:solidFill>
                  <a:schemeClr val="tx1"/>
                </a:solidFill>
                <a:effectLst/>
                <a:latin typeface="+mn-lt"/>
                <a:ea typeface="+mn-ea"/>
                <a:cs typeface="+mn-cs"/>
              </a:rPr>
            </a:br>
            <a:endParaRPr lang="ru-RU" sz="1200" kern="1200" dirty="0" smtClean="0">
              <a:solidFill>
                <a:schemeClr val="tx1"/>
              </a:solidFill>
              <a:effectLst/>
              <a:latin typeface="+mn-lt"/>
              <a:ea typeface="+mn-ea"/>
              <a:cs typeface="+mn-cs"/>
            </a:endParaRPr>
          </a:p>
          <a:p>
            <a:r>
              <a:rPr lang="ru-RU" sz="1200" b="1" kern="1200" dirty="0" smtClean="0">
                <a:solidFill>
                  <a:schemeClr val="tx1"/>
                </a:solidFill>
                <a:effectLst/>
                <a:latin typeface="+mn-lt"/>
                <a:ea typeface="+mn-ea"/>
                <a:cs typeface="+mn-cs"/>
              </a:rPr>
              <a:t>5.         Блок ссылок в группе </a:t>
            </a:r>
            <a:r>
              <a:rPr lang="ru-RU" sz="1200" kern="1200" dirty="0" smtClean="0">
                <a:solidFill>
                  <a:schemeClr val="tx1"/>
                </a:solidFill>
                <a:effectLst/>
                <a:latin typeface="+mn-lt"/>
                <a:ea typeface="+mn-ea"/>
                <a:cs typeface="+mn-cs"/>
              </a:rPr>
              <a:t>- не более 5 штук и на актуальные площадки, связанные с группой. Например на аккаунт в </a:t>
            </a:r>
            <a:r>
              <a:rPr lang="ru-RU" sz="1200" kern="1200" dirty="0" err="1" smtClean="0">
                <a:solidFill>
                  <a:schemeClr val="tx1"/>
                </a:solidFill>
                <a:effectLst/>
                <a:latin typeface="+mn-lt"/>
                <a:ea typeface="+mn-ea"/>
                <a:cs typeface="+mn-cs"/>
              </a:rPr>
              <a:t>инстаграм</a:t>
            </a:r>
            <a:r>
              <a:rPr lang="ru-RU" sz="1200" kern="1200" dirty="0" smtClean="0">
                <a:solidFill>
                  <a:schemeClr val="tx1"/>
                </a:solidFill>
                <a:effectLst/>
                <a:latin typeface="+mn-lt"/>
                <a:ea typeface="+mn-ea"/>
                <a:cs typeface="+mn-cs"/>
              </a:rPr>
              <a:t>, на сайт и даже на меню группы. Раньше было модно размещать там «группы – друзья», да, вы можете вставлять туда ссылки на свои дополнительные проекты, но лучше замыкать их только на одной деятельности, связанной именно с этой группой.</a:t>
            </a:r>
          </a:p>
          <a:p>
            <a:r>
              <a:rPr lang="ru-RU" sz="1200" kern="1200" dirty="0" smtClean="0">
                <a:solidFill>
                  <a:schemeClr val="tx1"/>
                </a:solidFill>
                <a:effectLst/>
                <a:latin typeface="+mn-lt"/>
                <a:ea typeface="+mn-ea"/>
                <a:cs typeface="+mn-cs"/>
              </a:rPr>
              <a:t> </a:t>
            </a:r>
          </a:p>
          <a:p>
            <a:r>
              <a:rPr lang="ru-RU" sz="1200" b="1" kern="1200" dirty="0" smtClean="0">
                <a:solidFill>
                  <a:schemeClr val="tx1"/>
                </a:solidFill>
                <a:effectLst/>
                <a:latin typeface="+mn-lt"/>
                <a:ea typeface="+mn-ea"/>
                <a:cs typeface="+mn-cs"/>
              </a:rPr>
              <a:t>Хороший пример: </a:t>
            </a:r>
            <a:r>
              <a:rPr lang="ru-RU" sz="1200" kern="1200" dirty="0" smtClean="0">
                <a:solidFill>
                  <a:schemeClr val="tx1"/>
                </a:solidFill>
                <a:effectLst/>
                <a:latin typeface="+mn-lt"/>
                <a:ea typeface="+mn-ea"/>
                <a:cs typeface="+mn-cs"/>
              </a:rPr>
              <a:t>Наш сайт, Наш </a:t>
            </a:r>
            <a:r>
              <a:rPr lang="ru-RU" sz="1200" kern="1200" dirty="0" err="1" smtClean="0">
                <a:solidFill>
                  <a:schemeClr val="tx1"/>
                </a:solidFill>
                <a:effectLst/>
                <a:latin typeface="+mn-lt"/>
                <a:ea typeface="+mn-ea"/>
                <a:cs typeface="+mn-cs"/>
              </a:rPr>
              <a:t>инстаграм</a:t>
            </a:r>
            <a:r>
              <a:rPr lang="ru-RU" sz="1200" kern="1200" dirty="0" smtClean="0">
                <a:solidFill>
                  <a:schemeClr val="tx1"/>
                </a:solidFill>
                <a:effectLst/>
                <a:latin typeface="+mn-lt"/>
                <a:ea typeface="+mn-ea"/>
                <a:cs typeface="+mn-cs"/>
              </a:rPr>
              <a:t>, Наши контакты, Отзывы о нас</a:t>
            </a:r>
          </a:p>
          <a:p>
            <a:r>
              <a:rPr lang="ru-RU" sz="1200" kern="1200" dirty="0" smtClean="0">
                <a:solidFill>
                  <a:schemeClr val="tx1"/>
                </a:solidFill>
                <a:effectLst/>
                <a:latin typeface="+mn-lt"/>
                <a:ea typeface="+mn-ea"/>
                <a:cs typeface="+mn-cs"/>
              </a:rPr>
              <a:t> </a:t>
            </a:r>
          </a:p>
          <a:p>
            <a:r>
              <a:rPr lang="ru-RU" sz="1200" b="1" kern="1200" dirty="0" smtClean="0">
                <a:solidFill>
                  <a:schemeClr val="tx1"/>
                </a:solidFill>
                <a:effectLst/>
                <a:latin typeface="+mn-lt"/>
                <a:ea typeface="+mn-ea"/>
                <a:cs typeface="+mn-cs"/>
              </a:rPr>
              <a:t>Плохой пример: </a:t>
            </a:r>
            <a:r>
              <a:rPr lang="ru-RU" sz="1200" kern="1200" dirty="0" smtClean="0">
                <a:solidFill>
                  <a:schemeClr val="tx1"/>
                </a:solidFill>
                <a:effectLst/>
                <a:latin typeface="+mn-lt"/>
                <a:ea typeface="+mn-ea"/>
                <a:cs typeface="+mn-cs"/>
              </a:rPr>
              <a:t>Клуб любителей спать до обеда, Сообщество самарских мам</a:t>
            </a:r>
          </a:p>
          <a:p>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9992622F-857E-4195-8C02-356098249297}" type="slidenum">
              <a:rPr lang="ru-RU" smtClean="0"/>
              <a:t>34</a:t>
            </a:fld>
            <a:endParaRPr lang="ru-RU"/>
          </a:p>
        </p:txBody>
      </p:sp>
    </p:spTree>
    <p:extLst>
      <p:ext uri="{BB962C8B-B14F-4D97-AF65-F5344CB8AC3E}">
        <p14:creationId xmlns:p14="http://schemas.microsoft.com/office/powerpoint/2010/main" val="2592100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992622F-857E-4195-8C02-356098249297}" type="slidenum">
              <a:rPr lang="ru-RU" smtClean="0"/>
              <a:t>3</a:t>
            </a:fld>
            <a:endParaRPr lang="ru-RU"/>
          </a:p>
        </p:txBody>
      </p:sp>
    </p:spTree>
    <p:extLst>
      <p:ext uri="{BB962C8B-B14F-4D97-AF65-F5344CB8AC3E}">
        <p14:creationId xmlns:p14="http://schemas.microsoft.com/office/powerpoint/2010/main" val="18080985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kern="1200" dirty="0" err="1" smtClean="0">
                <a:solidFill>
                  <a:schemeClr val="tx1"/>
                </a:solidFill>
                <a:effectLst/>
                <a:latin typeface="+mn-lt"/>
                <a:ea typeface="+mn-ea"/>
                <a:cs typeface="+mn-cs"/>
              </a:rPr>
              <a:t>Аватарка</a:t>
            </a:r>
            <a:r>
              <a:rPr lang="ru-RU" sz="1200" b="1" kern="1200" dirty="0" smtClean="0">
                <a:solidFill>
                  <a:schemeClr val="tx1"/>
                </a:solidFill>
                <a:effectLst/>
                <a:latin typeface="+mn-lt"/>
                <a:ea typeface="+mn-ea"/>
                <a:cs typeface="+mn-cs"/>
              </a:rPr>
              <a:t> - </a:t>
            </a:r>
            <a:r>
              <a:rPr lang="ru-RU" sz="1200" kern="1200" dirty="0" smtClean="0">
                <a:solidFill>
                  <a:schemeClr val="tx1"/>
                </a:solidFill>
                <a:effectLst/>
                <a:latin typeface="+mn-lt"/>
                <a:ea typeface="+mn-ea"/>
                <a:cs typeface="+mn-cs"/>
              </a:rPr>
              <a:t>логотип или какая-то иная информация о группе. В конечном итоге, загруженный «квадратик» станет круглым и маленьким, имейте это ввиду. Не стоит надеяться, что кто-то будет активно разглядывать вашу </a:t>
            </a:r>
            <a:r>
              <a:rPr lang="ru-RU" sz="1200" kern="1200" dirty="0" err="1" smtClean="0">
                <a:solidFill>
                  <a:schemeClr val="tx1"/>
                </a:solidFill>
                <a:effectLst/>
                <a:latin typeface="+mn-lt"/>
                <a:ea typeface="+mn-ea"/>
                <a:cs typeface="+mn-cs"/>
              </a:rPr>
              <a:t>аватарку</a:t>
            </a:r>
            <a:r>
              <a:rPr lang="ru-RU" sz="1200" kern="1200" dirty="0" smtClean="0">
                <a:solidFill>
                  <a:schemeClr val="tx1"/>
                </a:solidFill>
                <a:effectLst/>
                <a:latin typeface="+mn-lt"/>
                <a:ea typeface="+mn-ea"/>
                <a:cs typeface="+mn-cs"/>
              </a:rPr>
              <a:t>. Она должна быть простой и узнаваемой, т.к. будет очень маленькой.</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9992622F-857E-4195-8C02-356098249297}" type="slidenum">
              <a:rPr lang="ru-RU" smtClean="0"/>
              <a:t>35</a:t>
            </a:fld>
            <a:endParaRPr lang="ru-RU"/>
          </a:p>
        </p:txBody>
      </p:sp>
    </p:spTree>
    <p:extLst>
      <p:ext uri="{BB962C8B-B14F-4D97-AF65-F5344CB8AC3E}">
        <p14:creationId xmlns:p14="http://schemas.microsoft.com/office/powerpoint/2010/main" val="25921008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kern="1200" dirty="0" smtClean="0">
                <a:solidFill>
                  <a:schemeClr val="tx1"/>
                </a:solidFill>
                <a:effectLst/>
                <a:latin typeface="+mn-lt"/>
                <a:ea typeface="+mn-ea"/>
                <a:cs typeface="+mn-cs"/>
              </a:rPr>
              <a:t>Обложка -</a:t>
            </a:r>
            <a:r>
              <a:rPr lang="ru-RU" sz="1200" kern="1200" dirty="0" smtClean="0">
                <a:solidFill>
                  <a:schemeClr val="tx1"/>
                </a:solidFill>
                <a:effectLst/>
                <a:latin typeface="+mn-lt"/>
                <a:ea typeface="+mn-ea"/>
                <a:cs typeface="+mn-cs"/>
              </a:rPr>
              <a:t> главный графический элемент. Позволяет транслировать информацию о конечном получаемом результате или любую другую информацию о бренде или товаре. Только не переборщите с посылами, УТП и другой информации – чем больше будет написано, тем больше вероятность появления у клиента так называемой баннерной слепоты. Одно преимущество – самое важное. И да, не стоит дублировать там номер телефона. Он </a:t>
            </a:r>
            <a:r>
              <a:rPr lang="ru-RU" sz="1200" kern="1200" dirty="0" err="1" smtClean="0">
                <a:solidFill>
                  <a:schemeClr val="tx1"/>
                </a:solidFill>
                <a:effectLst/>
                <a:latin typeface="+mn-lt"/>
                <a:ea typeface="+mn-ea"/>
                <a:cs typeface="+mn-cs"/>
              </a:rPr>
              <a:t>некликабелен</a:t>
            </a:r>
            <a:r>
              <a:rPr lang="ru-RU" sz="1200" kern="1200" dirty="0" smtClean="0">
                <a:solidFill>
                  <a:schemeClr val="tx1"/>
                </a:solidFill>
                <a:effectLst/>
                <a:latin typeface="+mn-lt"/>
                <a:ea typeface="+mn-ea"/>
                <a:cs typeface="+mn-cs"/>
              </a:rPr>
              <a:t> и кроме занимаемого места ничего за собой не несет. Должна быть читабельна с мобильных устройств. </a:t>
            </a:r>
            <a:r>
              <a:rPr lang="ru-RU" sz="1200" kern="1200" dirty="0" err="1" smtClean="0">
                <a:solidFill>
                  <a:schemeClr val="tx1"/>
                </a:solidFill>
                <a:effectLst/>
                <a:latin typeface="+mn-lt"/>
                <a:ea typeface="+mn-ea"/>
                <a:cs typeface="+mn-cs"/>
              </a:rPr>
              <a:t>Прэтому</a:t>
            </a:r>
            <a:r>
              <a:rPr lang="ru-RU" sz="1200" kern="1200" dirty="0" smtClean="0">
                <a:solidFill>
                  <a:schemeClr val="tx1"/>
                </a:solidFill>
                <a:effectLst/>
                <a:latin typeface="+mn-lt"/>
                <a:ea typeface="+mn-ea"/>
                <a:cs typeface="+mn-cs"/>
              </a:rPr>
              <a:t> не упирайте </a:t>
            </a:r>
            <a:r>
              <a:rPr lang="ru-RU" sz="1200" kern="1200" dirty="0" err="1" smtClean="0">
                <a:solidFill>
                  <a:schemeClr val="tx1"/>
                </a:solidFill>
                <a:effectLst/>
                <a:latin typeface="+mn-lt"/>
                <a:ea typeface="+mn-ea"/>
                <a:cs typeface="+mn-cs"/>
              </a:rPr>
              <a:t>логотив</a:t>
            </a:r>
            <a:r>
              <a:rPr lang="ru-RU" sz="1200" kern="1200" dirty="0" smtClean="0">
                <a:solidFill>
                  <a:schemeClr val="tx1"/>
                </a:solidFill>
                <a:effectLst/>
                <a:latin typeface="+mn-lt"/>
                <a:ea typeface="+mn-ea"/>
                <a:cs typeface="+mn-cs"/>
              </a:rPr>
              <a:t> и текст в край обложки, оставляйте немного места – оно обрежется при просмотре с мобильного.</a:t>
            </a:r>
          </a:p>
          <a:p>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В целом важно выбрать себе определенный визуальный стиль и «приучать» подписчиков к тому, что этот цвет – ваш. Использовать его в оформлении, в дизайне, в </a:t>
            </a:r>
            <a:r>
              <a:rPr lang="ru-RU" sz="1200" kern="1200" dirty="0" err="1" smtClean="0">
                <a:solidFill>
                  <a:schemeClr val="tx1"/>
                </a:solidFill>
                <a:effectLst/>
                <a:latin typeface="+mn-lt"/>
                <a:ea typeface="+mn-ea"/>
                <a:cs typeface="+mn-cs"/>
              </a:rPr>
              <a:t>оффлайн</a:t>
            </a:r>
            <a:r>
              <a:rPr lang="ru-RU" sz="1200" kern="1200" dirty="0" smtClean="0">
                <a:solidFill>
                  <a:schemeClr val="tx1"/>
                </a:solidFill>
                <a:effectLst/>
                <a:latin typeface="+mn-lt"/>
                <a:ea typeface="+mn-ea"/>
                <a:cs typeface="+mn-cs"/>
              </a:rPr>
              <a:t> материалах, визитки, </a:t>
            </a:r>
            <a:r>
              <a:rPr lang="ru-RU" sz="1200" kern="1200" dirty="0" err="1" smtClean="0">
                <a:solidFill>
                  <a:schemeClr val="tx1"/>
                </a:solidFill>
                <a:effectLst/>
                <a:latin typeface="+mn-lt"/>
                <a:ea typeface="+mn-ea"/>
                <a:cs typeface="+mn-cs"/>
              </a:rPr>
              <a:t>раздатки</a:t>
            </a:r>
            <a:r>
              <a:rPr lang="ru-RU" sz="1200" kern="1200" dirty="0" smtClean="0">
                <a:solidFill>
                  <a:schemeClr val="tx1"/>
                </a:solidFill>
                <a:effectLst/>
                <a:latin typeface="+mn-lt"/>
                <a:ea typeface="+mn-ea"/>
                <a:cs typeface="+mn-cs"/>
              </a:rPr>
              <a:t> и т.д. Это долгосрочная, но важная задача. Люди, которые долгое время видят </a:t>
            </a:r>
            <a:r>
              <a:rPr lang="ru-RU" sz="1200" kern="1200" dirty="0" err="1" smtClean="0">
                <a:solidFill>
                  <a:schemeClr val="tx1"/>
                </a:solidFill>
                <a:effectLst/>
                <a:latin typeface="+mn-lt"/>
                <a:ea typeface="+mn-ea"/>
                <a:cs typeface="+mn-cs"/>
              </a:rPr>
              <a:t>эи</a:t>
            </a:r>
            <a:r>
              <a:rPr lang="ru-RU" sz="1200" kern="1200" dirty="0" smtClean="0">
                <a:solidFill>
                  <a:schemeClr val="tx1"/>
                </a:solidFill>
                <a:effectLst/>
                <a:latin typeface="+mn-lt"/>
                <a:ea typeface="+mn-ea"/>
                <a:cs typeface="+mn-cs"/>
              </a:rPr>
              <a:t> цвета начнут ассоциировать их с вашей компанией.</a:t>
            </a:r>
          </a:p>
          <a:p>
            <a:r>
              <a:rPr lang="ru-RU" sz="1200" kern="1200" dirty="0" smtClean="0">
                <a:solidFill>
                  <a:schemeClr val="tx1"/>
                </a:solidFill>
                <a:effectLst/>
                <a:latin typeface="+mn-lt"/>
                <a:ea typeface="+mn-ea"/>
                <a:cs typeface="+mn-cs"/>
              </a:rPr>
              <a:t>Пример </a:t>
            </a:r>
            <a:r>
              <a:rPr lang="ru-RU" sz="1200" kern="1200" dirty="0" err="1" smtClean="0">
                <a:solidFill>
                  <a:schemeClr val="tx1"/>
                </a:solidFill>
                <a:effectLst/>
                <a:latin typeface="+mn-lt"/>
                <a:ea typeface="+mn-ea"/>
                <a:cs typeface="+mn-cs"/>
              </a:rPr>
              <a:t>билайна</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мтс</a:t>
            </a:r>
            <a:r>
              <a:rPr lang="ru-RU" sz="1200" kern="1200" dirty="0" smtClean="0">
                <a:solidFill>
                  <a:schemeClr val="tx1"/>
                </a:solidFill>
                <a:effectLst/>
                <a:latin typeface="+mn-lt"/>
                <a:ea typeface="+mn-ea"/>
                <a:cs typeface="+mn-cs"/>
              </a:rPr>
              <a:t>, мегафона, теле2. Застолбили цвета и вся их реклама ими ограничена.</a:t>
            </a:r>
          </a:p>
          <a:p>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9992622F-857E-4195-8C02-356098249297}" type="slidenum">
              <a:rPr lang="ru-RU" smtClean="0"/>
              <a:t>36</a:t>
            </a:fld>
            <a:endParaRPr lang="ru-RU"/>
          </a:p>
        </p:txBody>
      </p:sp>
    </p:spTree>
    <p:extLst>
      <p:ext uri="{BB962C8B-B14F-4D97-AF65-F5344CB8AC3E}">
        <p14:creationId xmlns:p14="http://schemas.microsoft.com/office/powerpoint/2010/main" val="25921008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kern="1200" dirty="0" smtClean="0">
                <a:solidFill>
                  <a:schemeClr val="tx1"/>
                </a:solidFill>
                <a:effectLst/>
                <a:latin typeface="+mn-lt"/>
                <a:ea typeface="+mn-ea"/>
                <a:cs typeface="+mn-cs"/>
              </a:rPr>
              <a:t>Статус </a:t>
            </a:r>
            <a:r>
              <a:rPr lang="ru-RU" sz="1200" kern="1200" dirty="0" smtClean="0">
                <a:solidFill>
                  <a:schemeClr val="tx1"/>
                </a:solidFill>
                <a:effectLst/>
                <a:latin typeface="+mn-lt"/>
                <a:ea typeface="+mn-ea"/>
                <a:cs typeface="+mn-cs"/>
              </a:rPr>
              <a:t>- Должен содержать либо </a:t>
            </a:r>
            <a:r>
              <a:rPr lang="ru-RU" sz="1200" kern="1200" dirty="0" err="1" smtClean="0">
                <a:solidFill>
                  <a:schemeClr val="tx1"/>
                </a:solidFill>
                <a:effectLst/>
                <a:latin typeface="+mn-lt"/>
                <a:ea typeface="+mn-ea"/>
                <a:cs typeface="+mn-cs"/>
              </a:rPr>
              <a:t>оффер</a:t>
            </a:r>
            <a:r>
              <a:rPr lang="ru-RU" sz="1200" kern="1200" dirty="0" smtClean="0">
                <a:solidFill>
                  <a:schemeClr val="tx1"/>
                </a:solidFill>
                <a:effectLst/>
                <a:latin typeface="+mn-lt"/>
                <a:ea typeface="+mn-ea"/>
                <a:cs typeface="+mn-cs"/>
              </a:rPr>
              <a:t>, либо служить точкой контакта, либо рассказывать о назначении сообщества. Не должен дублировать информацию с обложки. Вот сюда, как раз, можно добавить и номер телефона. Только не забудьте разделить цифры в номере.</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9992622F-857E-4195-8C02-356098249297}" type="slidenum">
              <a:rPr lang="ru-RU" smtClean="0"/>
              <a:t>38</a:t>
            </a:fld>
            <a:endParaRPr lang="ru-RU"/>
          </a:p>
        </p:txBody>
      </p:sp>
    </p:spTree>
    <p:extLst>
      <p:ext uri="{BB962C8B-B14F-4D97-AF65-F5344CB8AC3E}">
        <p14:creationId xmlns:p14="http://schemas.microsoft.com/office/powerpoint/2010/main" val="25921008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kern="1200" dirty="0" smtClean="0">
                <a:solidFill>
                  <a:schemeClr val="tx1"/>
                </a:solidFill>
                <a:effectLst/>
                <a:latin typeface="+mn-lt"/>
                <a:ea typeface="+mn-ea"/>
                <a:cs typeface="+mn-cs"/>
              </a:rPr>
              <a:t>Статус </a:t>
            </a:r>
            <a:r>
              <a:rPr lang="ru-RU" sz="1200" kern="1200" dirty="0" smtClean="0">
                <a:solidFill>
                  <a:schemeClr val="tx1"/>
                </a:solidFill>
                <a:effectLst/>
                <a:latin typeface="+mn-lt"/>
                <a:ea typeface="+mn-ea"/>
                <a:cs typeface="+mn-cs"/>
              </a:rPr>
              <a:t>- Должен содержать либо </a:t>
            </a:r>
            <a:r>
              <a:rPr lang="ru-RU" sz="1200" kern="1200" dirty="0" err="1" smtClean="0">
                <a:solidFill>
                  <a:schemeClr val="tx1"/>
                </a:solidFill>
                <a:effectLst/>
                <a:latin typeface="+mn-lt"/>
                <a:ea typeface="+mn-ea"/>
                <a:cs typeface="+mn-cs"/>
              </a:rPr>
              <a:t>оффер</a:t>
            </a:r>
            <a:r>
              <a:rPr lang="ru-RU" sz="1200" kern="1200" dirty="0" smtClean="0">
                <a:solidFill>
                  <a:schemeClr val="tx1"/>
                </a:solidFill>
                <a:effectLst/>
                <a:latin typeface="+mn-lt"/>
                <a:ea typeface="+mn-ea"/>
                <a:cs typeface="+mn-cs"/>
              </a:rPr>
              <a:t>, либо служить точкой контакта, либо рассказывать о назначении сообщества. Не должен дублировать информацию с обложки. Вот сюда, как раз, можно добавить и номер телефона. Только не забудьте разделить цифры в номере.</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9992622F-857E-4195-8C02-356098249297}" type="slidenum">
              <a:rPr lang="ru-RU" smtClean="0"/>
              <a:t>39</a:t>
            </a:fld>
            <a:endParaRPr lang="ru-RU"/>
          </a:p>
        </p:txBody>
      </p:sp>
    </p:spTree>
    <p:extLst>
      <p:ext uri="{BB962C8B-B14F-4D97-AF65-F5344CB8AC3E}">
        <p14:creationId xmlns:p14="http://schemas.microsoft.com/office/powerpoint/2010/main" val="25921008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kern="1200" dirty="0" smtClean="0">
                <a:solidFill>
                  <a:schemeClr val="tx1"/>
                </a:solidFill>
                <a:effectLst/>
                <a:latin typeface="+mn-lt"/>
                <a:ea typeface="+mn-ea"/>
                <a:cs typeface="+mn-cs"/>
              </a:rPr>
              <a:t>Блок контактов</a:t>
            </a:r>
            <a:r>
              <a:rPr lang="ru-RU" sz="1200" kern="1200" dirty="0" smtClean="0">
                <a:solidFill>
                  <a:schemeClr val="tx1"/>
                </a:solidFill>
                <a:effectLst/>
                <a:latin typeface="+mn-lt"/>
                <a:ea typeface="+mn-ea"/>
                <a:cs typeface="+mn-cs"/>
              </a:rPr>
              <a:t> - должен содержать контакты реальных сотрудников с должностями и контактами: либо адрес почты, либо рабочий телефон. Желательно, чтобы на </a:t>
            </a:r>
            <a:r>
              <a:rPr lang="ru-RU" sz="1200" kern="1200" dirty="0" err="1" smtClean="0">
                <a:solidFill>
                  <a:schemeClr val="tx1"/>
                </a:solidFill>
                <a:effectLst/>
                <a:latin typeface="+mn-lt"/>
                <a:ea typeface="+mn-ea"/>
                <a:cs typeface="+mn-cs"/>
              </a:rPr>
              <a:t>аватарке</a:t>
            </a:r>
            <a:r>
              <a:rPr lang="ru-RU" sz="1200" kern="1200" dirty="0" smtClean="0">
                <a:solidFill>
                  <a:schemeClr val="tx1"/>
                </a:solidFill>
                <a:effectLst/>
                <a:latin typeface="+mn-lt"/>
                <a:ea typeface="+mn-ea"/>
                <a:cs typeface="+mn-cs"/>
              </a:rPr>
              <a:t> людей в блоке контакты были живые люди, а не логотип компании. Для малого бизнеса и </a:t>
            </a:r>
            <a:r>
              <a:rPr lang="ru-RU" sz="1200" kern="1200" dirty="0" err="1" smtClean="0">
                <a:solidFill>
                  <a:schemeClr val="tx1"/>
                </a:solidFill>
                <a:effectLst/>
                <a:latin typeface="+mn-lt"/>
                <a:ea typeface="+mn-ea"/>
                <a:cs typeface="+mn-cs"/>
              </a:rPr>
              <a:t>самозанятых</a:t>
            </a:r>
            <a:r>
              <a:rPr lang="ru-RU" sz="1200" kern="1200" dirty="0" smtClean="0">
                <a:solidFill>
                  <a:schemeClr val="tx1"/>
                </a:solidFill>
                <a:effectLst/>
                <a:latin typeface="+mn-lt"/>
                <a:ea typeface="+mn-ea"/>
                <a:cs typeface="+mn-cs"/>
              </a:rPr>
              <a:t> несколько человек выглядят солиднее. Вот вы специалист по бровям, а у вас еще есть и специалист по рекламе или по обучению, например.</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9992622F-857E-4195-8C02-356098249297}" type="slidenum">
              <a:rPr lang="ru-RU" smtClean="0"/>
              <a:t>40</a:t>
            </a:fld>
            <a:endParaRPr lang="ru-RU"/>
          </a:p>
        </p:txBody>
      </p:sp>
    </p:spTree>
    <p:extLst>
      <p:ext uri="{BB962C8B-B14F-4D97-AF65-F5344CB8AC3E}">
        <p14:creationId xmlns:p14="http://schemas.microsoft.com/office/powerpoint/2010/main" val="25921008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kern="1200" dirty="0" smtClean="0">
                <a:solidFill>
                  <a:schemeClr val="tx1"/>
                </a:solidFill>
                <a:effectLst/>
                <a:latin typeface="+mn-lt"/>
                <a:ea typeface="+mn-ea"/>
                <a:cs typeface="+mn-cs"/>
              </a:rPr>
              <a:t>Обсуждения</a:t>
            </a:r>
            <a:r>
              <a:rPr lang="ru-RU" sz="1200" kern="1200" dirty="0" smtClean="0">
                <a:solidFill>
                  <a:schemeClr val="tx1"/>
                </a:solidFill>
                <a:effectLst/>
                <a:latin typeface="+mn-lt"/>
                <a:ea typeface="+mn-ea"/>
                <a:cs typeface="+mn-cs"/>
              </a:rPr>
              <a:t> - являются главным социальным подтверждением качества товара или услуг в 90% случаев. В обсуждениях обязательно должны быть Отзывы, самой верхней темой. Люди верят людям. Так же, если Вас тяжело найти, можно добавить «Как нас найти», или выкатить F.A.Q.  с часто задаваемыми вопросами. только не увлекайтесь. 3-4 закрепленных обсуждения будет вполне достаточно.  Чем более дорогая покупка или чем она «интимнее» (например, покраска волос – это очень чувствительная тема, татуировки и </a:t>
            </a:r>
            <a:r>
              <a:rPr lang="ru-RU" sz="1200" kern="1200" dirty="0" err="1" smtClean="0">
                <a:solidFill>
                  <a:schemeClr val="tx1"/>
                </a:solidFill>
                <a:effectLst/>
                <a:latin typeface="+mn-lt"/>
                <a:ea typeface="+mn-ea"/>
                <a:cs typeface="+mn-cs"/>
              </a:rPr>
              <a:t>т.д</a:t>
            </a:r>
            <a:r>
              <a:rPr lang="ru-RU" sz="1200" kern="1200" dirty="0" smtClean="0">
                <a:solidFill>
                  <a:schemeClr val="tx1"/>
                </a:solidFill>
                <a:effectLst/>
                <a:latin typeface="+mn-lt"/>
                <a:ea typeface="+mn-ea"/>
                <a:cs typeface="+mn-cs"/>
              </a:rPr>
              <a:t>), тем больше человеку нужно социальных подтверждений качества, то есть отзывов.</a:t>
            </a:r>
            <a:endParaRPr lang="ru-RU" dirty="0"/>
          </a:p>
        </p:txBody>
      </p:sp>
      <p:sp>
        <p:nvSpPr>
          <p:cNvPr id="4" name="Номер слайда 3"/>
          <p:cNvSpPr>
            <a:spLocks noGrp="1"/>
          </p:cNvSpPr>
          <p:nvPr>
            <p:ph type="sldNum" sz="quarter" idx="10"/>
          </p:nvPr>
        </p:nvSpPr>
        <p:spPr/>
        <p:txBody>
          <a:bodyPr/>
          <a:lstStyle/>
          <a:p>
            <a:fld id="{9992622F-857E-4195-8C02-356098249297}" type="slidenum">
              <a:rPr lang="ru-RU" smtClean="0"/>
              <a:t>41</a:t>
            </a:fld>
            <a:endParaRPr lang="ru-RU"/>
          </a:p>
        </p:txBody>
      </p:sp>
    </p:spTree>
    <p:extLst>
      <p:ext uri="{BB962C8B-B14F-4D97-AF65-F5344CB8AC3E}">
        <p14:creationId xmlns:p14="http://schemas.microsoft.com/office/powerpoint/2010/main" val="35439557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kern="1200" dirty="0" smtClean="0">
                <a:solidFill>
                  <a:schemeClr val="tx1"/>
                </a:solidFill>
                <a:effectLst/>
                <a:latin typeface="+mn-lt"/>
                <a:ea typeface="+mn-ea"/>
                <a:cs typeface="+mn-cs"/>
              </a:rPr>
              <a:t>Обсуждения</a:t>
            </a:r>
            <a:r>
              <a:rPr lang="ru-RU" sz="1200" kern="1200" dirty="0" smtClean="0">
                <a:solidFill>
                  <a:schemeClr val="tx1"/>
                </a:solidFill>
                <a:effectLst/>
                <a:latin typeface="+mn-lt"/>
                <a:ea typeface="+mn-ea"/>
                <a:cs typeface="+mn-cs"/>
              </a:rPr>
              <a:t> - являются главным социальным подтверждением качества товара или услуг в 90% случаев. В обсуждениях обязательно должны быть Отзывы, самой верхней темой. Люди верят людям. Так же, если Вас тяжело найти, можно добавить «Как нас найти», или выкатить F.A.Q.  с часто задаваемыми вопросами. только не увлекайтесь. 3-4 закрепленных обсуждения будет вполне достаточно.  Чем более дорогая покупка или чем она «интимнее» (например, покраска волос – это очень чувствительная тема, татуировки и </a:t>
            </a:r>
            <a:r>
              <a:rPr lang="ru-RU" sz="1200" kern="1200" dirty="0" err="1" smtClean="0">
                <a:solidFill>
                  <a:schemeClr val="tx1"/>
                </a:solidFill>
                <a:effectLst/>
                <a:latin typeface="+mn-lt"/>
                <a:ea typeface="+mn-ea"/>
                <a:cs typeface="+mn-cs"/>
              </a:rPr>
              <a:t>т.д</a:t>
            </a:r>
            <a:r>
              <a:rPr lang="ru-RU" sz="1200" kern="1200" dirty="0" smtClean="0">
                <a:solidFill>
                  <a:schemeClr val="tx1"/>
                </a:solidFill>
                <a:effectLst/>
                <a:latin typeface="+mn-lt"/>
                <a:ea typeface="+mn-ea"/>
                <a:cs typeface="+mn-cs"/>
              </a:rPr>
              <a:t>), тем больше человеку нужно социальных подтверждений качества, то есть отзывов.</a:t>
            </a:r>
            <a:endParaRPr lang="ru-RU" dirty="0"/>
          </a:p>
        </p:txBody>
      </p:sp>
      <p:sp>
        <p:nvSpPr>
          <p:cNvPr id="4" name="Номер слайда 3"/>
          <p:cNvSpPr>
            <a:spLocks noGrp="1"/>
          </p:cNvSpPr>
          <p:nvPr>
            <p:ph type="sldNum" sz="quarter" idx="10"/>
          </p:nvPr>
        </p:nvSpPr>
        <p:spPr/>
        <p:txBody>
          <a:bodyPr/>
          <a:lstStyle/>
          <a:p>
            <a:fld id="{9992622F-857E-4195-8C02-356098249297}" type="slidenum">
              <a:rPr lang="ru-RU" smtClean="0"/>
              <a:t>42</a:t>
            </a:fld>
            <a:endParaRPr lang="ru-RU"/>
          </a:p>
        </p:txBody>
      </p:sp>
    </p:spTree>
    <p:extLst>
      <p:ext uri="{BB962C8B-B14F-4D97-AF65-F5344CB8AC3E}">
        <p14:creationId xmlns:p14="http://schemas.microsoft.com/office/powerpoint/2010/main" val="35439557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992622F-857E-4195-8C02-356098249297}" type="slidenum">
              <a:rPr lang="ru-RU" smtClean="0"/>
              <a:t>50</a:t>
            </a:fld>
            <a:endParaRPr lang="ru-RU"/>
          </a:p>
        </p:txBody>
      </p:sp>
    </p:spTree>
    <p:extLst>
      <p:ext uri="{BB962C8B-B14F-4D97-AF65-F5344CB8AC3E}">
        <p14:creationId xmlns:p14="http://schemas.microsoft.com/office/powerpoint/2010/main" val="7078640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i="0" u="none" strike="noStrike" kern="1200" baseline="0" dirty="0" smtClean="0">
                <a:solidFill>
                  <a:schemeClr val="tx1"/>
                </a:solidFill>
                <a:latin typeface="+mn-lt"/>
                <a:ea typeface="+mn-ea"/>
                <a:cs typeface="+mn-cs"/>
              </a:rPr>
              <a:t>Интерес</a:t>
            </a:r>
          </a:p>
          <a:p>
            <a:r>
              <a:rPr lang="ru-RU" sz="1200" b="0" i="0" u="none" strike="noStrike" kern="1200" baseline="0" dirty="0" smtClean="0">
                <a:solidFill>
                  <a:schemeClr val="tx1"/>
                </a:solidFill>
                <a:latin typeface="+mn-lt"/>
                <a:ea typeface="+mn-ea"/>
                <a:cs typeface="+mn-cs"/>
              </a:rPr>
              <a:t>Прогноз, важен пост юзеру или нет на основе того, интересовались ли вы подобными постами ранее.</a:t>
            </a:r>
          </a:p>
          <a:p>
            <a:r>
              <a:rPr lang="ru-RU" sz="1200" b="1" i="0" u="none" strike="noStrike" kern="1200" baseline="0" dirty="0" smtClean="0">
                <a:solidFill>
                  <a:schemeClr val="tx1"/>
                </a:solidFill>
                <a:latin typeface="+mn-lt"/>
                <a:ea typeface="+mn-ea"/>
                <a:cs typeface="+mn-cs"/>
              </a:rPr>
              <a:t>Новизна</a:t>
            </a:r>
          </a:p>
          <a:p>
            <a:r>
              <a:rPr lang="ru-RU" sz="1200" b="0" i="0" u="none" strike="noStrike" kern="1200" baseline="0" dirty="0" smtClean="0">
                <a:solidFill>
                  <a:schemeClr val="tx1"/>
                </a:solidFill>
                <a:latin typeface="+mn-lt"/>
                <a:ea typeface="+mn-ea"/>
                <a:cs typeface="+mn-cs"/>
              </a:rPr>
              <a:t>Пост, опубликованный недавно, будет в большем приоритете по сравнению с более ранними.</a:t>
            </a:r>
          </a:p>
          <a:p>
            <a:r>
              <a:rPr lang="ru-RU" sz="1200" b="1" i="0" u="none" strike="noStrike" kern="1200" baseline="0" dirty="0" smtClean="0">
                <a:solidFill>
                  <a:schemeClr val="tx1"/>
                </a:solidFill>
                <a:latin typeface="+mn-lt"/>
                <a:ea typeface="+mn-ea"/>
                <a:cs typeface="+mn-cs"/>
              </a:rPr>
              <a:t>Отношения</a:t>
            </a:r>
          </a:p>
          <a:p>
            <a:r>
              <a:rPr lang="ru-RU" sz="1200" b="0" i="0" u="none" strike="noStrike" kern="1200" baseline="0" dirty="0" err="1" smtClean="0">
                <a:solidFill>
                  <a:schemeClr val="tx1"/>
                </a:solidFill>
                <a:latin typeface="+mn-lt"/>
                <a:ea typeface="+mn-ea"/>
                <a:cs typeface="+mn-cs"/>
              </a:rPr>
              <a:t>Соцсеть</a:t>
            </a:r>
            <a:r>
              <a:rPr lang="ru-RU" sz="1200" b="0" i="0" u="none" strike="noStrike" kern="1200" baseline="0" dirty="0" smtClean="0">
                <a:solidFill>
                  <a:schemeClr val="tx1"/>
                </a:solidFill>
                <a:latin typeface="+mn-lt"/>
                <a:ea typeface="+mn-ea"/>
                <a:cs typeface="+mn-cs"/>
              </a:rPr>
              <a:t> вычисляет, насколько вы близки с пользователем, сделавшим пост. Он более высоко ранжирует</a:t>
            </a:r>
          </a:p>
          <a:p>
            <a:r>
              <a:rPr lang="ru-RU" sz="1200" b="0" i="0" u="none" strike="noStrike" kern="1200" baseline="0" dirty="0" smtClean="0">
                <a:solidFill>
                  <a:schemeClr val="tx1"/>
                </a:solidFill>
                <a:latin typeface="+mn-lt"/>
                <a:ea typeface="+mn-ea"/>
                <a:cs typeface="+mn-cs"/>
              </a:rPr>
              <a:t>людей, с которыми вы взаимодействовали в прошлом — комментировали посты, были вместе были</a:t>
            </a:r>
          </a:p>
          <a:p>
            <a:r>
              <a:rPr lang="ru-RU" sz="1200" b="0" i="0" u="none" strike="noStrike" kern="1200" baseline="0" dirty="0" err="1" smtClean="0">
                <a:solidFill>
                  <a:schemeClr val="tx1"/>
                </a:solidFill>
                <a:latin typeface="+mn-lt"/>
                <a:ea typeface="+mn-ea"/>
                <a:cs typeface="+mn-cs"/>
              </a:rPr>
              <a:t>затеганы</a:t>
            </a:r>
            <a:r>
              <a:rPr lang="ru-RU" sz="1200" b="0" i="0" u="none" strike="noStrike" kern="1200" baseline="0" dirty="0" smtClean="0">
                <a:solidFill>
                  <a:schemeClr val="tx1"/>
                </a:solidFill>
                <a:latin typeface="+mn-lt"/>
                <a:ea typeface="+mn-ea"/>
                <a:cs typeface="+mn-cs"/>
              </a:rPr>
              <a:t> на фото и т.д.</a:t>
            </a:r>
          </a:p>
          <a:p>
            <a:r>
              <a:rPr lang="ru-RU" sz="1200" b="1" i="0" u="none" strike="noStrike" kern="1200" baseline="0" dirty="0" smtClean="0">
                <a:solidFill>
                  <a:schemeClr val="tx1"/>
                </a:solidFill>
                <a:latin typeface="+mn-lt"/>
                <a:ea typeface="+mn-ea"/>
                <a:cs typeface="+mn-cs"/>
              </a:rPr>
              <a:t>Частота использования</a:t>
            </a:r>
          </a:p>
          <a:p>
            <a:r>
              <a:rPr lang="ru-RU" sz="1200" b="0" i="0" u="none" strike="noStrike" kern="1200" baseline="0" dirty="0" smtClean="0">
                <a:solidFill>
                  <a:schemeClr val="tx1"/>
                </a:solidFill>
                <a:latin typeface="+mn-lt"/>
                <a:ea typeface="+mn-ea"/>
                <a:cs typeface="+mn-cs"/>
              </a:rPr>
              <a:t>Чем реже вы открываете </a:t>
            </a:r>
            <a:r>
              <a:rPr lang="ru-RU" sz="1200" b="0" i="0" u="none" strike="noStrike" kern="1200" baseline="0" dirty="0" err="1" smtClean="0">
                <a:solidFill>
                  <a:schemeClr val="tx1"/>
                </a:solidFill>
                <a:latin typeface="+mn-lt"/>
                <a:ea typeface="+mn-ea"/>
                <a:cs typeface="+mn-cs"/>
              </a:rPr>
              <a:t>Instagram</a:t>
            </a:r>
            <a:r>
              <a:rPr lang="ru-RU" sz="1200" b="0" i="0" u="none" strike="noStrike" kern="1200" baseline="0" dirty="0" smtClean="0">
                <a:solidFill>
                  <a:schemeClr val="tx1"/>
                </a:solidFill>
                <a:latin typeface="+mn-lt"/>
                <a:ea typeface="+mn-ea"/>
                <a:cs typeface="+mn-cs"/>
              </a:rPr>
              <a:t>, тем больше шанс, что вы увидите посты, которые были опубликованы</a:t>
            </a:r>
          </a:p>
          <a:p>
            <a:r>
              <a:rPr lang="ru-RU" sz="1200" b="0" i="0" u="none" strike="noStrike" kern="1200" baseline="0" dirty="0" smtClean="0">
                <a:solidFill>
                  <a:schemeClr val="tx1"/>
                </a:solidFill>
                <a:latin typeface="+mn-lt"/>
                <a:ea typeface="+mn-ea"/>
                <a:cs typeface="+mn-cs"/>
              </a:rPr>
              <a:t>давно.</a:t>
            </a:r>
          </a:p>
          <a:p>
            <a:r>
              <a:rPr lang="ru-RU" sz="1200" b="1" i="0" u="none" strike="noStrike" kern="1200" baseline="0" dirty="0" smtClean="0">
                <a:solidFill>
                  <a:schemeClr val="tx1"/>
                </a:solidFill>
                <a:latin typeface="+mn-lt"/>
                <a:ea typeface="+mn-ea"/>
                <a:cs typeface="+mn-cs"/>
              </a:rPr>
              <a:t>Подписки</a:t>
            </a:r>
          </a:p>
          <a:p>
            <a:r>
              <a:rPr lang="ru-RU" sz="1200" b="0" i="0" u="none" strike="noStrike" kern="1200" baseline="0" dirty="0" smtClean="0">
                <a:solidFill>
                  <a:schemeClr val="tx1"/>
                </a:solidFill>
                <a:latin typeface="+mn-lt"/>
                <a:ea typeface="+mn-ea"/>
                <a:cs typeface="+mn-cs"/>
              </a:rPr>
              <a:t>Если вы подписаны на большое количество людей, </a:t>
            </a:r>
            <a:r>
              <a:rPr lang="ru-RU" sz="1200" b="0" i="0" u="none" strike="noStrike" kern="1200" baseline="0" dirty="0" err="1" smtClean="0">
                <a:solidFill>
                  <a:schemeClr val="tx1"/>
                </a:solidFill>
                <a:latin typeface="+mn-lt"/>
                <a:ea typeface="+mn-ea"/>
                <a:cs typeface="+mn-cs"/>
              </a:rPr>
              <a:t>соцсеть</a:t>
            </a:r>
            <a:r>
              <a:rPr lang="ru-RU" sz="1200" b="0" i="0" u="none" strike="noStrike" kern="1200" baseline="0" dirty="0" smtClean="0">
                <a:solidFill>
                  <a:schemeClr val="tx1"/>
                </a:solidFill>
                <a:latin typeface="+mn-lt"/>
                <a:ea typeface="+mn-ea"/>
                <a:cs typeface="+mn-cs"/>
              </a:rPr>
              <a:t> постарается показать больше разных авторов.</a:t>
            </a:r>
          </a:p>
          <a:p>
            <a:r>
              <a:rPr lang="ru-RU" sz="1200" b="0" i="0" u="none" strike="noStrike" kern="1200" baseline="0" dirty="0" smtClean="0">
                <a:solidFill>
                  <a:schemeClr val="tx1"/>
                </a:solidFill>
                <a:latin typeface="+mn-lt"/>
                <a:ea typeface="+mn-ea"/>
                <a:cs typeface="+mn-cs"/>
              </a:rPr>
              <a:t>Поэтому вы можете видеть меньше публикаций какого-то одного конкретного человека</a:t>
            </a:r>
          </a:p>
          <a:p>
            <a:r>
              <a:rPr lang="ru-RU" sz="1200" b="1" i="0" u="none" strike="noStrike" kern="1200" baseline="0" dirty="0" smtClean="0">
                <a:solidFill>
                  <a:schemeClr val="tx1"/>
                </a:solidFill>
                <a:latin typeface="+mn-lt"/>
                <a:ea typeface="+mn-ea"/>
                <a:cs typeface="+mn-cs"/>
              </a:rPr>
              <a:t>Длительность использования</a:t>
            </a:r>
          </a:p>
          <a:p>
            <a:r>
              <a:rPr lang="ru-RU" sz="1200" b="0" i="0" u="none" strike="noStrike" kern="1200" baseline="0" dirty="0" smtClean="0">
                <a:solidFill>
                  <a:schemeClr val="tx1"/>
                </a:solidFill>
                <a:latin typeface="+mn-lt"/>
                <a:ea typeface="+mn-ea"/>
                <a:cs typeface="+mn-cs"/>
              </a:rPr>
              <a:t>Если вы сидите в </a:t>
            </a:r>
            <a:r>
              <a:rPr lang="ru-RU" sz="1200" b="0" i="0" u="none" strike="noStrike" kern="1200" baseline="0" dirty="0" err="1" smtClean="0">
                <a:solidFill>
                  <a:schemeClr val="tx1"/>
                </a:solidFill>
                <a:latin typeface="+mn-lt"/>
                <a:ea typeface="+mn-ea"/>
                <a:cs typeface="+mn-cs"/>
              </a:rPr>
              <a:t>Instagram</a:t>
            </a:r>
            <a:r>
              <a:rPr lang="ru-RU" sz="1200" b="0" i="0" u="none" strike="noStrike" kern="1200" baseline="0" dirty="0" smtClean="0">
                <a:solidFill>
                  <a:schemeClr val="tx1"/>
                </a:solidFill>
                <a:latin typeface="+mn-lt"/>
                <a:ea typeface="+mn-ea"/>
                <a:cs typeface="+mn-cs"/>
              </a:rPr>
              <a:t> часто, но коротко, то он покажет вам </a:t>
            </a:r>
            <a:r>
              <a:rPr lang="ru-RU" sz="1200" b="0" i="0" u="none" strike="noStrike" kern="1200" baseline="0" dirty="0" err="1" smtClean="0">
                <a:solidFill>
                  <a:schemeClr val="tx1"/>
                </a:solidFill>
                <a:latin typeface="+mn-lt"/>
                <a:ea typeface="+mn-ea"/>
                <a:cs typeface="+mn-cs"/>
              </a:rPr>
              <a:t>хайлайты</a:t>
            </a:r>
            <a:r>
              <a:rPr lang="ru-RU" sz="1200" b="0" i="0" u="none" strike="noStrike" kern="1200" baseline="0" dirty="0" smtClean="0">
                <a:solidFill>
                  <a:schemeClr val="tx1"/>
                </a:solidFill>
                <a:latin typeface="+mn-lt"/>
                <a:ea typeface="+mn-ea"/>
                <a:cs typeface="+mn-cs"/>
              </a:rPr>
              <a:t> — самые-самые интересные</a:t>
            </a:r>
          </a:p>
          <a:p>
            <a:r>
              <a:rPr lang="ru-RU" sz="1200" b="0" i="0" u="none" strike="noStrike" kern="1200" baseline="0" dirty="0" smtClean="0">
                <a:solidFill>
                  <a:schemeClr val="tx1"/>
                </a:solidFill>
                <a:latin typeface="+mn-lt"/>
                <a:ea typeface="+mn-ea"/>
                <a:cs typeface="+mn-cs"/>
              </a:rPr>
              <a:t>посты. Если подолгу, но редко, то он покажет и потенциально чуть</a:t>
            </a:r>
            <a:endParaRPr lang="ru-RU" dirty="0"/>
          </a:p>
        </p:txBody>
      </p:sp>
      <p:sp>
        <p:nvSpPr>
          <p:cNvPr id="4" name="Номер слайда 3"/>
          <p:cNvSpPr>
            <a:spLocks noGrp="1"/>
          </p:cNvSpPr>
          <p:nvPr>
            <p:ph type="sldNum" sz="quarter" idx="10"/>
          </p:nvPr>
        </p:nvSpPr>
        <p:spPr/>
        <p:txBody>
          <a:bodyPr/>
          <a:lstStyle/>
          <a:p>
            <a:fld id="{9992622F-857E-4195-8C02-356098249297}" type="slidenum">
              <a:rPr lang="ru-RU" smtClean="0"/>
              <a:t>51</a:t>
            </a:fld>
            <a:endParaRPr lang="ru-RU"/>
          </a:p>
        </p:txBody>
      </p:sp>
    </p:spTree>
    <p:extLst>
      <p:ext uri="{BB962C8B-B14F-4D97-AF65-F5344CB8AC3E}">
        <p14:creationId xmlns:p14="http://schemas.microsoft.com/office/powerpoint/2010/main" val="38886505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992622F-857E-4195-8C02-356098249297}" type="slidenum">
              <a:rPr lang="ru-RU" smtClean="0"/>
              <a:t>52</a:t>
            </a:fld>
            <a:endParaRPr lang="ru-RU"/>
          </a:p>
        </p:txBody>
      </p:sp>
    </p:spTree>
    <p:extLst>
      <p:ext uri="{BB962C8B-B14F-4D97-AF65-F5344CB8AC3E}">
        <p14:creationId xmlns:p14="http://schemas.microsoft.com/office/powerpoint/2010/main" val="2967493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kern="1200" dirty="0" smtClean="0">
                <a:solidFill>
                  <a:schemeClr val="tx1"/>
                </a:solidFill>
                <a:effectLst/>
                <a:latin typeface="+mn-lt"/>
                <a:ea typeface="+mn-ea"/>
                <a:cs typeface="+mn-cs"/>
              </a:rPr>
              <a:t>Маркетинг </a:t>
            </a:r>
            <a:r>
              <a:rPr lang="ru-RU" sz="1200" kern="1200" dirty="0" smtClean="0">
                <a:solidFill>
                  <a:schemeClr val="tx1"/>
                </a:solidFill>
                <a:effectLst/>
                <a:latin typeface="+mn-lt"/>
                <a:ea typeface="+mn-ea"/>
                <a:cs typeface="+mn-cs"/>
              </a:rPr>
              <a:t>- Это комплекс мероприятий по формированию и стимулированию спроса. </a:t>
            </a:r>
          </a:p>
          <a:p>
            <a:r>
              <a:rPr lang="ru-RU" sz="1200" kern="1200" dirty="0" smtClean="0">
                <a:solidFill>
                  <a:schemeClr val="tx1"/>
                </a:solidFill>
                <a:effectLst/>
                <a:latin typeface="+mn-lt"/>
                <a:ea typeface="+mn-ea"/>
                <a:cs typeface="+mn-cs"/>
              </a:rPr>
              <a:t>Это управление взаимоотношениями с покупателями с пользой для компании. </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Представьте, что на рынке есть несколько маленьких ларьков с фруктами, которые продают примерно одинаковый товар. И однажды владелец одного из ларьков решил увеличить свои продажи. Что он будет делать? Он может прийти на час раньше, чем обычно, и занять более выгодное место. Может тщательно помыть и натереть свои фрукты, красиво их выложить. Может больше улыбаться и вежливо общаться с покупателями. Вот это и есть маркетинг – мероприятия направленные на стимулирование спроса. </a:t>
            </a:r>
          </a:p>
          <a:p>
            <a:r>
              <a:rPr lang="ru-RU" sz="1200" kern="1200" dirty="0" smtClean="0">
                <a:solidFill>
                  <a:schemeClr val="tx1"/>
                </a:solidFill>
                <a:effectLst/>
                <a:latin typeface="+mn-lt"/>
                <a:ea typeface="+mn-ea"/>
                <a:cs typeface="+mn-cs"/>
              </a:rPr>
              <a:t>Как обстоят дела в интернете? В социальных сетях?  В общем также. Все группы, сообщества, страницы брендов – это все </a:t>
            </a:r>
            <a:r>
              <a:rPr lang="ru-RU" sz="1200" kern="1200" dirty="0" err="1" smtClean="0">
                <a:solidFill>
                  <a:schemeClr val="tx1"/>
                </a:solidFill>
                <a:effectLst/>
                <a:latin typeface="+mn-lt"/>
                <a:ea typeface="+mn-ea"/>
                <a:cs typeface="+mn-cs"/>
              </a:rPr>
              <a:t>ларёчки</a:t>
            </a:r>
            <a:r>
              <a:rPr lang="ru-RU" sz="1200" kern="1200" dirty="0" smtClean="0">
                <a:solidFill>
                  <a:schemeClr val="tx1"/>
                </a:solidFill>
                <a:effectLst/>
                <a:latin typeface="+mn-lt"/>
                <a:ea typeface="+mn-ea"/>
                <a:cs typeface="+mn-cs"/>
              </a:rPr>
              <a:t>, маленькие или очень большие, которым важно каким-то образом привлечь к себе внимание покупателей и тем самым увеличить спрос на свою продукцию.</a:t>
            </a:r>
          </a:p>
          <a:p>
            <a:r>
              <a:rPr lang="ru-RU" sz="1200" kern="1200" dirty="0" smtClean="0">
                <a:solidFill>
                  <a:schemeClr val="tx1"/>
                </a:solidFill>
                <a:effectLst/>
                <a:latin typeface="+mn-lt"/>
                <a:ea typeface="+mn-ea"/>
                <a:cs typeface="+mn-cs"/>
              </a:rPr>
              <a:t>Важно то, что все эти компании находятся в доступном для посетителей месте, на открытой площадке – интернете. Поэтому каждый день какие-то люди могут зайти на любой из сайтов, может с коммерческой целью, может из любопытства. Может они потом вернутся и что-то купят или расскажут друзьям, а может их что-то оттолкнет в оформлении страницы и они просто закроют вкладку.</a:t>
            </a:r>
          </a:p>
          <a:p>
            <a:r>
              <a:rPr lang="ru-RU" sz="1200" kern="1200" dirty="0" smtClean="0">
                <a:solidFill>
                  <a:schemeClr val="tx1"/>
                </a:solidFill>
                <a:effectLst/>
                <a:latin typeface="+mn-lt"/>
                <a:ea typeface="+mn-ea"/>
                <a:cs typeface="+mn-cs"/>
              </a:rPr>
              <a:t>Проблема </a:t>
            </a:r>
            <a:r>
              <a:rPr lang="en-US" sz="1200" kern="1200" dirty="0" err="1" smtClean="0">
                <a:solidFill>
                  <a:schemeClr val="tx1"/>
                </a:solidFill>
                <a:effectLst/>
                <a:latin typeface="+mn-lt"/>
                <a:ea typeface="+mn-ea"/>
                <a:cs typeface="+mn-cs"/>
              </a:rPr>
              <a:t>smm</a:t>
            </a:r>
            <a:r>
              <a:rPr lang="en-US"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таже</a:t>
            </a:r>
            <a:r>
              <a:rPr lang="ru-RU" sz="1200" kern="1200" dirty="0" smtClean="0">
                <a:solidFill>
                  <a:schemeClr val="tx1"/>
                </a:solidFill>
                <a:effectLst/>
                <a:latin typeface="+mn-lt"/>
                <a:ea typeface="+mn-ea"/>
                <a:cs typeface="+mn-cs"/>
              </a:rPr>
              <a:t>, что и везде. Очень часто владельцам бизнеса или некогда полноценно заниматься интернет-продвижением или они не совсем точно знают, как это можно делать.</a:t>
            </a:r>
          </a:p>
          <a:p>
            <a:r>
              <a:rPr lang="ru-RU" sz="1200" kern="1200" dirty="0" smtClean="0">
                <a:solidFill>
                  <a:schemeClr val="tx1"/>
                </a:solidFill>
                <a:effectLst/>
                <a:latin typeface="+mn-lt"/>
                <a:ea typeface="+mn-ea"/>
                <a:cs typeface="+mn-cs"/>
              </a:rPr>
              <a:t> </a:t>
            </a:r>
          </a:p>
          <a:p>
            <a:r>
              <a:rPr lang="ru-RU" sz="1200" b="1" kern="1200" dirty="0" smtClean="0">
                <a:solidFill>
                  <a:schemeClr val="tx1"/>
                </a:solidFill>
                <a:effectLst/>
                <a:latin typeface="+mn-lt"/>
                <a:ea typeface="+mn-ea"/>
                <a:cs typeface="+mn-cs"/>
              </a:rPr>
              <a:t>SMM</a:t>
            </a:r>
            <a:r>
              <a:rPr lang="ru-RU" sz="1200" kern="1200" dirty="0" smtClean="0">
                <a:solidFill>
                  <a:schemeClr val="tx1"/>
                </a:solidFill>
                <a:effectLst/>
                <a:latin typeface="+mn-lt"/>
                <a:ea typeface="+mn-ea"/>
                <a:cs typeface="+mn-cs"/>
              </a:rPr>
              <a:t> - инструмент маркетинга. Это комплекс мероприятий по продвижению бренда или продукта в рамках социальных сетей, в том числе и управление взаимоотношениями с покупателями с пользой для компании. </a:t>
            </a:r>
          </a:p>
          <a:p>
            <a:endParaRPr lang="ru-RU" dirty="0"/>
          </a:p>
        </p:txBody>
      </p:sp>
      <p:sp>
        <p:nvSpPr>
          <p:cNvPr id="4" name="Номер слайда 3"/>
          <p:cNvSpPr>
            <a:spLocks noGrp="1"/>
          </p:cNvSpPr>
          <p:nvPr>
            <p:ph type="sldNum" sz="quarter" idx="10"/>
          </p:nvPr>
        </p:nvSpPr>
        <p:spPr/>
        <p:txBody>
          <a:bodyPr/>
          <a:lstStyle/>
          <a:p>
            <a:fld id="{9992622F-857E-4195-8C02-356098249297}" type="slidenum">
              <a:rPr lang="ru-RU" smtClean="0"/>
              <a:t>4</a:t>
            </a:fld>
            <a:endParaRPr lang="ru-RU"/>
          </a:p>
        </p:txBody>
      </p:sp>
    </p:spTree>
    <p:extLst>
      <p:ext uri="{BB962C8B-B14F-4D97-AF65-F5344CB8AC3E}">
        <p14:creationId xmlns:p14="http://schemas.microsoft.com/office/powerpoint/2010/main" val="24955103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992622F-857E-4195-8C02-356098249297}" type="slidenum">
              <a:rPr lang="ru-RU" smtClean="0"/>
              <a:t>53</a:t>
            </a:fld>
            <a:endParaRPr lang="ru-RU"/>
          </a:p>
        </p:txBody>
      </p:sp>
    </p:spTree>
    <p:extLst>
      <p:ext uri="{BB962C8B-B14F-4D97-AF65-F5344CB8AC3E}">
        <p14:creationId xmlns:p14="http://schemas.microsoft.com/office/powerpoint/2010/main" val="26996885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992622F-857E-4195-8C02-356098249297}" type="slidenum">
              <a:rPr lang="ru-RU" smtClean="0"/>
              <a:t>54</a:t>
            </a:fld>
            <a:endParaRPr lang="ru-RU"/>
          </a:p>
        </p:txBody>
      </p:sp>
    </p:spTree>
    <p:extLst>
      <p:ext uri="{BB962C8B-B14F-4D97-AF65-F5344CB8AC3E}">
        <p14:creationId xmlns:p14="http://schemas.microsoft.com/office/powerpoint/2010/main" val="30208862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992622F-857E-4195-8C02-356098249297}" type="slidenum">
              <a:rPr lang="ru-RU" smtClean="0"/>
              <a:t>55</a:t>
            </a:fld>
            <a:endParaRPr lang="ru-RU"/>
          </a:p>
        </p:txBody>
      </p:sp>
    </p:spTree>
    <p:extLst>
      <p:ext uri="{BB962C8B-B14F-4D97-AF65-F5344CB8AC3E}">
        <p14:creationId xmlns:p14="http://schemas.microsoft.com/office/powerpoint/2010/main" val="30208862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Мозговой штурм.</a:t>
            </a:r>
            <a:r>
              <a:rPr lang="ru-RU" baseline="0" dirty="0" smtClean="0"/>
              <a:t> Про что писать? Виды контента.</a:t>
            </a:r>
            <a:endParaRPr lang="ru-RU" dirty="0"/>
          </a:p>
        </p:txBody>
      </p:sp>
      <p:sp>
        <p:nvSpPr>
          <p:cNvPr id="4" name="Номер слайда 3"/>
          <p:cNvSpPr>
            <a:spLocks noGrp="1"/>
          </p:cNvSpPr>
          <p:nvPr>
            <p:ph type="sldNum" sz="quarter" idx="10"/>
          </p:nvPr>
        </p:nvSpPr>
        <p:spPr/>
        <p:txBody>
          <a:bodyPr/>
          <a:lstStyle/>
          <a:p>
            <a:fld id="{9992622F-857E-4195-8C02-356098249297}" type="slidenum">
              <a:rPr lang="ru-RU" smtClean="0"/>
              <a:t>56</a:t>
            </a:fld>
            <a:endParaRPr lang="ru-RU"/>
          </a:p>
        </p:txBody>
      </p:sp>
    </p:spTree>
    <p:extLst>
      <p:ext uri="{BB962C8B-B14F-4D97-AF65-F5344CB8AC3E}">
        <p14:creationId xmlns:p14="http://schemas.microsoft.com/office/powerpoint/2010/main" val="36359277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u="none" strike="noStrike" kern="1200" baseline="0" dirty="0" smtClean="0">
                <a:solidFill>
                  <a:schemeClr val="tx1"/>
                </a:solidFill>
                <a:latin typeface="+mn-lt"/>
                <a:ea typeface="+mn-ea"/>
                <a:cs typeface="+mn-cs"/>
              </a:rPr>
              <a:t>Чтение не является линейным процессом. Вместо этого наши глаза выполняют ряд форсированных движений, называемых </a:t>
            </a:r>
            <a:r>
              <a:rPr lang="ru-RU" sz="1200" b="0" i="0" u="none" strike="noStrike" kern="1200" baseline="0" dirty="0" err="1" smtClean="0">
                <a:solidFill>
                  <a:schemeClr val="tx1"/>
                </a:solidFill>
                <a:latin typeface="+mn-lt"/>
                <a:ea typeface="+mn-ea"/>
                <a:cs typeface="+mn-cs"/>
              </a:rPr>
              <a:t>саккадами</a:t>
            </a:r>
            <a:r>
              <a:rPr lang="ru-RU" sz="1200" b="0" i="0" u="none" strike="noStrike" kern="1200" baseline="0" dirty="0" smtClean="0">
                <a:solidFill>
                  <a:schemeClr val="tx1"/>
                </a:solidFill>
                <a:latin typeface="+mn-lt"/>
                <a:ea typeface="+mn-ea"/>
                <a:cs typeface="+mn-cs"/>
              </a:rPr>
              <a:t>.</a:t>
            </a:r>
          </a:p>
          <a:p>
            <a:r>
              <a:rPr lang="ru-RU" sz="1200" b="0" i="0" u="none" strike="noStrike" kern="1200" baseline="0" dirty="0" err="1" smtClean="0">
                <a:solidFill>
                  <a:schemeClr val="tx1"/>
                </a:solidFill>
                <a:latin typeface="+mn-lt"/>
                <a:ea typeface="+mn-ea"/>
                <a:cs typeface="+mn-cs"/>
              </a:rPr>
              <a:t>Саккады</a:t>
            </a:r>
            <a:r>
              <a:rPr lang="ru-RU" sz="1200" b="0" i="0" u="none" strike="noStrike" kern="1200" baseline="0" dirty="0" smtClean="0">
                <a:solidFill>
                  <a:schemeClr val="tx1"/>
                </a:solidFill>
                <a:latin typeface="+mn-lt"/>
                <a:ea typeface="+mn-ea"/>
                <a:cs typeface="+mn-cs"/>
              </a:rPr>
              <a:t> - прыжки взгляда через строки текста. Иногда это большой прыжок, иногда маленький.</a:t>
            </a:r>
          </a:p>
          <a:p>
            <a:r>
              <a:rPr lang="ru-RU" sz="1200" b="0" i="0" u="none" strike="noStrike" kern="1200" baseline="0" dirty="0" smtClean="0">
                <a:solidFill>
                  <a:schemeClr val="tx1"/>
                </a:solidFill>
                <a:latin typeface="+mn-lt"/>
                <a:ea typeface="+mn-ea"/>
                <a:cs typeface="+mn-cs"/>
              </a:rPr>
              <a:t>• Это помогает нашим глазам воспринимать объемы информации за короткий промежуток времени.</a:t>
            </a:r>
          </a:p>
          <a:p>
            <a:endParaRPr lang="ru-RU" dirty="0"/>
          </a:p>
        </p:txBody>
      </p:sp>
      <p:sp>
        <p:nvSpPr>
          <p:cNvPr id="4" name="Номер слайда 3"/>
          <p:cNvSpPr>
            <a:spLocks noGrp="1"/>
          </p:cNvSpPr>
          <p:nvPr>
            <p:ph type="sldNum" sz="quarter" idx="10"/>
          </p:nvPr>
        </p:nvSpPr>
        <p:spPr/>
        <p:txBody>
          <a:bodyPr/>
          <a:lstStyle/>
          <a:p>
            <a:fld id="{9992622F-857E-4195-8C02-356098249297}" type="slidenum">
              <a:rPr lang="ru-RU" smtClean="0"/>
              <a:t>68</a:t>
            </a:fld>
            <a:endParaRPr lang="ru-RU"/>
          </a:p>
        </p:txBody>
      </p:sp>
    </p:spTree>
    <p:extLst>
      <p:ext uri="{BB962C8B-B14F-4D97-AF65-F5344CB8AC3E}">
        <p14:creationId xmlns:p14="http://schemas.microsoft.com/office/powerpoint/2010/main" val="24049491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Наш глаз движется через опорные</a:t>
            </a:r>
            <a:r>
              <a:rPr lang="ru-RU" baseline="0" dirty="0" smtClean="0"/>
              <a:t> точки. Чем их больше, чем они явнее и </a:t>
            </a:r>
            <a:r>
              <a:rPr lang="ru-RU" baseline="0" dirty="0" err="1" smtClean="0"/>
              <a:t>структурированнее</a:t>
            </a:r>
            <a:r>
              <a:rPr lang="ru-RU" baseline="0" dirty="0" smtClean="0"/>
              <a:t> – тем проще воспринимается текст.</a:t>
            </a:r>
          </a:p>
          <a:p>
            <a:endParaRPr lang="ru-RU" dirty="0"/>
          </a:p>
        </p:txBody>
      </p:sp>
      <p:sp>
        <p:nvSpPr>
          <p:cNvPr id="4" name="Номер слайда 3"/>
          <p:cNvSpPr>
            <a:spLocks noGrp="1"/>
          </p:cNvSpPr>
          <p:nvPr>
            <p:ph type="sldNum" sz="quarter" idx="10"/>
          </p:nvPr>
        </p:nvSpPr>
        <p:spPr/>
        <p:txBody>
          <a:bodyPr/>
          <a:lstStyle/>
          <a:p>
            <a:fld id="{9992622F-857E-4195-8C02-356098249297}" type="slidenum">
              <a:rPr lang="ru-RU" smtClean="0"/>
              <a:t>69</a:t>
            </a:fld>
            <a:endParaRPr lang="ru-RU"/>
          </a:p>
        </p:txBody>
      </p:sp>
    </p:spTree>
    <p:extLst>
      <p:ext uri="{BB962C8B-B14F-4D97-AF65-F5344CB8AC3E}">
        <p14:creationId xmlns:p14="http://schemas.microsoft.com/office/powerpoint/2010/main" val="4064588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u="none" strike="noStrike" kern="1200" baseline="0" dirty="0" smtClean="0">
                <a:solidFill>
                  <a:schemeClr val="tx1"/>
                </a:solidFill>
                <a:latin typeface="+mn-lt"/>
                <a:ea typeface="+mn-ea"/>
                <a:cs typeface="+mn-cs"/>
              </a:rPr>
              <a:t>• Заголовок необходимо добавлять к любому тексту. Даже в </a:t>
            </a:r>
            <a:r>
              <a:rPr lang="ru-RU" sz="1200" b="0" i="0" u="none" strike="noStrike" kern="1200" baseline="0" dirty="0" err="1" smtClean="0">
                <a:solidFill>
                  <a:schemeClr val="tx1"/>
                </a:solidFill>
                <a:latin typeface="+mn-lt"/>
                <a:ea typeface="+mn-ea"/>
                <a:cs typeface="+mn-cs"/>
              </a:rPr>
              <a:t>соц</a:t>
            </a:r>
            <a:r>
              <a:rPr lang="ru-RU" sz="1200" b="0" i="0" u="none" strike="noStrike" kern="1200" baseline="0" dirty="0" smtClean="0">
                <a:solidFill>
                  <a:schemeClr val="tx1"/>
                </a:solidFill>
                <a:latin typeface="+mn-lt"/>
                <a:ea typeface="+mn-ea"/>
                <a:cs typeface="+mn-cs"/>
              </a:rPr>
              <a:t>-сетях.</a:t>
            </a:r>
          </a:p>
          <a:p>
            <a:r>
              <a:rPr lang="ru-RU" sz="1200" b="0" i="0" u="none" strike="noStrike" kern="1200" baseline="0" dirty="0" smtClean="0">
                <a:solidFill>
                  <a:schemeClr val="tx1"/>
                </a:solidFill>
                <a:latin typeface="+mn-lt"/>
                <a:ea typeface="+mn-ea"/>
                <a:cs typeface="+mn-cs"/>
              </a:rPr>
              <a:t>• Хороший заголовок называет тему текста и сообщает читателю о том, что</a:t>
            </a:r>
          </a:p>
          <a:p>
            <a:r>
              <a:rPr lang="ru-RU" sz="1200" b="0" i="0" u="none" strike="noStrike" kern="1200" baseline="0" dirty="0" smtClean="0">
                <a:solidFill>
                  <a:schemeClr val="tx1"/>
                </a:solidFill>
                <a:latin typeface="+mn-lt"/>
                <a:ea typeface="+mn-ea"/>
                <a:cs typeface="+mn-cs"/>
              </a:rPr>
              <a:t>будет в абзаце ниже.</a:t>
            </a:r>
          </a:p>
          <a:p>
            <a:r>
              <a:rPr lang="ru-RU" sz="1200" b="0" i="0" u="none" strike="noStrike" kern="1200" baseline="0" dirty="0" smtClean="0">
                <a:solidFill>
                  <a:schemeClr val="tx1"/>
                </a:solidFill>
                <a:latin typeface="+mn-lt"/>
                <a:ea typeface="+mn-ea"/>
                <a:cs typeface="+mn-cs"/>
              </a:rPr>
              <a:t>• Плохой заголовок заставляет гадать, о чем же этот текст.</a:t>
            </a:r>
          </a:p>
          <a:p>
            <a:r>
              <a:rPr lang="ru-RU" sz="1200" b="0" i="0" u="none" strike="noStrike" kern="1200" baseline="0" dirty="0" smtClean="0">
                <a:solidFill>
                  <a:schemeClr val="tx1"/>
                </a:solidFill>
                <a:latin typeface="+mn-lt"/>
                <a:ea typeface="+mn-ea"/>
                <a:cs typeface="+mn-cs"/>
              </a:rPr>
              <a:t>• Старайтесь всегда прописывать несколько версий для заголовков.</a:t>
            </a:r>
            <a:endParaRPr lang="ru-RU" dirty="0"/>
          </a:p>
        </p:txBody>
      </p:sp>
      <p:sp>
        <p:nvSpPr>
          <p:cNvPr id="4" name="Номер слайда 3"/>
          <p:cNvSpPr>
            <a:spLocks noGrp="1"/>
          </p:cNvSpPr>
          <p:nvPr>
            <p:ph type="sldNum" sz="quarter" idx="10"/>
          </p:nvPr>
        </p:nvSpPr>
        <p:spPr/>
        <p:txBody>
          <a:bodyPr/>
          <a:lstStyle/>
          <a:p>
            <a:fld id="{9992622F-857E-4195-8C02-356098249297}" type="slidenum">
              <a:rPr lang="ru-RU" smtClean="0"/>
              <a:t>70</a:t>
            </a:fld>
            <a:endParaRPr lang="ru-RU"/>
          </a:p>
        </p:txBody>
      </p:sp>
    </p:spTree>
    <p:extLst>
      <p:ext uri="{BB962C8B-B14F-4D97-AF65-F5344CB8AC3E}">
        <p14:creationId xmlns:p14="http://schemas.microsoft.com/office/powerpoint/2010/main" val="4063490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992622F-857E-4195-8C02-356098249297}" type="slidenum">
              <a:rPr lang="ru-RU" smtClean="0"/>
              <a:t>73</a:t>
            </a:fld>
            <a:endParaRPr lang="ru-RU"/>
          </a:p>
        </p:txBody>
      </p:sp>
    </p:spTree>
    <p:extLst>
      <p:ext uri="{BB962C8B-B14F-4D97-AF65-F5344CB8AC3E}">
        <p14:creationId xmlns:p14="http://schemas.microsoft.com/office/powerpoint/2010/main" val="38501395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fontAlgn="base"/>
            <a:r>
              <a:rPr lang="ru-RU" sz="1200" b="0" i="0" kern="1200" dirty="0" smtClean="0">
                <a:solidFill>
                  <a:schemeClr val="tx1"/>
                </a:solidFill>
                <a:effectLst/>
                <a:latin typeface="+mn-lt"/>
                <a:ea typeface="+mn-ea"/>
                <a:cs typeface="+mn-cs"/>
              </a:rPr>
              <a:t>Вопросы в </a:t>
            </a:r>
            <a:r>
              <a:rPr lang="ru-RU" sz="1200" b="0" i="0" kern="1200" dirty="0" err="1" smtClean="0">
                <a:solidFill>
                  <a:schemeClr val="tx1"/>
                </a:solidFill>
                <a:effectLst/>
                <a:latin typeface="+mn-lt"/>
                <a:ea typeface="+mn-ea"/>
                <a:cs typeface="+mn-cs"/>
              </a:rPr>
              <a:t>соцсетях</a:t>
            </a:r>
            <a:r>
              <a:rPr lang="ru-RU" sz="1200" b="0" i="0" kern="1200" dirty="0" smtClean="0">
                <a:solidFill>
                  <a:schemeClr val="tx1"/>
                </a:solidFill>
                <a:effectLst/>
                <a:latin typeface="+mn-lt"/>
                <a:ea typeface="+mn-ea"/>
                <a:cs typeface="+mn-cs"/>
              </a:rPr>
              <a:t> работают всегда. Если у вас активная аудитория – просто дайте им повод высказаться. Ответить на уже поставленный вопрос проще, чем выдумывать комментарий к посту без вопроса.</a:t>
            </a:r>
          </a:p>
          <a:p>
            <a:pPr fontAlgn="base"/>
            <a:r>
              <a:rPr lang="ru-RU" sz="1200" b="0" i="0" kern="1200" dirty="0" err="1" smtClean="0">
                <a:solidFill>
                  <a:schemeClr val="tx1"/>
                </a:solidFill>
                <a:effectLst/>
                <a:latin typeface="+mn-lt"/>
                <a:ea typeface="+mn-ea"/>
                <a:cs typeface="+mn-cs"/>
              </a:rPr>
              <a:t>Lego</a:t>
            </a:r>
            <a:r>
              <a:rPr lang="ru-RU" sz="1200" b="0" i="0" kern="1200" dirty="0" smtClean="0">
                <a:solidFill>
                  <a:schemeClr val="tx1"/>
                </a:solidFill>
                <a:effectLst/>
                <a:latin typeface="+mn-lt"/>
                <a:ea typeface="+mn-ea"/>
                <a:cs typeface="+mn-cs"/>
              </a:rPr>
              <a:t> напоминает о грядущем празднике и просит рассказать, что для подписчиков значат кирпичики конструктора.</a:t>
            </a:r>
          </a:p>
          <a:p>
            <a:endParaRPr lang="ru-RU" dirty="0" smtClean="0"/>
          </a:p>
          <a:p>
            <a:pPr fontAlgn="base"/>
            <a:r>
              <a:rPr lang="ru-RU" sz="1200" b="1" i="0" kern="1200" dirty="0" smtClean="0">
                <a:solidFill>
                  <a:schemeClr val="tx1"/>
                </a:solidFill>
                <a:effectLst/>
                <a:latin typeface="+mn-lt"/>
                <a:ea typeface="+mn-ea"/>
                <a:cs typeface="+mn-cs"/>
              </a:rPr>
              <a:t>Что тут хорошо:</a:t>
            </a:r>
            <a:endParaRPr lang="ru-RU" sz="1200" b="0" i="0" kern="1200" dirty="0" smtClean="0">
              <a:solidFill>
                <a:schemeClr val="tx1"/>
              </a:solidFill>
              <a:effectLst/>
              <a:latin typeface="+mn-lt"/>
              <a:ea typeface="+mn-ea"/>
              <a:cs typeface="+mn-cs"/>
            </a:endParaRPr>
          </a:p>
          <a:p>
            <a:pPr fontAlgn="base"/>
            <a:r>
              <a:rPr lang="ru-RU" sz="1200" b="0" i="0" kern="1200" dirty="0" smtClean="0">
                <a:solidFill>
                  <a:schemeClr val="tx1"/>
                </a:solidFill>
                <a:effectLst/>
                <a:latin typeface="+mn-lt"/>
                <a:ea typeface="+mn-ea"/>
                <a:cs typeface="+mn-cs"/>
              </a:rPr>
              <a:t>Компания пользуется положением – скоро день рождения, поэтому можно напроситься на поздравление.</a:t>
            </a:r>
          </a:p>
          <a:p>
            <a:pPr fontAlgn="base"/>
            <a:r>
              <a:rPr lang="ru-RU" sz="1200" b="0" i="0" kern="1200" dirty="0" smtClean="0">
                <a:solidFill>
                  <a:schemeClr val="tx1"/>
                </a:solidFill>
                <a:effectLst/>
                <a:latin typeface="+mn-lt"/>
                <a:ea typeface="+mn-ea"/>
                <a:cs typeface="+mn-cs"/>
              </a:rPr>
              <a:t>Вопрос взывает к эмоциям. На него у каждого любителя конструктора свой ответ и свои приятные воспоминания.</a:t>
            </a:r>
          </a:p>
          <a:p>
            <a:endParaRPr lang="ru-RU" dirty="0"/>
          </a:p>
        </p:txBody>
      </p:sp>
      <p:sp>
        <p:nvSpPr>
          <p:cNvPr id="4" name="Номер слайда 3"/>
          <p:cNvSpPr>
            <a:spLocks noGrp="1"/>
          </p:cNvSpPr>
          <p:nvPr>
            <p:ph type="sldNum" sz="quarter" idx="10"/>
          </p:nvPr>
        </p:nvSpPr>
        <p:spPr/>
        <p:txBody>
          <a:bodyPr/>
          <a:lstStyle/>
          <a:p>
            <a:fld id="{9992622F-857E-4195-8C02-356098249297}" type="slidenum">
              <a:rPr lang="ru-RU" smtClean="0"/>
              <a:t>78</a:t>
            </a:fld>
            <a:endParaRPr lang="ru-RU"/>
          </a:p>
        </p:txBody>
      </p:sp>
    </p:spTree>
    <p:extLst>
      <p:ext uri="{BB962C8B-B14F-4D97-AF65-F5344CB8AC3E}">
        <p14:creationId xmlns:p14="http://schemas.microsoft.com/office/powerpoint/2010/main" val="18630804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mn-lt"/>
                <a:ea typeface="+mn-ea"/>
                <a:cs typeface="+mn-cs"/>
              </a:rPr>
              <a:t>Еще одна цепляющая картинка с забавным вопросом от </a:t>
            </a:r>
            <a:r>
              <a:rPr lang="ru-RU" sz="1200" b="0" i="0" kern="1200" dirty="0" err="1" smtClean="0">
                <a:solidFill>
                  <a:schemeClr val="tx1"/>
                </a:solidFill>
                <a:effectLst/>
                <a:latin typeface="+mn-lt"/>
                <a:ea typeface="+mn-ea"/>
                <a:cs typeface="+mn-cs"/>
              </a:rPr>
              <a:t>Zappos</a:t>
            </a:r>
            <a:r>
              <a:rPr lang="ru-RU" sz="1200" b="0" i="0" kern="1200" dirty="0" smtClean="0">
                <a:solidFill>
                  <a:schemeClr val="tx1"/>
                </a:solidFill>
                <a:effectLst/>
                <a:latin typeface="+mn-lt"/>
                <a:ea typeface="+mn-ea"/>
                <a:cs typeface="+mn-cs"/>
              </a:rPr>
              <a:t>: «Если бы вы могли выбрать мороженое только одного вкуса, и его пришлось бы есть до конца жизни, какой вы бы выбрали?»</a:t>
            </a:r>
          </a:p>
          <a:p>
            <a:endParaRPr lang="ru-RU" sz="1200" b="0" i="0" kern="1200" dirty="0" smtClean="0">
              <a:solidFill>
                <a:schemeClr val="tx1"/>
              </a:solidFill>
              <a:effectLst/>
              <a:latin typeface="+mn-lt"/>
              <a:ea typeface="+mn-ea"/>
              <a:cs typeface="+mn-cs"/>
            </a:endParaRPr>
          </a:p>
          <a:p>
            <a:pPr fontAlgn="base"/>
            <a:r>
              <a:rPr lang="ru-RU" sz="1200" b="1" i="0" kern="1200" dirty="0" smtClean="0">
                <a:solidFill>
                  <a:schemeClr val="tx1"/>
                </a:solidFill>
                <a:effectLst/>
                <a:latin typeface="+mn-lt"/>
                <a:ea typeface="+mn-ea"/>
                <a:cs typeface="+mn-cs"/>
              </a:rPr>
              <a:t>Что тут хорошо:</a:t>
            </a:r>
            <a:endParaRPr lang="ru-RU" sz="1200" b="0" i="0" kern="1200" dirty="0" smtClean="0">
              <a:solidFill>
                <a:schemeClr val="tx1"/>
              </a:solidFill>
              <a:effectLst/>
              <a:latin typeface="+mn-lt"/>
              <a:ea typeface="+mn-ea"/>
              <a:cs typeface="+mn-cs"/>
            </a:endParaRPr>
          </a:p>
          <a:p>
            <a:pPr fontAlgn="base"/>
            <a:r>
              <a:rPr lang="ru-RU" sz="1200" b="0" i="0" kern="1200" dirty="0" smtClean="0">
                <a:solidFill>
                  <a:schemeClr val="tx1"/>
                </a:solidFill>
                <a:effectLst/>
                <a:latin typeface="+mn-lt"/>
                <a:ea typeface="+mn-ea"/>
                <a:cs typeface="+mn-cs"/>
              </a:rPr>
              <a:t>Яркая фотография будет заметна, даже если пользователь быстро </a:t>
            </a:r>
            <a:r>
              <a:rPr lang="ru-RU" sz="1200" b="0" i="0" kern="1200" dirty="0" err="1" smtClean="0">
                <a:solidFill>
                  <a:schemeClr val="tx1"/>
                </a:solidFill>
                <a:effectLst/>
                <a:latin typeface="+mn-lt"/>
                <a:ea typeface="+mn-ea"/>
                <a:cs typeface="+mn-cs"/>
              </a:rPr>
              <a:t>скроллит</a:t>
            </a:r>
            <a:r>
              <a:rPr lang="ru-RU" sz="1200" b="0" i="0" kern="1200" dirty="0" smtClean="0">
                <a:solidFill>
                  <a:schemeClr val="tx1"/>
                </a:solidFill>
                <a:effectLst/>
                <a:latin typeface="+mn-lt"/>
                <a:ea typeface="+mn-ea"/>
                <a:cs typeface="+mn-cs"/>
              </a:rPr>
              <a:t> ленту.</a:t>
            </a:r>
          </a:p>
          <a:p>
            <a:pPr fontAlgn="base"/>
            <a:r>
              <a:rPr lang="ru-RU" sz="1200" b="0" i="0" kern="1200" dirty="0" smtClean="0">
                <a:solidFill>
                  <a:schemeClr val="tx1"/>
                </a:solidFill>
                <a:effectLst/>
                <a:latin typeface="+mn-lt"/>
                <a:ea typeface="+mn-ea"/>
                <a:cs typeface="+mn-cs"/>
              </a:rPr>
              <a:t>Актуальный вопрос – в честь международного дня мороженого.</a:t>
            </a:r>
          </a:p>
          <a:p>
            <a:endParaRPr lang="ru-RU" dirty="0"/>
          </a:p>
        </p:txBody>
      </p:sp>
      <p:sp>
        <p:nvSpPr>
          <p:cNvPr id="4" name="Номер слайда 3"/>
          <p:cNvSpPr>
            <a:spLocks noGrp="1"/>
          </p:cNvSpPr>
          <p:nvPr>
            <p:ph type="sldNum" sz="quarter" idx="10"/>
          </p:nvPr>
        </p:nvSpPr>
        <p:spPr/>
        <p:txBody>
          <a:bodyPr/>
          <a:lstStyle/>
          <a:p>
            <a:fld id="{9992622F-857E-4195-8C02-356098249297}" type="slidenum">
              <a:rPr lang="ru-RU" smtClean="0"/>
              <a:t>79</a:t>
            </a:fld>
            <a:endParaRPr lang="ru-RU"/>
          </a:p>
        </p:txBody>
      </p:sp>
    </p:spTree>
    <p:extLst>
      <p:ext uri="{BB962C8B-B14F-4D97-AF65-F5344CB8AC3E}">
        <p14:creationId xmlns:p14="http://schemas.microsoft.com/office/powerpoint/2010/main" val="3788307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kern="1200" dirty="0" smtClean="0">
                <a:solidFill>
                  <a:schemeClr val="tx1"/>
                </a:solidFill>
                <a:effectLst/>
                <a:latin typeface="+mn-lt"/>
                <a:ea typeface="+mn-ea"/>
                <a:cs typeface="+mn-cs"/>
              </a:rPr>
              <a:t>Какие задачи выполняет SMM?</a:t>
            </a:r>
            <a:endParaRPr lang="ru-RU" sz="1200" kern="1200" dirty="0" smtClean="0">
              <a:solidFill>
                <a:schemeClr val="tx1"/>
              </a:solidFill>
              <a:effectLst/>
              <a:latin typeface="+mn-lt"/>
              <a:ea typeface="+mn-ea"/>
              <a:cs typeface="+mn-cs"/>
            </a:endParaRPr>
          </a:p>
          <a:p>
            <a:pPr lvl="0"/>
            <a:r>
              <a:rPr lang="ru-RU" u="none" strike="noStrike" dirty="0" smtClean="0">
                <a:effectLst/>
              </a:rPr>
              <a:t>Привлекать внимание ЦА</a:t>
            </a:r>
          </a:p>
          <a:p>
            <a:pPr lvl="0"/>
            <a:r>
              <a:rPr lang="ru-RU" u="none" strike="noStrike" dirty="0" smtClean="0">
                <a:effectLst/>
              </a:rPr>
              <a:t>Создавать спрос</a:t>
            </a:r>
          </a:p>
          <a:p>
            <a:pPr lvl="0"/>
            <a:r>
              <a:rPr lang="ru-RU" u="none" strike="noStrike" dirty="0" smtClean="0">
                <a:effectLst/>
              </a:rPr>
              <a:t>Стимулировать продажи</a:t>
            </a:r>
          </a:p>
          <a:p>
            <a:pPr lvl="0"/>
            <a:r>
              <a:rPr lang="ru-RU" u="none" strike="noStrike" dirty="0" smtClean="0">
                <a:effectLst/>
              </a:rPr>
              <a:t>Формировать желаемый образ</a:t>
            </a:r>
          </a:p>
          <a:p>
            <a:pPr lvl="0"/>
            <a:r>
              <a:rPr lang="ru-RU" u="none" strike="noStrike" dirty="0" smtClean="0">
                <a:effectLst/>
              </a:rPr>
              <a:t>Управлять репутацией </a:t>
            </a:r>
          </a:p>
          <a:p>
            <a:pPr lvl="0"/>
            <a:r>
              <a:rPr lang="ru-RU" u="none" strike="noStrike" dirty="0" smtClean="0">
                <a:effectLst/>
              </a:rPr>
              <a:t>Управлять мнением </a:t>
            </a:r>
          </a:p>
          <a:p>
            <a:pPr lvl="0"/>
            <a:r>
              <a:rPr lang="ru-RU" u="none" strike="noStrike" dirty="0" smtClean="0">
                <a:effectLst/>
              </a:rPr>
              <a:t>Управлять взаимоотношениями с ЦА</a:t>
            </a:r>
          </a:p>
          <a:p>
            <a:r>
              <a:rPr lang="ru-RU" sz="1200" kern="1200" dirty="0" smtClean="0">
                <a:solidFill>
                  <a:schemeClr val="tx1"/>
                </a:solidFill>
                <a:effectLst/>
                <a:latin typeface="+mn-lt"/>
                <a:ea typeface="+mn-ea"/>
                <a:cs typeface="+mn-cs"/>
              </a:rPr>
              <a:t> </a:t>
            </a:r>
          </a:p>
          <a:p>
            <a:r>
              <a:rPr lang="ru-RU" dirty="0" smtClean="0">
                <a:effectLst/>
              </a:rPr>
              <a:t>1. Привлекать внимание ЦА</a:t>
            </a:r>
          </a:p>
          <a:p>
            <a:r>
              <a:rPr lang="ru-RU" sz="1200" kern="1200" dirty="0" smtClean="0">
                <a:solidFill>
                  <a:schemeClr val="tx1"/>
                </a:solidFill>
                <a:effectLst/>
                <a:latin typeface="+mn-lt"/>
                <a:ea typeface="+mn-ea"/>
                <a:cs typeface="+mn-cs"/>
              </a:rPr>
              <a:t>Когда компания только-только вышла на рынок и про нее никто ничего не знает. Или когда компанию запускает новый продукт. В этих ситуациях важно привлечь внимание целевой аудитории. Если про вас ничего не знают, то у вас ничего и не купят. Если никто не знает, что вы продаете какой-то продукт, то покупать будут у тех, про кого что-то знают.</a:t>
            </a:r>
          </a:p>
          <a:p>
            <a:r>
              <a:rPr lang="ru-RU" sz="1200" kern="1200" dirty="0" smtClean="0">
                <a:solidFill>
                  <a:schemeClr val="tx1"/>
                </a:solidFill>
                <a:effectLst/>
                <a:latin typeface="+mn-lt"/>
                <a:ea typeface="+mn-ea"/>
                <a:cs typeface="+mn-cs"/>
              </a:rPr>
              <a:t> </a:t>
            </a:r>
          </a:p>
          <a:p>
            <a:r>
              <a:rPr lang="ru-RU" dirty="0" smtClean="0">
                <a:effectLst/>
              </a:rPr>
              <a:t>2. Создавать спрос</a:t>
            </a:r>
          </a:p>
          <a:p>
            <a:r>
              <a:rPr lang="ru-RU" sz="1200" kern="1200" dirty="0" smtClean="0">
                <a:solidFill>
                  <a:schemeClr val="tx1"/>
                </a:solidFill>
                <a:effectLst/>
                <a:latin typeface="+mn-lt"/>
                <a:ea typeface="+mn-ea"/>
                <a:cs typeface="+mn-cs"/>
              </a:rPr>
              <a:t>Представьте, что вы изобрели какой-то новый продукт, которого еще не было. </a:t>
            </a:r>
            <a:r>
              <a:rPr lang="ru-RU" sz="1200" kern="1200" dirty="0" err="1" smtClean="0">
                <a:solidFill>
                  <a:schemeClr val="tx1"/>
                </a:solidFill>
                <a:effectLst/>
                <a:latin typeface="+mn-lt"/>
                <a:ea typeface="+mn-ea"/>
                <a:cs typeface="+mn-cs"/>
              </a:rPr>
              <a:t>Пятиколесный</a:t>
            </a:r>
            <a:r>
              <a:rPr lang="ru-RU" sz="1200" kern="1200" dirty="0" smtClean="0">
                <a:solidFill>
                  <a:schemeClr val="tx1"/>
                </a:solidFill>
                <a:effectLst/>
                <a:latin typeface="+mn-lt"/>
                <a:ea typeface="+mn-ea"/>
                <a:cs typeface="+mn-cs"/>
              </a:rPr>
              <a:t> велосипед, например, или какое-то уникальное косметическое средство. Нужно объяснить людям, зачем им его покупать.  Вот выпустили электромобили. Я посмотрел рекламу, прикольно. Но зачем мне его покупать? В чем моя выгода? Жили без них сто лет и ничего. То есть сначала нужно привлечь мое внимание к теме электромобилей, а потом конвертировать это внимание в спрос, в продажи.</a:t>
            </a:r>
          </a:p>
          <a:p>
            <a:r>
              <a:rPr lang="en-US" sz="1200" kern="1200" dirty="0" smtClean="0">
                <a:solidFill>
                  <a:schemeClr val="tx1"/>
                </a:solidFill>
                <a:effectLst/>
                <a:latin typeface="+mn-lt"/>
                <a:ea typeface="+mn-ea"/>
                <a:cs typeface="+mn-cs"/>
              </a:rPr>
              <a:t> </a:t>
            </a:r>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[Вспомните фильм про Стивена Джобса или </a:t>
            </a:r>
            <a:r>
              <a:rPr lang="ru-RU" sz="1200" kern="1200" dirty="0" err="1" smtClean="0">
                <a:solidFill>
                  <a:schemeClr val="tx1"/>
                </a:solidFill>
                <a:effectLst/>
                <a:latin typeface="+mn-lt"/>
                <a:ea typeface="+mn-ea"/>
                <a:cs typeface="+mn-cs"/>
              </a:rPr>
              <a:t>Цукерберга</a:t>
            </a:r>
            <a:r>
              <a:rPr lang="ru-RU" sz="1200" kern="1200" dirty="0" smtClean="0">
                <a:solidFill>
                  <a:schemeClr val="tx1"/>
                </a:solidFill>
                <a:effectLst/>
                <a:latin typeface="+mn-lt"/>
                <a:ea typeface="+mn-ea"/>
                <a:cs typeface="+mn-cs"/>
              </a:rPr>
              <a:t>. Сейчас это владельцы богатейших компаний, но на старте ситуация была совсем иной. Им приходилось воевать за каждого покупателя. Сейчас их продуктами пользуются миллиарды людей, но когда-то НИКТО не знал о том, что их продукты нужны людям. Нужно было убедить, что </a:t>
            </a:r>
            <a:r>
              <a:rPr lang="ru-RU" sz="1200" kern="1200" dirty="0" err="1" smtClean="0">
                <a:solidFill>
                  <a:schemeClr val="tx1"/>
                </a:solidFill>
                <a:effectLst/>
                <a:latin typeface="+mn-lt"/>
                <a:ea typeface="+mn-ea"/>
                <a:cs typeface="+mn-cs"/>
              </a:rPr>
              <a:t>фейсбук</a:t>
            </a:r>
            <a:r>
              <a:rPr lang="ru-RU" sz="1200" kern="1200" dirty="0" smtClean="0">
                <a:solidFill>
                  <a:schemeClr val="tx1"/>
                </a:solidFill>
                <a:effectLst/>
                <a:latin typeface="+mn-lt"/>
                <a:ea typeface="+mn-ea"/>
                <a:cs typeface="+mn-cs"/>
              </a:rPr>
              <a:t> это классно, что там стоит зарегистрироваться] </a:t>
            </a:r>
          </a:p>
          <a:p>
            <a:r>
              <a:rPr lang="ru-RU" sz="1200" kern="1200" dirty="0" smtClean="0">
                <a:solidFill>
                  <a:schemeClr val="tx1"/>
                </a:solidFill>
                <a:effectLst/>
                <a:latin typeface="+mn-lt"/>
                <a:ea typeface="+mn-ea"/>
                <a:cs typeface="+mn-cs"/>
              </a:rPr>
              <a:t> </a:t>
            </a:r>
          </a:p>
          <a:p>
            <a:r>
              <a:rPr lang="ru-RU" dirty="0" smtClean="0">
                <a:effectLst/>
              </a:rPr>
              <a:t>3. Стимулировать продажи</a:t>
            </a:r>
          </a:p>
          <a:p>
            <a:r>
              <a:rPr lang="ru-RU" sz="1200" kern="1200" dirty="0" smtClean="0">
                <a:solidFill>
                  <a:schemeClr val="tx1"/>
                </a:solidFill>
                <a:effectLst/>
                <a:latin typeface="+mn-lt"/>
                <a:ea typeface="+mn-ea"/>
                <a:cs typeface="+mn-cs"/>
              </a:rPr>
              <a:t>Внимание есть, продажи идут, но мы хотим больше и при помощи инструментов маркетинга мы добиваемся этого.</a:t>
            </a:r>
          </a:p>
          <a:p>
            <a:r>
              <a:rPr lang="ru-RU" sz="1200" kern="1200" dirty="0" smtClean="0">
                <a:solidFill>
                  <a:schemeClr val="tx1"/>
                </a:solidFill>
                <a:effectLst/>
                <a:latin typeface="+mn-lt"/>
                <a:ea typeface="+mn-ea"/>
                <a:cs typeface="+mn-cs"/>
              </a:rPr>
              <a:t> </a:t>
            </a:r>
          </a:p>
          <a:p>
            <a:r>
              <a:rPr lang="ru-RU" dirty="0" smtClean="0">
                <a:effectLst/>
              </a:rPr>
              <a:t>4. Формировать желаемый образ</a:t>
            </a:r>
          </a:p>
          <a:p>
            <a:r>
              <a:rPr lang="ru-RU" sz="1200" kern="1200" dirty="0" smtClean="0">
                <a:solidFill>
                  <a:schemeClr val="tx1"/>
                </a:solidFill>
                <a:effectLst/>
                <a:latin typeface="+mn-lt"/>
                <a:ea typeface="+mn-ea"/>
                <a:cs typeface="+mn-cs"/>
              </a:rPr>
              <a:t>Это особенно важно для крупных компаний. Они формируют у клиентов нужный им образ. Часто это что-то положительное, приветливое, отрытое. </a:t>
            </a:r>
          </a:p>
          <a:p>
            <a:endParaRPr lang="ru-RU" dirty="0" smtClean="0"/>
          </a:p>
          <a:p>
            <a:r>
              <a:rPr lang="ru-RU" sz="1200" kern="1200" dirty="0" smtClean="0">
                <a:solidFill>
                  <a:schemeClr val="tx1"/>
                </a:solidFill>
                <a:effectLst/>
                <a:latin typeface="+mn-lt"/>
                <a:ea typeface="+mn-ea"/>
                <a:cs typeface="+mn-cs"/>
              </a:rPr>
              <a:t>В чем прелесть </a:t>
            </a:r>
            <a:r>
              <a:rPr lang="en-US" sz="1200" kern="1200" dirty="0" err="1" smtClean="0">
                <a:solidFill>
                  <a:schemeClr val="tx1"/>
                </a:solidFill>
                <a:effectLst/>
                <a:latin typeface="+mn-lt"/>
                <a:ea typeface="+mn-ea"/>
                <a:cs typeface="+mn-cs"/>
              </a:rPr>
              <a:t>smm</a:t>
            </a:r>
            <a:r>
              <a:rPr lang="en-US" sz="1200" kern="120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для малого бизнеса? </a:t>
            </a:r>
          </a:p>
          <a:p>
            <a:r>
              <a:rPr lang="ru-RU" sz="1200" kern="1200" dirty="0" smtClean="0">
                <a:solidFill>
                  <a:schemeClr val="tx1"/>
                </a:solidFill>
                <a:effectLst/>
                <a:latin typeface="+mn-lt"/>
                <a:ea typeface="+mn-ea"/>
                <a:cs typeface="+mn-cs"/>
              </a:rPr>
              <a:t>Очень низкий порог вхождения. Любой может совершенно бесплатно создать страничку посвященную своему бизнесу в </a:t>
            </a:r>
            <a:r>
              <a:rPr lang="ru-RU" sz="1200" kern="1200" dirty="0" err="1" smtClean="0">
                <a:solidFill>
                  <a:schemeClr val="tx1"/>
                </a:solidFill>
                <a:effectLst/>
                <a:latin typeface="+mn-lt"/>
                <a:ea typeface="+mn-ea"/>
                <a:cs typeface="+mn-cs"/>
              </a:rPr>
              <a:t>вк</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инсте</a:t>
            </a:r>
            <a:r>
              <a:rPr lang="ru-RU" sz="1200" kern="1200" dirty="0" smtClean="0">
                <a:solidFill>
                  <a:schemeClr val="tx1"/>
                </a:solidFill>
                <a:effectLst/>
                <a:latin typeface="+mn-lt"/>
                <a:ea typeface="+mn-ea"/>
                <a:cs typeface="+mn-cs"/>
              </a:rPr>
              <a:t> или </a:t>
            </a:r>
            <a:r>
              <a:rPr lang="ru-RU" sz="1200" kern="1200" dirty="0" err="1" smtClean="0">
                <a:solidFill>
                  <a:schemeClr val="tx1"/>
                </a:solidFill>
                <a:effectLst/>
                <a:latin typeface="+mn-lt"/>
                <a:ea typeface="+mn-ea"/>
                <a:cs typeface="+mn-cs"/>
              </a:rPr>
              <a:t>фб</a:t>
            </a:r>
            <a:r>
              <a:rPr lang="ru-RU" sz="1200" kern="1200" dirty="0" smtClean="0">
                <a:solidFill>
                  <a:schemeClr val="tx1"/>
                </a:solidFill>
                <a:effectLst/>
                <a:latin typeface="+mn-lt"/>
                <a:ea typeface="+mn-ea"/>
                <a:cs typeface="+mn-cs"/>
              </a:rPr>
              <a:t>. И начать через нее что-то продавать или стимулировать спрос. Но что интересно, если вы это делаете грамотно, то ваша страница начинает немного влиять и на вашу репутацию, на ваш образ. Вы специальных активностей не планируете на ту тему, но грамотные продажи в </a:t>
            </a:r>
            <a:r>
              <a:rPr lang="ru-RU" sz="1200" kern="1200" dirty="0" err="1" smtClean="0">
                <a:solidFill>
                  <a:schemeClr val="tx1"/>
                </a:solidFill>
                <a:effectLst/>
                <a:latin typeface="+mn-lt"/>
                <a:ea typeface="+mn-ea"/>
                <a:cs typeface="+mn-cs"/>
              </a:rPr>
              <a:t>соцсетях</a:t>
            </a:r>
            <a:r>
              <a:rPr lang="ru-RU" sz="1200" kern="1200" dirty="0" smtClean="0">
                <a:solidFill>
                  <a:schemeClr val="tx1"/>
                </a:solidFill>
                <a:effectLst/>
                <a:latin typeface="+mn-lt"/>
                <a:ea typeface="+mn-ea"/>
                <a:cs typeface="+mn-cs"/>
              </a:rPr>
              <a:t> вносят свой вклад в ваш бренд.</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И к этому сейчас приходит все больше компаний ,к пониманию важности размещения в интернете. Возникает вопрос, почему у кого-то это хорошо получается, а у кого-то нет? Где-то число подписчиков и продажи растут, постоянные обсуждения, вопросы, акции. А где-то как было 10 человек в группе (друзей пригласили), так и осталось.</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На чем держится успешное, “продающее сообщество”? На 3-х основных вещах.  «Три столпа»  И наше обучение построено на этих трех столпах.</a:t>
            </a:r>
          </a:p>
          <a:p>
            <a:endParaRPr lang="ru-RU" dirty="0"/>
          </a:p>
        </p:txBody>
      </p:sp>
      <p:sp>
        <p:nvSpPr>
          <p:cNvPr id="4" name="Номер слайда 3"/>
          <p:cNvSpPr>
            <a:spLocks noGrp="1"/>
          </p:cNvSpPr>
          <p:nvPr>
            <p:ph type="sldNum" sz="quarter" idx="10"/>
          </p:nvPr>
        </p:nvSpPr>
        <p:spPr/>
        <p:txBody>
          <a:bodyPr/>
          <a:lstStyle/>
          <a:p>
            <a:fld id="{9992622F-857E-4195-8C02-356098249297}" type="slidenum">
              <a:rPr lang="ru-RU" smtClean="0"/>
              <a:t>9</a:t>
            </a:fld>
            <a:endParaRPr lang="ru-RU"/>
          </a:p>
        </p:txBody>
      </p:sp>
    </p:spTree>
    <p:extLst>
      <p:ext uri="{BB962C8B-B14F-4D97-AF65-F5344CB8AC3E}">
        <p14:creationId xmlns:p14="http://schemas.microsoft.com/office/powerpoint/2010/main" val="28730299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mn-lt"/>
                <a:ea typeface="+mn-ea"/>
                <a:cs typeface="+mn-cs"/>
              </a:rPr>
              <a:t>Ответ на открытый вопрос требует времени, не все подписчики захотят напрягаться. Для ленивых – вопросы с вариантами ответа.</a:t>
            </a:r>
            <a:endParaRPr lang="ru-RU" dirty="0"/>
          </a:p>
        </p:txBody>
      </p:sp>
      <p:sp>
        <p:nvSpPr>
          <p:cNvPr id="4" name="Номер слайда 3"/>
          <p:cNvSpPr>
            <a:spLocks noGrp="1"/>
          </p:cNvSpPr>
          <p:nvPr>
            <p:ph type="sldNum" sz="quarter" idx="10"/>
          </p:nvPr>
        </p:nvSpPr>
        <p:spPr/>
        <p:txBody>
          <a:bodyPr/>
          <a:lstStyle/>
          <a:p>
            <a:fld id="{9992622F-857E-4195-8C02-356098249297}" type="slidenum">
              <a:rPr lang="ru-RU" smtClean="0"/>
              <a:t>80</a:t>
            </a:fld>
            <a:endParaRPr lang="ru-RU"/>
          </a:p>
        </p:txBody>
      </p:sp>
    </p:spTree>
    <p:extLst>
      <p:ext uri="{BB962C8B-B14F-4D97-AF65-F5344CB8AC3E}">
        <p14:creationId xmlns:p14="http://schemas.microsoft.com/office/powerpoint/2010/main" val="9412263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mn-lt"/>
                <a:ea typeface="+mn-ea"/>
                <a:cs typeface="+mn-cs"/>
              </a:rPr>
              <a:t>Бренд средств по уходу за телом </a:t>
            </a:r>
            <a:r>
              <a:rPr lang="ru-RU" sz="1200" b="0" i="0" kern="1200" dirty="0" err="1" smtClean="0">
                <a:solidFill>
                  <a:schemeClr val="tx1"/>
                </a:solidFill>
                <a:effectLst/>
                <a:latin typeface="+mn-lt"/>
                <a:ea typeface="+mn-ea"/>
                <a:cs typeface="+mn-cs"/>
              </a:rPr>
              <a:t>Frank</a:t>
            </a:r>
            <a:r>
              <a:rPr lang="ru-RU" sz="1200" b="0" i="0" kern="1200" dirty="0" smtClean="0">
                <a:solidFill>
                  <a:schemeClr val="tx1"/>
                </a:solidFill>
                <a:effectLst/>
                <a:latin typeface="+mn-lt"/>
                <a:ea typeface="+mn-ea"/>
                <a:cs typeface="+mn-cs"/>
              </a:rPr>
              <a:t> </a:t>
            </a:r>
            <a:r>
              <a:rPr lang="ru-RU" sz="1200" b="0" i="0" kern="1200" dirty="0" err="1" smtClean="0">
                <a:solidFill>
                  <a:schemeClr val="tx1"/>
                </a:solidFill>
                <a:effectLst/>
                <a:latin typeface="+mn-lt"/>
                <a:ea typeface="+mn-ea"/>
                <a:cs typeface="+mn-cs"/>
              </a:rPr>
              <a:t>Bod</a:t>
            </a:r>
            <a:r>
              <a:rPr lang="ru-RU" sz="1200" b="0" i="0" kern="1200" dirty="0" smtClean="0">
                <a:solidFill>
                  <a:schemeClr val="tx1"/>
                </a:solidFill>
                <a:effectLst/>
                <a:latin typeface="+mn-lt"/>
                <a:ea typeface="+mn-ea"/>
                <a:cs typeface="+mn-cs"/>
              </a:rPr>
              <a:t> спросил людей о том, </a:t>
            </a:r>
            <a:r>
              <a:rPr lang="ru-RU" sz="1200" b="0" i="0" kern="1200" dirty="0" err="1" smtClean="0">
                <a:solidFill>
                  <a:schemeClr val="tx1"/>
                </a:solidFill>
                <a:effectLst/>
                <a:latin typeface="+mn-lt"/>
                <a:ea typeface="+mn-ea"/>
                <a:cs typeface="+mn-cs"/>
              </a:rPr>
              <a:t>скраб</a:t>
            </a:r>
            <a:r>
              <a:rPr lang="ru-RU" sz="1200" b="0" i="0" kern="1200" dirty="0" smtClean="0">
                <a:solidFill>
                  <a:schemeClr val="tx1"/>
                </a:solidFill>
                <a:effectLst/>
                <a:latin typeface="+mn-lt"/>
                <a:ea typeface="+mn-ea"/>
                <a:cs typeface="+mn-cs"/>
              </a:rPr>
              <a:t> с каким запахом они выбрали бы для себя. Под вопросом варианты ответа.</a:t>
            </a:r>
          </a:p>
          <a:p>
            <a:r>
              <a:rPr lang="ru-RU" sz="1200" b="0" i="0" kern="1200" dirty="0" err="1" smtClean="0">
                <a:solidFill>
                  <a:schemeClr val="tx1"/>
                </a:solidFill>
                <a:effectLst/>
                <a:latin typeface="+mn-lt"/>
                <a:ea typeface="+mn-ea"/>
                <a:cs typeface="+mn-cs"/>
              </a:rPr>
              <a:t>Эмодзи</a:t>
            </a:r>
            <a:r>
              <a:rPr lang="ru-RU" sz="1200" b="0" i="0" kern="1200" dirty="0" smtClean="0">
                <a:solidFill>
                  <a:schemeClr val="tx1"/>
                </a:solidFill>
                <a:effectLst/>
                <a:latin typeface="+mn-lt"/>
                <a:ea typeface="+mn-ea"/>
                <a:cs typeface="+mn-cs"/>
              </a:rPr>
              <a:t> на самой картинке и в подписи в виде списка – это удобно. Подписчик просто выбирает </a:t>
            </a:r>
            <a:r>
              <a:rPr lang="ru-RU" sz="1200" b="0" i="0" kern="1200" dirty="0" err="1" smtClean="0">
                <a:solidFill>
                  <a:schemeClr val="tx1"/>
                </a:solidFill>
                <a:effectLst/>
                <a:latin typeface="+mn-lt"/>
                <a:ea typeface="+mn-ea"/>
                <a:cs typeface="+mn-cs"/>
              </a:rPr>
              <a:t>эмодзи</a:t>
            </a:r>
            <a:r>
              <a:rPr lang="ru-RU" sz="1200" b="0" i="0" kern="1200" dirty="0" smtClean="0">
                <a:solidFill>
                  <a:schemeClr val="tx1"/>
                </a:solidFill>
                <a:effectLst/>
                <a:latin typeface="+mn-lt"/>
                <a:ea typeface="+mn-ea"/>
                <a:cs typeface="+mn-cs"/>
              </a:rPr>
              <a:t> и </a:t>
            </a:r>
            <a:r>
              <a:rPr lang="ru-RU" sz="1200" b="0" i="0" kern="1200" dirty="0" err="1" smtClean="0">
                <a:solidFill>
                  <a:schemeClr val="tx1"/>
                </a:solidFill>
                <a:effectLst/>
                <a:latin typeface="+mn-lt"/>
                <a:ea typeface="+mn-ea"/>
                <a:cs typeface="+mn-cs"/>
              </a:rPr>
              <a:t>постит</a:t>
            </a:r>
            <a:r>
              <a:rPr lang="ru-RU" sz="1200" b="0" i="0" kern="1200" dirty="0" smtClean="0">
                <a:solidFill>
                  <a:schemeClr val="tx1"/>
                </a:solidFill>
                <a:effectLst/>
                <a:latin typeface="+mn-lt"/>
                <a:ea typeface="+mn-ea"/>
                <a:cs typeface="+mn-cs"/>
              </a:rPr>
              <a:t> комментарий.</a:t>
            </a:r>
            <a:endParaRPr lang="ru-RU" dirty="0"/>
          </a:p>
        </p:txBody>
      </p:sp>
      <p:sp>
        <p:nvSpPr>
          <p:cNvPr id="4" name="Номер слайда 3"/>
          <p:cNvSpPr>
            <a:spLocks noGrp="1"/>
          </p:cNvSpPr>
          <p:nvPr>
            <p:ph type="sldNum" sz="quarter" idx="10"/>
          </p:nvPr>
        </p:nvSpPr>
        <p:spPr/>
        <p:txBody>
          <a:bodyPr/>
          <a:lstStyle/>
          <a:p>
            <a:fld id="{9992622F-857E-4195-8C02-356098249297}" type="slidenum">
              <a:rPr lang="ru-RU" smtClean="0"/>
              <a:t>81</a:t>
            </a:fld>
            <a:endParaRPr lang="ru-RU"/>
          </a:p>
        </p:txBody>
      </p:sp>
    </p:spTree>
    <p:extLst>
      <p:ext uri="{BB962C8B-B14F-4D97-AF65-F5344CB8AC3E}">
        <p14:creationId xmlns:p14="http://schemas.microsoft.com/office/powerpoint/2010/main" val="2156166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mn-lt"/>
                <a:ea typeface="+mn-ea"/>
                <a:cs typeface="+mn-cs"/>
              </a:rPr>
              <a:t>Следует ли спрашивать людей по поводу своего продукта или бизнеса? Хорошо бы, но не обязательно. Вот </a:t>
            </a:r>
            <a:r>
              <a:rPr lang="ru-RU" sz="1200" b="0" i="0" kern="1200" dirty="0" err="1" smtClean="0">
                <a:solidFill>
                  <a:schemeClr val="tx1"/>
                </a:solidFill>
                <a:effectLst/>
                <a:latin typeface="+mn-lt"/>
                <a:ea typeface="+mn-ea"/>
                <a:cs typeface="+mn-cs"/>
              </a:rPr>
              <a:t>Starbucks</a:t>
            </a:r>
            <a:r>
              <a:rPr lang="ru-RU" sz="1200" b="0" i="0" kern="1200" dirty="0" smtClean="0">
                <a:solidFill>
                  <a:schemeClr val="tx1"/>
                </a:solidFill>
                <a:effectLst/>
                <a:latin typeface="+mn-lt"/>
                <a:ea typeface="+mn-ea"/>
                <a:cs typeface="+mn-cs"/>
              </a:rPr>
              <a:t> спрашивает подписчиков о том, что они видят в этих облаках, и набирает под постом 12 500 комментариев. Это один из самых комментируемых постов в аккаунте.</a:t>
            </a:r>
          </a:p>
          <a:p>
            <a:pPr fontAlgn="base"/>
            <a:r>
              <a:rPr lang="ru-RU" sz="1200" b="1" i="0" kern="1200" dirty="0" smtClean="0">
                <a:solidFill>
                  <a:schemeClr val="tx1"/>
                </a:solidFill>
                <a:effectLst/>
                <a:latin typeface="+mn-lt"/>
                <a:ea typeface="+mn-ea"/>
                <a:cs typeface="+mn-cs"/>
              </a:rPr>
              <a:t>Что тут хорошо:</a:t>
            </a:r>
            <a:endParaRPr lang="ru-RU" sz="1200" b="0" i="0" kern="1200" dirty="0" smtClean="0">
              <a:solidFill>
                <a:schemeClr val="tx1"/>
              </a:solidFill>
              <a:effectLst/>
              <a:latin typeface="+mn-lt"/>
              <a:ea typeface="+mn-ea"/>
              <a:cs typeface="+mn-cs"/>
            </a:endParaRPr>
          </a:p>
          <a:p>
            <a:pPr fontAlgn="base"/>
            <a:r>
              <a:rPr lang="ru-RU" sz="1200" b="0" i="0" kern="1200" dirty="0" smtClean="0">
                <a:solidFill>
                  <a:schemeClr val="tx1"/>
                </a:solidFill>
                <a:effectLst/>
                <a:latin typeface="+mn-lt"/>
                <a:ea typeface="+mn-ea"/>
                <a:cs typeface="+mn-cs"/>
              </a:rPr>
              <a:t>Необычная картинка, которая выбивается из фирменного стиля. Сам вопрос интересный – хочется всмотреться в картинку и ответить, а также сравнить свой вариант с ответами других комментаторов.</a:t>
            </a:r>
          </a:p>
          <a:p>
            <a:endParaRPr lang="ru-RU" dirty="0"/>
          </a:p>
        </p:txBody>
      </p:sp>
      <p:sp>
        <p:nvSpPr>
          <p:cNvPr id="4" name="Номер слайда 3"/>
          <p:cNvSpPr>
            <a:spLocks noGrp="1"/>
          </p:cNvSpPr>
          <p:nvPr>
            <p:ph type="sldNum" sz="quarter" idx="10"/>
          </p:nvPr>
        </p:nvSpPr>
        <p:spPr/>
        <p:txBody>
          <a:bodyPr/>
          <a:lstStyle/>
          <a:p>
            <a:fld id="{9992622F-857E-4195-8C02-356098249297}" type="slidenum">
              <a:rPr lang="ru-RU" smtClean="0"/>
              <a:t>82</a:t>
            </a:fld>
            <a:endParaRPr lang="ru-RU"/>
          </a:p>
        </p:txBody>
      </p:sp>
    </p:spTree>
    <p:extLst>
      <p:ext uri="{BB962C8B-B14F-4D97-AF65-F5344CB8AC3E}">
        <p14:creationId xmlns:p14="http://schemas.microsoft.com/office/powerpoint/2010/main" val="2589905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mn-lt"/>
                <a:ea typeface="+mn-ea"/>
                <a:cs typeface="+mn-cs"/>
              </a:rPr>
              <a:t>Задачи нужны для аудитории, которая любит решать и демонстрировать свой IQ. Такие всегда найдутся среди подписчиков.</a:t>
            </a:r>
            <a:endParaRPr lang="ru-RU" dirty="0"/>
          </a:p>
        </p:txBody>
      </p:sp>
      <p:sp>
        <p:nvSpPr>
          <p:cNvPr id="4" name="Номер слайда 3"/>
          <p:cNvSpPr>
            <a:spLocks noGrp="1"/>
          </p:cNvSpPr>
          <p:nvPr>
            <p:ph type="sldNum" sz="quarter" idx="10"/>
          </p:nvPr>
        </p:nvSpPr>
        <p:spPr/>
        <p:txBody>
          <a:bodyPr/>
          <a:lstStyle/>
          <a:p>
            <a:fld id="{9992622F-857E-4195-8C02-356098249297}" type="slidenum">
              <a:rPr lang="ru-RU" smtClean="0"/>
              <a:t>84</a:t>
            </a:fld>
            <a:endParaRPr lang="ru-RU"/>
          </a:p>
        </p:txBody>
      </p:sp>
    </p:spTree>
    <p:extLst>
      <p:ext uri="{BB962C8B-B14F-4D97-AF65-F5344CB8AC3E}">
        <p14:creationId xmlns:p14="http://schemas.microsoft.com/office/powerpoint/2010/main" val="10080138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mn-lt"/>
                <a:ea typeface="+mn-ea"/>
                <a:cs typeface="+mn-cs"/>
              </a:rPr>
              <a:t>Оригинальную задачу своим подписчикам дали </a:t>
            </a:r>
            <a:r>
              <a:rPr lang="ru-RU" sz="1200" b="0" i="0" kern="1200" dirty="0" err="1" smtClean="0">
                <a:solidFill>
                  <a:schemeClr val="tx1"/>
                </a:solidFill>
                <a:effectLst/>
                <a:latin typeface="+mn-lt"/>
                <a:ea typeface="+mn-ea"/>
                <a:cs typeface="+mn-cs"/>
              </a:rPr>
              <a:t>Lego</a:t>
            </a:r>
            <a:r>
              <a:rPr lang="ru-RU" sz="1200" b="0" i="0" kern="1200" dirty="0" smtClean="0">
                <a:solidFill>
                  <a:schemeClr val="tx1"/>
                </a:solidFill>
                <a:effectLst/>
                <a:latin typeface="+mn-lt"/>
                <a:ea typeface="+mn-ea"/>
                <a:cs typeface="+mn-cs"/>
              </a:rPr>
              <a:t>. Они просят пользователя угадать, какой из четырех вариантов является зеркальным отражением главного человечка. По комментариям видно, что мнения разошлись, а это как раз и нужно для повышения активности.</a:t>
            </a:r>
          </a:p>
          <a:p>
            <a:pPr fontAlgn="base"/>
            <a:r>
              <a:rPr lang="ru-RU" sz="1200" b="1" i="0" kern="1200" dirty="0" smtClean="0">
                <a:solidFill>
                  <a:schemeClr val="tx1"/>
                </a:solidFill>
                <a:effectLst/>
                <a:latin typeface="+mn-lt"/>
                <a:ea typeface="+mn-ea"/>
                <a:cs typeface="+mn-cs"/>
              </a:rPr>
              <a:t>Что тут хорошо:</a:t>
            </a:r>
            <a:endParaRPr lang="ru-RU" sz="1200" b="0" i="0" kern="1200" dirty="0" smtClean="0">
              <a:solidFill>
                <a:schemeClr val="tx1"/>
              </a:solidFill>
              <a:effectLst/>
              <a:latin typeface="+mn-lt"/>
              <a:ea typeface="+mn-ea"/>
              <a:cs typeface="+mn-cs"/>
            </a:endParaRPr>
          </a:p>
          <a:p>
            <a:pPr fontAlgn="base"/>
            <a:r>
              <a:rPr lang="ru-RU" sz="1200" b="0" i="0" kern="1200" dirty="0" smtClean="0">
                <a:solidFill>
                  <a:schemeClr val="tx1"/>
                </a:solidFill>
                <a:effectLst/>
                <a:latin typeface="+mn-lt"/>
                <a:ea typeface="+mn-ea"/>
                <a:cs typeface="+mn-cs"/>
              </a:rPr>
              <a:t>Задачка простая только на первый взгляд. Из-за нее может начаться спор в комментариях. Для показателей вовлеченности это хорошо.</a:t>
            </a:r>
          </a:p>
          <a:p>
            <a:pPr fontAlgn="base"/>
            <a:r>
              <a:rPr lang="ru-RU" sz="1200" b="0" i="0" kern="1200" dirty="0" smtClean="0">
                <a:solidFill>
                  <a:schemeClr val="tx1"/>
                </a:solidFill>
                <a:effectLst/>
                <a:latin typeface="+mn-lt"/>
                <a:ea typeface="+mn-ea"/>
                <a:cs typeface="+mn-cs"/>
              </a:rPr>
              <a:t>Это задание не только для математиков, физиков, химиков или другого узкого круга. Ее могут решить люди любого возраста и профессии.</a:t>
            </a:r>
          </a:p>
          <a:p>
            <a:endParaRPr lang="ru-RU" dirty="0"/>
          </a:p>
        </p:txBody>
      </p:sp>
      <p:sp>
        <p:nvSpPr>
          <p:cNvPr id="4" name="Номер слайда 3"/>
          <p:cNvSpPr>
            <a:spLocks noGrp="1"/>
          </p:cNvSpPr>
          <p:nvPr>
            <p:ph type="sldNum" sz="quarter" idx="10"/>
          </p:nvPr>
        </p:nvSpPr>
        <p:spPr/>
        <p:txBody>
          <a:bodyPr/>
          <a:lstStyle/>
          <a:p>
            <a:fld id="{9992622F-857E-4195-8C02-356098249297}" type="slidenum">
              <a:rPr lang="ru-RU" smtClean="0"/>
              <a:t>85</a:t>
            </a:fld>
            <a:endParaRPr lang="ru-RU"/>
          </a:p>
        </p:txBody>
      </p:sp>
    </p:spTree>
    <p:extLst>
      <p:ext uri="{BB962C8B-B14F-4D97-AF65-F5344CB8AC3E}">
        <p14:creationId xmlns:p14="http://schemas.microsoft.com/office/powerpoint/2010/main" val="39582849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mn-lt"/>
                <a:ea typeface="+mn-ea"/>
                <a:cs typeface="+mn-cs"/>
              </a:rPr>
              <a:t>Советы, списки, </a:t>
            </a:r>
            <a:r>
              <a:rPr lang="ru-RU" sz="1200" b="0" i="0" kern="1200" dirty="0" err="1" smtClean="0">
                <a:solidFill>
                  <a:schemeClr val="tx1"/>
                </a:solidFill>
                <a:effectLst/>
                <a:latin typeface="+mn-lt"/>
                <a:ea typeface="+mn-ea"/>
                <a:cs typeface="+mn-cs"/>
              </a:rPr>
              <a:t>лайфхаки</a:t>
            </a:r>
            <a:r>
              <a:rPr lang="ru-RU" sz="1200" b="0" i="0" kern="1200" dirty="0" smtClean="0">
                <a:solidFill>
                  <a:schemeClr val="tx1"/>
                </a:solidFill>
                <a:effectLst/>
                <a:latin typeface="+mn-lt"/>
                <a:ea typeface="+mn-ea"/>
                <a:cs typeface="+mn-cs"/>
              </a:rPr>
              <a:t>. Их можно делать прямо в посте, а можно давать ссылки на сайт.</a:t>
            </a:r>
            <a:endParaRPr lang="ru-RU" dirty="0"/>
          </a:p>
        </p:txBody>
      </p:sp>
      <p:sp>
        <p:nvSpPr>
          <p:cNvPr id="4" name="Номер слайда 3"/>
          <p:cNvSpPr>
            <a:spLocks noGrp="1"/>
          </p:cNvSpPr>
          <p:nvPr>
            <p:ph type="sldNum" sz="quarter" idx="10"/>
          </p:nvPr>
        </p:nvSpPr>
        <p:spPr/>
        <p:txBody>
          <a:bodyPr/>
          <a:lstStyle/>
          <a:p>
            <a:fld id="{9992622F-857E-4195-8C02-356098249297}" type="slidenum">
              <a:rPr lang="ru-RU" smtClean="0"/>
              <a:t>89</a:t>
            </a:fld>
            <a:endParaRPr lang="ru-RU"/>
          </a:p>
        </p:txBody>
      </p:sp>
    </p:spTree>
    <p:extLst>
      <p:ext uri="{BB962C8B-B14F-4D97-AF65-F5344CB8AC3E}">
        <p14:creationId xmlns:p14="http://schemas.microsoft.com/office/powerpoint/2010/main" val="29720108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mn-lt"/>
                <a:ea typeface="+mn-ea"/>
                <a:cs typeface="+mn-cs"/>
              </a:rPr>
              <a:t>Производитель вещей для туризма и отдыха </a:t>
            </a:r>
            <a:r>
              <a:rPr lang="ru-RU" sz="1200" b="0" i="0" kern="1200" dirty="0" err="1" smtClean="0">
                <a:solidFill>
                  <a:schemeClr val="tx1"/>
                </a:solidFill>
                <a:effectLst/>
                <a:latin typeface="+mn-lt"/>
                <a:ea typeface="+mn-ea"/>
                <a:cs typeface="+mn-cs"/>
              </a:rPr>
              <a:t>L.L.Bean</a:t>
            </a:r>
            <a:r>
              <a:rPr lang="ru-RU" sz="1200" b="0" i="0" kern="1200" dirty="0" smtClean="0">
                <a:solidFill>
                  <a:schemeClr val="tx1"/>
                </a:solidFill>
                <a:effectLst/>
                <a:latin typeface="+mn-lt"/>
                <a:ea typeface="+mn-ea"/>
                <a:cs typeface="+mn-cs"/>
              </a:rPr>
              <a:t> регулярно публикует полезную информацию для туристов. Пользователи активно комментируют и </a:t>
            </a:r>
            <a:r>
              <a:rPr lang="ru-RU" sz="1200" b="0" i="0" kern="1200" dirty="0" err="1" smtClean="0">
                <a:solidFill>
                  <a:schemeClr val="tx1"/>
                </a:solidFill>
                <a:effectLst/>
                <a:latin typeface="+mn-lt"/>
                <a:ea typeface="+mn-ea"/>
                <a:cs typeface="+mn-cs"/>
              </a:rPr>
              <a:t>шерят</a:t>
            </a:r>
            <a:r>
              <a:rPr lang="ru-RU" sz="1200" b="0" i="0" kern="1200" dirty="0" smtClean="0">
                <a:solidFill>
                  <a:schemeClr val="tx1"/>
                </a:solidFill>
                <a:effectLst/>
                <a:latin typeface="+mn-lt"/>
                <a:ea typeface="+mn-ea"/>
                <a:cs typeface="+mn-cs"/>
              </a:rPr>
              <a:t> эти посты. Вот они публикуют инструкцию, как приготовить кукурузу в переносном кулере.</a:t>
            </a:r>
            <a:endParaRPr lang="ru-RU" dirty="0"/>
          </a:p>
        </p:txBody>
      </p:sp>
      <p:sp>
        <p:nvSpPr>
          <p:cNvPr id="4" name="Номер слайда 3"/>
          <p:cNvSpPr>
            <a:spLocks noGrp="1"/>
          </p:cNvSpPr>
          <p:nvPr>
            <p:ph type="sldNum" sz="quarter" idx="10"/>
          </p:nvPr>
        </p:nvSpPr>
        <p:spPr/>
        <p:txBody>
          <a:bodyPr/>
          <a:lstStyle/>
          <a:p>
            <a:fld id="{9992622F-857E-4195-8C02-356098249297}" type="slidenum">
              <a:rPr lang="ru-RU" smtClean="0"/>
              <a:t>90</a:t>
            </a:fld>
            <a:endParaRPr lang="ru-RU"/>
          </a:p>
        </p:txBody>
      </p:sp>
    </p:spTree>
    <p:extLst>
      <p:ext uri="{BB962C8B-B14F-4D97-AF65-F5344CB8AC3E}">
        <p14:creationId xmlns:p14="http://schemas.microsoft.com/office/powerpoint/2010/main" val="21185383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err="1" smtClean="0">
                <a:solidFill>
                  <a:schemeClr val="tx1"/>
                </a:solidFill>
                <a:effectLst/>
                <a:latin typeface="+mn-lt"/>
                <a:ea typeface="+mn-ea"/>
                <a:cs typeface="+mn-cs"/>
              </a:rPr>
              <a:t>Shopify</a:t>
            </a:r>
            <a:r>
              <a:rPr lang="ru-RU" sz="1200" b="0" i="0" kern="1200" dirty="0" smtClean="0">
                <a:solidFill>
                  <a:schemeClr val="tx1"/>
                </a:solidFill>
                <a:effectLst/>
                <a:latin typeface="+mn-lt"/>
                <a:ea typeface="+mn-ea"/>
                <a:cs typeface="+mn-cs"/>
              </a:rPr>
              <a:t> выпускает информативные видео о том, как заработать на продаже старых вещей и поделок. Обычно видео длятся 3–5 минут, содержат историю продукта и практические советы.</a:t>
            </a:r>
          </a:p>
          <a:p>
            <a:r>
              <a:rPr lang="ru-RU" sz="1200" b="1" i="0" kern="1200" dirty="0" smtClean="0">
                <a:solidFill>
                  <a:schemeClr val="tx1"/>
                </a:solidFill>
                <a:effectLst/>
                <a:latin typeface="+mn-lt"/>
                <a:ea typeface="+mn-ea"/>
                <a:cs typeface="+mn-cs"/>
              </a:rPr>
              <a:t>Что тут хорошо:</a:t>
            </a:r>
            <a:endParaRPr lang="ru-RU" sz="1200" b="0" i="0" kern="1200" dirty="0" smtClean="0">
              <a:solidFill>
                <a:schemeClr val="tx1"/>
              </a:solidFill>
              <a:effectLst/>
              <a:latin typeface="+mn-lt"/>
              <a:ea typeface="+mn-ea"/>
              <a:cs typeface="+mn-cs"/>
            </a:endParaRPr>
          </a:p>
          <a:p>
            <a:r>
              <a:rPr lang="ru-RU" sz="1200" b="0" i="0" kern="1200" dirty="0" smtClean="0">
                <a:solidFill>
                  <a:schemeClr val="tx1"/>
                </a:solidFill>
                <a:effectLst/>
                <a:latin typeface="+mn-lt"/>
                <a:ea typeface="+mn-ea"/>
                <a:cs typeface="+mn-cs"/>
              </a:rPr>
              <a:t>Компания отвечает на вопрос, который волнует людей – «Как заработать?» В видео интересные факты и советы, которые помогают в деле. Пользователи считают информацию полезной и охотно делятся ей с другими.</a:t>
            </a:r>
            <a:endParaRPr lang="ru-RU" dirty="0"/>
          </a:p>
        </p:txBody>
      </p:sp>
      <p:sp>
        <p:nvSpPr>
          <p:cNvPr id="4" name="Номер слайда 3"/>
          <p:cNvSpPr>
            <a:spLocks noGrp="1"/>
          </p:cNvSpPr>
          <p:nvPr>
            <p:ph type="sldNum" sz="quarter" idx="10"/>
          </p:nvPr>
        </p:nvSpPr>
        <p:spPr/>
        <p:txBody>
          <a:bodyPr/>
          <a:lstStyle/>
          <a:p>
            <a:fld id="{9992622F-857E-4195-8C02-356098249297}" type="slidenum">
              <a:rPr lang="ru-RU" smtClean="0"/>
              <a:t>91</a:t>
            </a:fld>
            <a:endParaRPr lang="ru-RU"/>
          </a:p>
        </p:txBody>
      </p:sp>
    </p:spTree>
    <p:extLst>
      <p:ext uri="{BB962C8B-B14F-4D97-AF65-F5344CB8AC3E}">
        <p14:creationId xmlns:p14="http://schemas.microsoft.com/office/powerpoint/2010/main" val="40001512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0" i="0" kern="1200" dirty="0" smtClean="0">
                <a:solidFill>
                  <a:schemeClr val="tx1"/>
                </a:solidFill>
                <a:effectLst/>
                <a:latin typeface="+mn-lt"/>
                <a:ea typeface="+mn-ea"/>
                <a:cs typeface="+mn-cs"/>
              </a:rPr>
              <a:t>Здорово, когда в вашем аккаунте появляются фотографии людей. Еще круче, когда это ваши клиенты. Людям интересны люди, поэтому подписчики лучше реагируют на фото живых людей, чем на безликие фото продуктов.</a:t>
            </a:r>
            <a:endParaRPr lang="ru-RU" dirty="0" smtClean="0"/>
          </a:p>
          <a:p>
            <a:endParaRPr lang="ru-RU" dirty="0"/>
          </a:p>
        </p:txBody>
      </p:sp>
      <p:sp>
        <p:nvSpPr>
          <p:cNvPr id="4" name="Номер слайда 3"/>
          <p:cNvSpPr>
            <a:spLocks noGrp="1"/>
          </p:cNvSpPr>
          <p:nvPr>
            <p:ph type="sldNum" sz="quarter" idx="10"/>
          </p:nvPr>
        </p:nvSpPr>
        <p:spPr/>
        <p:txBody>
          <a:bodyPr/>
          <a:lstStyle/>
          <a:p>
            <a:fld id="{9992622F-857E-4195-8C02-356098249297}" type="slidenum">
              <a:rPr lang="ru-RU" smtClean="0"/>
              <a:t>94</a:t>
            </a:fld>
            <a:endParaRPr lang="ru-RU"/>
          </a:p>
        </p:txBody>
      </p:sp>
    </p:spTree>
    <p:extLst>
      <p:ext uri="{BB962C8B-B14F-4D97-AF65-F5344CB8AC3E}">
        <p14:creationId xmlns:p14="http://schemas.microsoft.com/office/powerpoint/2010/main" val="5063702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mn-lt"/>
                <a:ea typeface="+mn-ea"/>
                <a:cs typeface="+mn-cs"/>
              </a:rPr>
              <a:t>Один из лучших примеров использования контента клиентов в своих </a:t>
            </a:r>
            <a:r>
              <a:rPr lang="ru-RU" sz="1200" b="0" i="0" kern="1200" dirty="0" err="1" smtClean="0">
                <a:solidFill>
                  <a:schemeClr val="tx1"/>
                </a:solidFill>
                <a:effectLst/>
                <a:latin typeface="+mn-lt"/>
                <a:ea typeface="+mn-ea"/>
                <a:cs typeface="+mn-cs"/>
              </a:rPr>
              <a:t>соцсетях</a:t>
            </a:r>
            <a:r>
              <a:rPr lang="ru-RU" sz="1200" b="0" i="0" kern="1200" dirty="0" smtClean="0">
                <a:solidFill>
                  <a:schemeClr val="tx1"/>
                </a:solidFill>
                <a:effectLst/>
                <a:latin typeface="+mn-lt"/>
                <a:ea typeface="+mn-ea"/>
                <a:cs typeface="+mn-cs"/>
              </a:rPr>
              <a:t> – </a:t>
            </a:r>
            <a:r>
              <a:rPr lang="ru-RU" sz="1200" b="0" i="0" kern="1200" dirty="0" err="1" smtClean="0">
                <a:solidFill>
                  <a:schemeClr val="tx1"/>
                </a:solidFill>
                <a:effectLst/>
                <a:latin typeface="+mn-lt"/>
                <a:ea typeface="+mn-ea"/>
                <a:cs typeface="+mn-cs"/>
              </a:rPr>
              <a:t>Instagram</a:t>
            </a:r>
            <a:r>
              <a:rPr lang="ru-RU" sz="1200" b="0" i="0" kern="1200" dirty="0" smtClean="0">
                <a:solidFill>
                  <a:schemeClr val="tx1"/>
                </a:solidFill>
                <a:effectLst/>
                <a:latin typeface="+mn-lt"/>
                <a:ea typeface="+mn-ea"/>
                <a:cs typeface="+mn-cs"/>
              </a:rPr>
              <a:t> интернет-магазина одежды </a:t>
            </a:r>
            <a:r>
              <a:rPr lang="ru-RU" sz="1200" b="0" i="0" kern="1200" dirty="0" err="1" smtClean="0">
                <a:solidFill>
                  <a:schemeClr val="tx1"/>
                </a:solidFill>
                <a:effectLst/>
                <a:latin typeface="+mn-lt"/>
                <a:ea typeface="+mn-ea"/>
                <a:cs typeface="+mn-cs"/>
              </a:rPr>
              <a:t>Asos</a:t>
            </a:r>
            <a:r>
              <a:rPr lang="ru-RU" sz="1200" b="0" i="0" kern="1200" dirty="0" smtClean="0">
                <a:solidFill>
                  <a:schemeClr val="tx1"/>
                </a:solidFill>
                <a:effectLst/>
                <a:latin typeface="+mn-lt"/>
                <a:ea typeface="+mn-ea"/>
                <a:cs typeface="+mn-cs"/>
              </a:rPr>
              <a:t>. Они призывают подписчиков </a:t>
            </a:r>
            <a:r>
              <a:rPr lang="ru-RU" sz="1200" b="0" i="0" kern="1200" dirty="0" err="1" smtClean="0">
                <a:solidFill>
                  <a:schemeClr val="tx1"/>
                </a:solidFill>
                <a:effectLst/>
                <a:latin typeface="+mn-lt"/>
                <a:ea typeface="+mn-ea"/>
                <a:cs typeface="+mn-cs"/>
              </a:rPr>
              <a:t>постить</a:t>
            </a:r>
            <a:r>
              <a:rPr lang="ru-RU" sz="1200" b="0" i="0" kern="1200" dirty="0" smtClean="0">
                <a:solidFill>
                  <a:schemeClr val="tx1"/>
                </a:solidFill>
                <a:effectLst/>
                <a:latin typeface="+mn-lt"/>
                <a:ea typeface="+mn-ea"/>
                <a:cs typeface="+mn-cs"/>
              </a:rPr>
              <a:t> свои фото в одежде от </a:t>
            </a:r>
            <a:r>
              <a:rPr lang="ru-RU" sz="1200" b="0" i="0" kern="1200" dirty="0" err="1" smtClean="0">
                <a:solidFill>
                  <a:schemeClr val="tx1"/>
                </a:solidFill>
                <a:effectLst/>
                <a:latin typeface="+mn-lt"/>
                <a:ea typeface="+mn-ea"/>
                <a:cs typeface="+mn-cs"/>
              </a:rPr>
              <a:t>Asos</a:t>
            </a:r>
            <a:r>
              <a:rPr lang="ru-RU" sz="1200" b="0" i="0" kern="1200" dirty="0" smtClean="0">
                <a:solidFill>
                  <a:schemeClr val="tx1"/>
                </a:solidFill>
                <a:effectLst/>
                <a:latin typeface="+mn-lt"/>
                <a:ea typeface="+mn-ea"/>
                <a:cs typeface="+mn-cs"/>
              </a:rPr>
              <a:t> с </a:t>
            </a:r>
            <a:r>
              <a:rPr lang="ru-RU" sz="1200" b="0" i="0" kern="1200" dirty="0" err="1" smtClean="0">
                <a:solidFill>
                  <a:schemeClr val="tx1"/>
                </a:solidFill>
                <a:effectLst/>
                <a:latin typeface="+mn-lt"/>
                <a:ea typeface="+mn-ea"/>
                <a:cs typeface="+mn-cs"/>
              </a:rPr>
              <a:t>хештегом</a:t>
            </a:r>
            <a:r>
              <a:rPr lang="ru-RU" sz="1200" b="0" i="0" kern="1200" dirty="0" smtClean="0">
                <a:solidFill>
                  <a:schemeClr val="tx1"/>
                </a:solidFill>
                <a:effectLst/>
                <a:latin typeface="+mn-lt"/>
                <a:ea typeface="+mn-ea"/>
                <a:cs typeface="+mn-cs"/>
              </a:rPr>
              <a:t> #</a:t>
            </a:r>
            <a:r>
              <a:rPr lang="ru-RU" sz="1200" b="0" i="0" kern="1200" dirty="0" err="1" smtClean="0">
                <a:solidFill>
                  <a:schemeClr val="tx1"/>
                </a:solidFill>
                <a:effectLst/>
                <a:latin typeface="+mn-lt"/>
                <a:ea typeface="+mn-ea"/>
                <a:cs typeface="+mn-cs"/>
              </a:rPr>
              <a:t>asseenonme</a:t>
            </a:r>
            <a:r>
              <a:rPr lang="ru-RU" sz="1200" b="0" i="0" kern="1200" dirty="0" smtClean="0">
                <a:solidFill>
                  <a:schemeClr val="tx1"/>
                </a:solidFill>
                <a:effectLst/>
                <a:latin typeface="+mn-lt"/>
                <a:ea typeface="+mn-ea"/>
                <a:cs typeface="+mn-cs"/>
              </a:rPr>
              <a:t>.</a:t>
            </a:r>
          </a:p>
          <a:p>
            <a:endParaRPr lang="ru-RU" sz="1200" b="0" i="0" kern="1200" dirty="0" smtClean="0">
              <a:solidFill>
                <a:schemeClr val="tx1"/>
              </a:solidFill>
              <a:effectLst/>
              <a:latin typeface="+mn-lt"/>
              <a:ea typeface="+mn-ea"/>
              <a:cs typeface="+mn-cs"/>
            </a:endParaRPr>
          </a:p>
          <a:p>
            <a:pPr fontAlgn="base"/>
            <a:r>
              <a:rPr lang="ru-RU" sz="1200" b="1" i="0" kern="1200" dirty="0" smtClean="0">
                <a:solidFill>
                  <a:schemeClr val="tx1"/>
                </a:solidFill>
                <a:effectLst/>
                <a:latin typeface="+mn-lt"/>
                <a:ea typeface="+mn-ea"/>
                <a:cs typeface="+mn-cs"/>
              </a:rPr>
              <a:t>Что тут хорошо:</a:t>
            </a:r>
            <a:endParaRPr lang="ru-RU" sz="1200" b="0" i="0" kern="1200" dirty="0" smtClean="0">
              <a:solidFill>
                <a:schemeClr val="tx1"/>
              </a:solidFill>
              <a:effectLst/>
              <a:latin typeface="+mn-lt"/>
              <a:ea typeface="+mn-ea"/>
              <a:cs typeface="+mn-cs"/>
            </a:endParaRPr>
          </a:p>
          <a:p>
            <a:pPr fontAlgn="base"/>
            <a:r>
              <a:rPr lang="ru-RU" sz="1200" b="0" i="0" kern="1200" dirty="0" smtClean="0">
                <a:solidFill>
                  <a:schemeClr val="tx1"/>
                </a:solidFill>
                <a:effectLst/>
                <a:latin typeface="+mn-lt"/>
                <a:ea typeface="+mn-ea"/>
                <a:cs typeface="+mn-cs"/>
              </a:rPr>
              <a:t>Клиенты генерируют контент для бренда, компании нужно только сделать </a:t>
            </a:r>
            <a:r>
              <a:rPr lang="ru-RU" sz="1200" b="0" i="0" kern="1200" dirty="0" err="1" smtClean="0">
                <a:solidFill>
                  <a:schemeClr val="tx1"/>
                </a:solidFill>
                <a:effectLst/>
                <a:latin typeface="+mn-lt"/>
                <a:ea typeface="+mn-ea"/>
                <a:cs typeface="+mn-cs"/>
              </a:rPr>
              <a:t>репост</a:t>
            </a:r>
            <a:r>
              <a:rPr lang="ru-RU" sz="1200" b="0" i="0" kern="1200" dirty="0" smtClean="0">
                <a:solidFill>
                  <a:schemeClr val="tx1"/>
                </a:solidFill>
                <a:effectLst/>
                <a:latin typeface="+mn-lt"/>
                <a:ea typeface="+mn-ea"/>
                <a:cs typeface="+mn-cs"/>
              </a:rPr>
              <a:t>.</a:t>
            </a:r>
          </a:p>
          <a:p>
            <a:pPr fontAlgn="base"/>
            <a:r>
              <a:rPr lang="ru-RU" sz="1200" b="0" i="0" kern="1200" dirty="0" smtClean="0">
                <a:solidFill>
                  <a:schemeClr val="tx1"/>
                </a:solidFill>
                <a:effectLst/>
                <a:latin typeface="+mn-lt"/>
                <a:ea typeface="+mn-ea"/>
                <a:cs typeface="+mn-cs"/>
              </a:rPr>
              <a:t>Это хороший пост для обсуждения: подписчики делают комплименты человеку и оценивают образ.</a:t>
            </a:r>
          </a:p>
          <a:p>
            <a:pPr fontAlgn="base"/>
            <a:r>
              <a:rPr lang="ru-RU" sz="1200" b="0" i="0" kern="1200" dirty="0" smtClean="0">
                <a:solidFill>
                  <a:schemeClr val="tx1"/>
                </a:solidFill>
                <a:effectLst/>
                <a:latin typeface="+mn-lt"/>
                <a:ea typeface="+mn-ea"/>
                <a:cs typeface="+mn-cs"/>
              </a:rPr>
              <a:t>Пост с отметкой пользователя могут увидеть его друзья.</a:t>
            </a:r>
          </a:p>
          <a:p>
            <a:endParaRPr lang="ru-RU" dirty="0"/>
          </a:p>
        </p:txBody>
      </p:sp>
      <p:sp>
        <p:nvSpPr>
          <p:cNvPr id="4" name="Номер слайда 3"/>
          <p:cNvSpPr>
            <a:spLocks noGrp="1"/>
          </p:cNvSpPr>
          <p:nvPr>
            <p:ph type="sldNum" sz="quarter" idx="10"/>
          </p:nvPr>
        </p:nvSpPr>
        <p:spPr/>
        <p:txBody>
          <a:bodyPr/>
          <a:lstStyle/>
          <a:p>
            <a:fld id="{9992622F-857E-4195-8C02-356098249297}" type="slidenum">
              <a:rPr lang="ru-RU" smtClean="0"/>
              <a:t>95</a:t>
            </a:fld>
            <a:endParaRPr lang="ru-RU"/>
          </a:p>
        </p:txBody>
      </p:sp>
    </p:spTree>
    <p:extLst>
      <p:ext uri="{BB962C8B-B14F-4D97-AF65-F5344CB8AC3E}">
        <p14:creationId xmlns:p14="http://schemas.microsoft.com/office/powerpoint/2010/main" val="2965220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kern="1200" dirty="0" smtClean="0">
                <a:solidFill>
                  <a:schemeClr val="tx1"/>
                </a:solidFill>
                <a:effectLst/>
                <a:latin typeface="+mn-lt"/>
                <a:ea typeface="+mn-ea"/>
                <a:cs typeface="+mn-cs"/>
              </a:rPr>
              <a:t>Какие задачи выполняет SMM?</a:t>
            </a:r>
            <a:endParaRPr lang="ru-RU" sz="1200" kern="1200" dirty="0" smtClean="0">
              <a:solidFill>
                <a:schemeClr val="tx1"/>
              </a:solidFill>
              <a:effectLst/>
              <a:latin typeface="+mn-lt"/>
              <a:ea typeface="+mn-ea"/>
              <a:cs typeface="+mn-cs"/>
            </a:endParaRPr>
          </a:p>
          <a:p>
            <a:pPr lvl="0"/>
            <a:r>
              <a:rPr lang="ru-RU" u="none" strike="noStrike" dirty="0" smtClean="0">
                <a:effectLst/>
              </a:rPr>
              <a:t>Привлекать внимание ЦА</a:t>
            </a:r>
          </a:p>
          <a:p>
            <a:pPr lvl="0"/>
            <a:r>
              <a:rPr lang="ru-RU" u="none" strike="noStrike" dirty="0" smtClean="0">
                <a:effectLst/>
              </a:rPr>
              <a:t>Создавать спрос</a:t>
            </a:r>
          </a:p>
          <a:p>
            <a:pPr lvl="0"/>
            <a:r>
              <a:rPr lang="ru-RU" u="none" strike="noStrike" dirty="0" smtClean="0">
                <a:effectLst/>
              </a:rPr>
              <a:t>Стимулировать продажи</a:t>
            </a:r>
          </a:p>
          <a:p>
            <a:pPr lvl="0"/>
            <a:r>
              <a:rPr lang="ru-RU" u="none" strike="noStrike" dirty="0" smtClean="0">
                <a:effectLst/>
              </a:rPr>
              <a:t>Формировать желаемый образ</a:t>
            </a:r>
          </a:p>
          <a:p>
            <a:pPr lvl="0"/>
            <a:r>
              <a:rPr lang="ru-RU" u="none" strike="noStrike" dirty="0" smtClean="0">
                <a:effectLst/>
              </a:rPr>
              <a:t>Управлять репутацией </a:t>
            </a:r>
          </a:p>
          <a:p>
            <a:pPr lvl="0"/>
            <a:r>
              <a:rPr lang="ru-RU" u="none" strike="noStrike" dirty="0" smtClean="0">
                <a:effectLst/>
              </a:rPr>
              <a:t>Управлять мнением </a:t>
            </a:r>
          </a:p>
          <a:p>
            <a:pPr lvl="0"/>
            <a:r>
              <a:rPr lang="ru-RU" u="none" strike="noStrike" dirty="0" smtClean="0">
                <a:effectLst/>
              </a:rPr>
              <a:t>Управлять взаимоотношениями с ЦА</a:t>
            </a:r>
          </a:p>
          <a:p>
            <a:r>
              <a:rPr lang="ru-RU" sz="1200" kern="1200" dirty="0" smtClean="0">
                <a:solidFill>
                  <a:schemeClr val="tx1"/>
                </a:solidFill>
                <a:effectLst/>
                <a:latin typeface="+mn-lt"/>
                <a:ea typeface="+mn-ea"/>
                <a:cs typeface="+mn-cs"/>
              </a:rPr>
              <a:t> </a:t>
            </a:r>
          </a:p>
          <a:p>
            <a:r>
              <a:rPr lang="ru-RU" dirty="0" smtClean="0">
                <a:effectLst/>
              </a:rPr>
              <a:t>1. Привлекать внимание ЦА</a:t>
            </a:r>
          </a:p>
          <a:p>
            <a:r>
              <a:rPr lang="ru-RU" sz="1200" kern="1200" dirty="0" smtClean="0">
                <a:solidFill>
                  <a:schemeClr val="tx1"/>
                </a:solidFill>
                <a:effectLst/>
                <a:latin typeface="+mn-lt"/>
                <a:ea typeface="+mn-ea"/>
                <a:cs typeface="+mn-cs"/>
              </a:rPr>
              <a:t>Когда компания только-только вышла на рынок и про нее никто ничего не знает. Или когда компанию запускает новый продукт. В этих ситуациях важно привлечь внимание целевой аудитории. Если про вас ничего не знают, то у вас ничего и не купят. Если никто не знает, что вы продаете какой-то продукт, то покупать будут у тех, про кого что-то знают.</a:t>
            </a:r>
          </a:p>
          <a:p>
            <a:r>
              <a:rPr lang="ru-RU" sz="1200" kern="1200" dirty="0" smtClean="0">
                <a:solidFill>
                  <a:schemeClr val="tx1"/>
                </a:solidFill>
                <a:effectLst/>
                <a:latin typeface="+mn-lt"/>
                <a:ea typeface="+mn-ea"/>
                <a:cs typeface="+mn-cs"/>
              </a:rPr>
              <a:t> </a:t>
            </a:r>
          </a:p>
          <a:p>
            <a:r>
              <a:rPr lang="ru-RU" dirty="0" smtClean="0">
                <a:effectLst/>
              </a:rPr>
              <a:t>2. Создавать спрос</a:t>
            </a:r>
          </a:p>
          <a:p>
            <a:r>
              <a:rPr lang="ru-RU" sz="1200" kern="1200" dirty="0" smtClean="0">
                <a:solidFill>
                  <a:schemeClr val="tx1"/>
                </a:solidFill>
                <a:effectLst/>
                <a:latin typeface="+mn-lt"/>
                <a:ea typeface="+mn-ea"/>
                <a:cs typeface="+mn-cs"/>
              </a:rPr>
              <a:t>Представьте, что вы изобрели какой-то новый продукт, которого еще не было. </a:t>
            </a:r>
            <a:r>
              <a:rPr lang="ru-RU" sz="1200" kern="1200" dirty="0" err="1" smtClean="0">
                <a:solidFill>
                  <a:schemeClr val="tx1"/>
                </a:solidFill>
                <a:effectLst/>
                <a:latin typeface="+mn-lt"/>
                <a:ea typeface="+mn-ea"/>
                <a:cs typeface="+mn-cs"/>
              </a:rPr>
              <a:t>Пятиколесный</a:t>
            </a:r>
            <a:r>
              <a:rPr lang="ru-RU" sz="1200" kern="1200" dirty="0" smtClean="0">
                <a:solidFill>
                  <a:schemeClr val="tx1"/>
                </a:solidFill>
                <a:effectLst/>
                <a:latin typeface="+mn-lt"/>
                <a:ea typeface="+mn-ea"/>
                <a:cs typeface="+mn-cs"/>
              </a:rPr>
              <a:t> велосипед, например, или какое-то уникальное косметическое средство. Нужно объяснить людям, зачем им его покупать.  Вот выпустили электромобили. Я посмотрел рекламу, прикольно. Но зачем мне его покупать? В чем моя выгода? Жили без них сто лет и ничего. То есть сначала нужно привлечь мое внимание к теме электромобилей, а потом конвертировать это внимание в спрос, в продажи.</a:t>
            </a:r>
          </a:p>
          <a:p>
            <a:r>
              <a:rPr lang="en-US" sz="1200" kern="1200" dirty="0" smtClean="0">
                <a:solidFill>
                  <a:schemeClr val="tx1"/>
                </a:solidFill>
                <a:effectLst/>
                <a:latin typeface="+mn-lt"/>
                <a:ea typeface="+mn-ea"/>
                <a:cs typeface="+mn-cs"/>
              </a:rPr>
              <a:t> </a:t>
            </a:r>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[Вспомните фильм про Стивена Джобса или </a:t>
            </a:r>
            <a:r>
              <a:rPr lang="ru-RU" sz="1200" kern="1200" dirty="0" err="1" smtClean="0">
                <a:solidFill>
                  <a:schemeClr val="tx1"/>
                </a:solidFill>
                <a:effectLst/>
                <a:latin typeface="+mn-lt"/>
                <a:ea typeface="+mn-ea"/>
                <a:cs typeface="+mn-cs"/>
              </a:rPr>
              <a:t>Цукерберга</a:t>
            </a:r>
            <a:r>
              <a:rPr lang="ru-RU" sz="1200" kern="1200" dirty="0" smtClean="0">
                <a:solidFill>
                  <a:schemeClr val="tx1"/>
                </a:solidFill>
                <a:effectLst/>
                <a:latin typeface="+mn-lt"/>
                <a:ea typeface="+mn-ea"/>
                <a:cs typeface="+mn-cs"/>
              </a:rPr>
              <a:t>. Сейчас это владельцы богатейших компаний, но на старте ситуация была совсем иной. Им приходилось воевать за каждого покупателя. Сейчас их продуктами пользуются миллиарды людей, но когда-то НИКТО не знал о том, что их продукты нужны людям. Нужно было убедить, что </a:t>
            </a:r>
            <a:r>
              <a:rPr lang="ru-RU" sz="1200" kern="1200" dirty="0" err="1" smtClean="0">
                <a:solidFill>
                  <a:schemeClr val="tx1"/>
                </a:solidFill>
                <a:effectLst/>
                <a:latin typeface="+mn-lt"/>
                <a:ea typeface="+mn-ea"/>
                <a:cs typeface="+mn-cs"/>
              </a:rPr>
              <a:t>фейсбук</a:t>
            </a:r>
            <a:r>
              <a:rPr lang="ru-RU" sz="1200" kern="1200" dirty="0" smtClean="0">
                <a:solidFill>
                  <a:schemeClr val="tx1"/>
                </a:solidFill>
                <a:effectLst/>
                <a:latin typeface="+mn-lt"/>
                <a:ea typeface="+mn-ea"/>
                <a:cs typeface="+mn-cs"/>
              </a:rPr>
              <a:t> это классно, что там стоит зарегистрироваться] </a:t>
            </a:r>
          </a:p>
          <a:p>
            <a:r>
              <a:rPr lang="ru-RU" sz="1200" kern="1200" dirty="0" smtClean="0">
                <a:solidFill>
                  <a:schemeClr val="tx1"/>
                </a:solidFill>
                <a:effectLst/>
                <a:latin typeface="+mn-lt"/>
                <a:ea typeface="+mn-ea"/>
                <a:cs typeface="+mn-cs"/>
              </a:rPr>
              <a:t> </a:t>
            </a:r>
          </a:p>
          <a:p>
            <a:r>
              <a:rPr lang="ru-RU" dirty="0" smtClean="0">
                <a:effectLst/>
              </a:rPr>
              <a:t>3. Стимулировать продажи</a:t>
            </a:r>
          </a:p>
          <a:p>
            <a:r>
              <a:rPr lang="ru-RU" sz="1200" kern="1200" dirty="0" smtClean="0">
                <a:solidFill>
                  <a:schemeClr val="tx1"/>
                </a:solidFill>
                <a:effectLst/>
                <a:latin typeface="+mn-lt"/>
                <a:ea typeface="+mn-ea"/>
                <a:cs typeface="+mn-cs"/>
              </a:rPr>
              <a:t>Внимание есть, продажи идут, но мы хотим больше и при помощи инструментов маркетинга мы добиваемся этого.</a:t>
            </a:r>
          </a:p>
          <a:p>
            <a:r>
              <a:rPr lang="ru-RU" sz="1200" kern="1200" dirty="0" smtClean="0">
                <a:solidFill>
                  <a:schemeClr val="tx1"/>
                </a:solidFill>
                <a:effectLst/>
                <a:latin typeface="+mn-lt"/>
                <a:ea typeface="+mn-ea"/>
                <a:cs typeface="+mn-cs"/>
              </a:rPr>
              <a:t> </a:t>
            </a:r>
          </a:p>
          <a:p>
            <a:r>
              <a:rPr lang="ru-RU" dirty="0" smtClean="0">
                <a:effectLst/>
              </a:rPr>
              <a:t>4. Формировать желаемый образ</a:t>
            </a:r>
          </a:p>
          <a:p>
            <a:r>
              <a:rPr lang="ru-RU" sz="1200" kern="1200" dirty="0" smtClean="0">
                <a:solidFill>
                  <a:schemeClr val="tx1"/>
                </a:solidFill>
                <a:effectLst/>
                <a:latin typeface="+mn-lt"/>
                <a:ea typeface="+mn-ea"/>
                <a:cs typeface="+mn-cs"/>
              </a:rPr>
              <a:t>Это особенно важно для крупных компаний. Они формируют у клиентов нужный им образ. Часто это что-то положительное, приветливое, отрытое. </a:t>
            </a:r>
          </a:p>
          <a:p>
            <a:endParaRPr lang="ru-RU" dirty="0" smtClean="0"/>
          </a:p>
          <a:p>
            <a:r>
              <a:rPr lang="ru-RU" sz="1200" kern="1200" dirty="0" smtClean="0">
                <a:solidFill>
                  <a:schemeClr val="tx1"/>
                </a:solidFill>
                <a:effectLst/>
                <a:latin typeface="+mn-lt"/>
                <a:ea typeface="+mn-ea"/>
                <a:cs typeface="+mn-cs"/>
              </a:rPr>
              <a:t>В чем прелесть </a:t>
            </a:r>
            <a:r>
              <a:rPr lang="en-US" sz="1200" kern="1200" dirty="0" err="1" smtClean="0">
                <a:solidFill>
                  <a:schemeClr val="tx1"/>
                </a:solidFill>
                <a:effectLst/>
                <a:latin typeface="+mn-lt"/>
                <a:ea typeface="+mn-ea"/>
                <a:cs typeface="+mn-cs"/>
              </a:rPr>
              <a:t>smm</a:t>
            </a:r>
            <a:r>
              <a:rPr lang="en-US" sz="1200" kern="120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для малого бизнеса? </a:t>
            </a:r>
          </a:p>
          <a:p>
            <a:r>
              <a:rPr lang="ru-RU" sz="1200" kern="1200" dirty="0" smtClean="0">
                <a:solidFill>
                  <a:schemeClr val="tx1"/>
                </a:solidFill>
                <a:effectLst/>
                <a:latin typeface="+mn-lt"/>
                <a:ea typeface="+mn-ea"/>
                <a:cs typeface="+mn-cs"/>
              </a:rPr>
              <a:t>Очень низкий порог вхождения. Любой может совершенно бесплатно создать страничку посвященную своему бизнесу в </a:t>
            </a:r>
            <a:r>
              <a:rPr lang="ru-RU" sz="1200" kern="1200" dirty="0" err="1" smtClean="0">
                <a:solidFill>
                  <a:schemeClr val="tx1"/>
                </a:solidFill>
                <a:effectLst/>
                <a:latin typeface="+mn-lt"/>
                <a:ea typeface="+mn-ea"/>
                <a:cs typeface="+mn-cs"/>
              </a:rPr>
              <a:t>вк</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инсте</a:t>
            </a:r>
            <a:r>
              <a:rPr lang="ru-RU" sz="1200" kern="1200" dirty="0" smtClean="0">
                <a:solidFill>
                  <a:schemeClr val="tx1"/>
                </a:solidFill>
                <a:effectLst/>
                <a:latin typeface="+mn-lt"/>
                <a:ea typeface="+mn-ea"/>
                <a:cs typeface="+mn-cs"/>
              </a:rPr>
              <a:t> или </a:t>
            </a:r>
            <a:r>
              <a:rPr lang="ru-RU" sz="1200" kern="1200" dirty="0" err="1" smtClean="0">
                <a:solidFill>
                  <a:schemeClr val="tx1"/>
                </a:solidFill>
                <a:effectLst/>
                <a:latin typeface="+mn-lt"/>
                <a:ea typeface="+mn-ea"/>
                <a:cs typeface="+mn-cs"/>
              </a:rPr>
              <a:t>фб</a:t>
            </a:r>
            <a:r>
              <a:rPr lang="ru-RU" sz="1200" kern="1200" dirty="0" smtClean="0">
                <a:solidFill>
                  <a:schemeClr val="tx1"/>
                </a:solidFill>
                <a:effectLst/>
                <a:latin typeface="+mn-lt"/>
                <a:ea typeface="+mn-ea"/>
                <a:cs typeface="+mn-cs"/>
              </a:rPr>
              <a:t>. И начать через нее что-то продавать или стимулировать спрос. Но что интересно, если вы это делаете грамотно, то ваша страница начинает немного влиять и на вашу репутацию, на ваш образ. Вы специальных активностей не планируете на ту тему, но грамотные продажи в </a:t>
            </a:r>
            <a:r>
              <a:rPr lang="ru-RU" sz="1200" kern="1200" dirty="0" err="1" smtClean="0">
                <a:solidFill>
                  <a:schemeClr val="tx1"/>
                </a:solidFill>
                <a:effectLst/>
                <a:latin typeface="+mn-lt"/>
                <a:ea typeface="+mn-ea"/>
                <a:cs typeface="+mn-cs"/>
              </a:rPr>
              <a:t>соцсетях</a:t>
            </a:r>
            <a:r>
              <a:rPr lang="ru-RU" sz="1200" kern="1200" dirty="0" smtClean="0">
                <a:solidFill>
                  <a:schemeClr val="tx1"/>
                </a:solidFill>
                <a:effectLst/>
                <a:latin typeface="+mn-lt"/>
                <a:ea typeface="+mn-ea"/>
                <a:cs typeface="+mn-cs"/>
              </a:rPr>
              <a:t> вносят свой вклад в ваш бренд.</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И к этому сейчас приходит все больше компаний ,к пониманию важности размещения в интернете. Возникает вопрос, почему у кого-то это хорошо получается, а у кого-то нет? Где-то число подписчиков и продажи растут, постоянные обсуждения, вопросы, акции. А где-то как было 10 человек в группе (друзей пригласили), так и осталось.</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На чем держится успешное, “продающее сообщество”? На 3-х основных вещах.  «Три столпа»  И наше обучение построено на этих трех столпах.</a:t>
            </a:r>
          </a:p>
          <a:p>
            <a:endParaRPr lang="ru-RU" dirty="0"/>
          </a:p>
        </p:txBody>
      </p:sp>
      <p:sp>
        <p:nvSpPr>
          <p:cNvPr id="4" name="Номер слайда 3"/>
          <p:cNvSpPr>
            <a:spLocks noGrp="1"/>
          </p:cNvSpPr>
          <p:nvPr>
            <p:ph type="sldNum" sz="quarter" idx="10"/>
          </p:nvPr>
        </p:nvSpPr>
        <p:spPr/>
        <p:txBody>
          <a:bodyPr/>
          <a:lstStyle/>
          <a:p>
            <a:fld id="{9992622F-857E-4195-8C02-356098249297}" type="slidenum">
              <a:rPr lang="ru-RU" smtClean="0"/>
              <a:t>10</a:t>
            </a:fld>
            <a:endParaRPr lang="ru-RU"/>
          </a:p>
        </p:txBody>
      </p:sp>
    </p:spTree>
    <p:extLst>
      <p:ext uri="{BB962C8B-B14F-4D97-AF65-F5344CB8AC3E}">
        <p14:creationId xmlns:p14="http://schemas.microsoft.com/office/powerpoint/2010/main" val="28730299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0" i="0" kern="1200" dirty="0" smtClean="0">
                <a:solidFill>
                  <a:schemeClr val="tx1"/>
                </a:solidFill>
                <a:effectLst/>
                <a:latin typeface="+mn-lt"/>
                <a:ea typeface="+mn-ea"/>
                <a:cs typeface="+mn-cs"/>
              </a:rPr>
              <a:t>Что-то, что напоминает читателям о прекрасных прошедших днях. Желательно, чтобы воспоминания были по теме бизнеса.</a:t>
            </a:r>
            <a:endParaRPr lang="ru-RU" dirty="0" smtClean="0"/>
          </a:p>
          <a:p>
            <a:endParaRPr lang="ru-RU" dirty="0"/>
          </a:p>
        </p:txBody>
      </p:sp>
      <p:sp>
        <p:nvSpPr>
          <p:cNvPr id="4" name="Номер слайда 3"/>
          <p:cNvSpPr>
            <a:spLocks noGrp="1"/>
          </p:cNvSpPr>
          <p:nvPr>
            <p:ph type="sldNum" sz="quarter" idx="10"/>
          </p:nvPr>
        </p:nvSpPr>
        <p:spPr/>
        <p:txBody>
          <a:bodyPr/>
          <a:lstStyle/>
          <a:p>
            <a:fld id="{9992622F-857E-4195-8C02-356098249297}" type="slidenum">
              <a:rPr lang="ru-RU" smtClean="0"/>
              <a:t>97</a:t>
            </a:fld>
            <a:endParaRPr lang="ru-RU"/>
          </a:p>
        </p:txBody>
      </p:sp>
    </p:spTree>
    <p:extLst>
      <p:ext uri="{BB962C8B-B14F-4D97-AF65-F5344CB8AC3E}">
        <p14:creationId xmlns:p14="http://schemas.microsoft.com/office/powerpoint/2010/main" val="27434429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err="1" smtClean="0">
                <a:solidFill>
                  <a:schemeClr val="tx1"/>
                </a:solidFill>
                <a:effectLst/>
                <a:latin typeface="+mn-lt"/>
                <a:ea typeface="+mn-ea"/>
                <a:cs typeface="+mn-cs"/>
              </a:rPr>
              <a:t>Mercedes-Benz</a:t>
            </a:r>
            <a:r>
              <a:rPr lang="ru-RU" sz="1200" b="0" i="0" kern="1200" dirty="0" smtClean="0">
                <a:solidFill>
                  <a:schemeClr val="tx1"/>
                </a:solidFill>
                <a:effectLst/>
                <a:latin typeface="+mn-lt"/>
                <a:ea typeface="+mn-ea"/>
                <a:cs typeface="+mn-cs"/>
              </a:rPr>
              <a:t> публикует машину производства 70–80-х годов и собирает море реакций.</a:t>
            </a:r>
          </a:p>
          <a:p>
            <a:pPr fontAlgn="base"/>
            <a:r>
              <a:rPr lang="ru-RU" sz="1200" b="1" i="0" kern="1200" dirty="0" smtClean="0">
                <a:solidFill>
                  <a:schemeClr val="tx1"/>
                </a:solidFill>
                <a:effectLst/>
                <a:latin typeface="+mn-lt"/>
                <a:ea typeface="+mn-ea"/>
                <a:cs typeface="+mn-cs"/>
              </a:rPr>
              <a:t>Что тут хорошо:</a:t>
            </a:r>
            <a:endParaRPr lang="ru-RU" sz="1200" b="0" i="0" kern="1200" dirty="0" smtClean="0">
              <a:solidFill>
                <a:schemeClr val="tx1"/>
              </a:solidFill>
              <a:effectLst/>
              <a:latin typeface="+mn-lt"/>
              <a:ea typeface="+mn-ea"/>
              <a:cs typeface="+mn-cs"/>
            </a:endParaRPr>
          </a:p>
          <a:p>
            <a:pPr fontAlgn="base"/>
            <a:r>
              <a:rPr lang="ru-RU" sz="1200" b="0" i="0" kern="1200" dirty="0" smtClean="0">
                <a:solidFill>
                  <a:schemeClr val="tx1"/>
                </a:solidFill>
                <a:effectLst/>
                <a:latin typeface="+mn-lt"/>
                <a:ea typeface="+mn-ea"/>
                <a:cs typeface="+mn-cs"/>
              </a:rPr>
              <a:t>Это продукт компании, который помнят многие подписчики. Возможно, у кого-то даже была такая машина.</a:t>
            </a:r>
          </a:p>
          <a:p>
            <a:pPr fontAlgn="base"/>
            <a:r>
              <a:rPr lang="ru-RU" sz="1200" b="0" i="0" kern="1200" dirty="0" smtClean="0">
                <a:solidFill>
                  <a:schemeClr val="tx1"/>
                </a:solidFill>
                <a:effectLst/>
                <a:latin typeface="+mn-lt"/>
                <a:ea typeface="+mn-ea"/>
                <a:cs typeface="+mn-cs"/>
              </a:rPr>
              <a:t>Напомнить подписчику о былых днях – сильный прием, который взывает к эмоциям пользователей. Если у человека есть воспоминания о продукте, он с большой вероятностью напишет об этом или хотя бы поставит </a:t>
            </a:r>
            <a:r>
              <a:rPr lang="ru-RU" sz="1200" b="0" i="0" kern="1200" dirty="0" err="1" smtClean="0">
                <a:solidFill>
                  <a:schemeClr val="tx1"/>
                </a:solidFill>
                <a:effectLst/>
                <a:latin typeface="+mn-lt"/>
                <a:ea typeface="+mn-ea"/>
                <a:cs typeface="+mn-cs"/>
              </a:rPr>
              <a:t>лайк</a:t>
            </a:r>
            <a:r>
              <a:rPr lang="ru-RU" sz="1200" b="0" i="0" kern="1200" dirty="0" smtClean="0">
                <a:solidFill>
                  <a:schemeClr val="tx1"/>
                </a:solidFill>
                <a:effectLst/>
                <a:latin typeface="+mn-lt"/>
                <a:ea typeface="+mn-ea"/>
                <a:cs typeface="+mn-cs"/>
              </a:rPr>
              <a:t>.</a:t>
            </a:r>
          </a:p>
          <a:p>
            <a:endParaRPr lang="ru-RU" dirty="0"/>
          </a:p>
        </p:txBody>
      </p:sp>
      <p:sp>
        <p:nvSpPr>
          <p:cNvPr id="4" name="Номер слайда 3"/>
          <p:cNvSpPr>
            <a:spLocks noGrp="1"/>
          </p:cNvSpPr>
          <p:nvPr>
            <p:ph type="sldNum" sz="quarter" idx="10"/>
          </p:nvPr>
        </p:nvSpPr>
        <p:spPr/>
        <p:txBody>
          <a:bodyPr/>
          <a:lstStyle/>
          <a:p>
            <a:fld id="{9992622F-857E-4195-8C02-356098249297}" type="slidenum">
              <a:rPr lang="ru-RU" smtClean="0"/>
              <a:t>98</a:t>
            </a:fld>
            <a:endParaRPr lang="ru-RU"/>
          </a:p>
        </p:txBody>
      </p:sp>
    </p:spTree>
    <p:extLst>
      <p:ext uri="{BB962C8B-B14F-4D97-AF65-F5344CB8AC3E}">
        <p14:creationId xmlns:p14="http://schemas.microsoft.com/office/powerpoint/2010/main" val="31789036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992622F-857E-4195-8C02-356098249297}" type="slidenum">
              <a:rPr lang="ru-RU" smtClean="0"/>
              <a:t>100</a:t>
            </a:fld>
            <a:endParaRPr lang="ru-RU"/>
          </a:p>
        </p:txBody>
      </p:sp>
    </p:spTree>
    <p:extLst>
      <p:ext uri="{BB962C8B-B14F-4D97-AF65-F5344CB8AC3E}">
        <p14:creationId xmlns:p14="http://schemas.microsoft.com/office/powerpoint/2010/main" val="6360198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mn-lt"/>
                <a:ea typeface="+mn-ea"/>
                <a:cs typeface="+mn-cs"/>
              </a:rPr>
              <a:t>Люди никогда не устанут умиляться при виде фото животных. Изображения с милыми зверьками собирают больше </a:t>
            </a:r>
            <a:r>
              <a:rPr lang="ru-RU" sz="1200" b="0" i="0" kern="1200" dirty="0" err="1" smtClean="0">
                <a:solidFill>
                  <a:schemeClr val="tx1"/>
                </a:solidFill>
                <a:effectLst/>
                <a:latin typeface="+mn-lt"/>
                <a:ea typeface="+mn-ea"/>
                <a:cs typeface="+mn-cs"/>
              </a:rPr>
              <a:t>лайков</a:t>
            </a:r>
            <a:r>
              <a:rPr lang="ru-RU" sz="1200" b="0" i="0" kern="1200" dirty="0" smtClean="0">
                <a:solidFill>
                  <a:schemeClr val="tx1"/>
                </a:solidFill>
                <a:effectLst/>
                <a:latin typeface="+mn-lt"/>
                <a:ea typeface="+mn-ea"/>
                <a:cs typeface="+mn-cs"/>
              </a:rPr>
              <a:t>. Так вышло, что сейчас известные бренды чаще всего публикуют собак.</a:t>
            </a:r>
            <a:endParaRPr lang="ru-RU" dirty="0"/>
          </a:p>
        </p:txBody>
      </p:sp>
      <p:sp>
        <p:nvSpPr>
          <p:cNvPr id="4" name="Номер слайда 3"/>
          <p:cNvSpPr>
            <a:spLocks noGrp="1"/>
          </p:cNvSpPr>
          <p:nvPr>
            <p:ph type="sldNum" sz="quarter" idx="10"/>
          </p:nvPr>
        </p:nvSpPr>
        <p:spPr/>
        <p:txBody>
          <a:bodyPr/>
          <a:lstStyle/>
          <a:p>
            <a:fld id="{9992622F-857E-4195-8C02-356098249297}" type="slidenum">
              <a:rPr lang="ru-RU" smtClean="0"/>
              <a:t>103</a:t>
            </a:fld>
            <a:endParaRPr lang="ru-RU"/>
          </a:p>
        </p:txBody>
      </p:sp>
    </p:spTree>
    <p:extLst>
      <p:ext uri="{BB962C8B-B14F-4D97-AF65-F5344CB8AC3E}">
        <p14:creationId xmlns:p14="http://schemas.microsoft.com/office/powerpoint/2010/main" val="35674794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mn-lt"/>
                <a:ea typeface="+mn-ea"/>
                <a:cs typeface="+mn-cs"/>
              </a:rPr>
              <a:t>В аккаунте </a:t>
            </a:r>
            <a:r>
              <a:rPr lang="ru-RU" sz="1200" b="0" i="0" kern="1200" dirty="0" err="1" smtClean="0">
                <a:solidFill>
                  <a:schemeClr val="tx1"/>
                </a:solidFill>
                <a:effectLst/>
                <a:latin typeface="+mn-lt"/>
                <a:ea typeface="+mn-ea"/>
                <a:cs typeface="+mn-cs"/>
              </a:rPr>
              <a:t>бургерной</a:t>
            </a:r>
            <a:r>
              <a:rPr lang="ru-RU" sz="1200" b="0" i="0" kern="1200" dirty="0" smtClean="0">
                <a:solidFill>
                  <a:schemeClr val="tx1"/>
                </a:solidFill>
                <a:effectLst/>
                <a:latin typeface="+mn-lt"/>
                <a:ea typeface="+mn-ea"/>
                <a:cs typeface="+mn-cs"/>
              </a:rPr>
              <a:t> </a:t>
            </a:r>
            <a:r>
              <a:rPr lang="ru-RU" sz="1200" b="0" i="0" kern="1200" dirty="0" err="1" smtClean="0">
                <a:solidFill>
                  <a:schemeClr val="tx1"/>
                </a:solidFill>
                <a:effectLst/>
                <a:latin typeface="+mn-lt"/>
                <a:ea typeface="+mn-ea"/>
                <a:cs typeface="+mn-cs"/>
              </a:rPr>
              <a:t>Shakeshack</a:t>
            </a:r>
            <a:r>
              <a:rPr lang="ru-RU" sz="1200" b="0" i="0" kern="1200" dirty="0" smtClean="0">
                <a:solidFill>
                  <a:schemeClr val="tx1"/>
                </a:solidFill>
                <a:effectLst/>
                <a:latin typeface="+mn-lt"/>
                <a:ea typeface="+mn-ea"/>
                <a:cs typeface="+mn-cs"/>
              </a:rPr>
              <a:t> собаки мелькают постоянно. И можно заметить, что посты с животными набирают всегда больше реакций. Вот пост, где они также делают упор на эту особенность: призывают подписчиков выставлять фото своих собак с </a:t>
            </a:r>
            <a:r>
              <a:rPr lang="ru-RU" sz="1200" b="0" i="0" kern="1200" dirty="0" err="1" smtClean="0">
                <a:solidFill>
                  <a:schemeClr val="tx1"/>
                </a:solidFill>
                <a:effectLst/>
                <a:latin typeface="+mn-lt"/>
                <a:ea typeface="+mn-ea"/>
                <a:cs typeface="+mn-cs"/>
              </a:rPr>
              <a:t>хештегом</a:t>
            </a:r>
            <a:r>
              <a:rPr lang="ru-RU" sz="1200" b="0" i="0" kern="1200" dirty="0" smtClean="0">
                <a:solidFill>
                  <a:schemeClr val="tx1"/>
                </a:solidFill>
                <a:effectLst/>
                <a:latin typeface="+mn-lt"/>
                <a:ea typeface="+mn-ea"/>
                <a:cs typeface="+mn-cs"/>
              </a:rPr>
              <a:t> #</a:t>
            </a:r>
            <a:r>
              <a:rPr lang="ru-RU" sz="1200" b="0" i="0" kern="1200" dirty="0" err="1" smtClean="0">
                <a:solidFill>
                  <a:schemeClr val="tx1"/>
                </a:solidFill>
                <a:effectLst/>
                <a:latin typeface="+mn-lt"/>
                <a:ea typeface="+mn-ea"/>
                <a:cs typeface="+mn-cs"/>
              </a:rPr>
              <a:t>DogsOfShack</a:t>
            </a:r>
            <a:r>
              <a:rPr lang="ru-RU" sz="1200" b="0" i="0" kern="1200" dirty="0" smtClean="0">
                <a:solidFill>
                  <a:schemeClr val="tx1"/>
                </a:solidFill>
                <a:effectLst/>
                <a:latin typeface="+mn-lt"/>
                <a:ea typeface="+mn-ea"/>
                <a:cs typeface="+mn-cs"/>
              </a:rPr>
              <a:t> и участвовать в конкурсе.</a:t>
            </a:r>
          </a:p>
          <a:p>
            <a:pPr fontAlgn="base"/>
            <a:r>
              <a:rPr lang="ru-RU" sz="1200" b="1" i="0" kern="1200" dirty="0" smtClean="0">
                <a:solidFill>
                  <a:schemeClr val="tx1"/>
                </a:solidFill>
                <a:effectLst/>
                <a:latin typeface="+mn-lt"/>
                <a:ea typeface="+mn-ea"/>
                <a:cs typeface="+mn-cs"/>
              </a:rPr>
              <a:t>Что тут хорошо:</a:t>
            </a:r>
            <a:endParaRPr lang="ru-RU" sz="1200" b="0" i="0" kern="1200" dirty="0" smtClean="0">
              <a:solidFill>
                <a:schemeClr val="tx1"/>
              </a:solidFill>
              <a:effectLst/>
              <a:latin typeface="+mn-lt"/>
              <a:ea typeface="+mn-ea"/>
              <a:cs typeface="+mn-cs"/>
            </a:endParaRPr>
          </a:p>
          <a:p>
            <a:pPr fontAlgn="base"/>
            <a:r>
              <a:rPr lang="ru-RU" sz="1200" b="0" i="0" kern="1200" dirty="0" smtClean="0">
                <a:solidFill>
                  <a:schemeClr val="tx1"/>
                </a:solidFill>
                <a:effectLst/>
                <a:latin typeface="+mn-lt"/>
                <a:ea typeface="+mn-ea"/>
                <a:cs typeface="+mn-cs"/>
              </a:rPr>
              <a:t>Это мило. И не может оставить пользователя равнодушным.</a:t>
            </a:r>
          </a:p>
          <a:p>
            <a:endParaRPr lang="ru-RU" dirty="0"/>
          </a:p>
        </p:txBody>
      </p:sp>
      <p:sp>
        <p:nvSpPr>
          <p:cNvPr id="4" name="Номер слайда 3"/>
          <p:cNvSpPr>
            <a:spLocks noGrp="1"/>
          </p:cNvSpPr>
          <p:nvPr>
            <p:ph type="sldNum" sz="quarter" idx="10"/>
          </p:nvPr>
        </p:nvSpPr>
        <p:spPr/>
        <p:txBody>
          <a:bodyPr/>
          <a:lstStyle/>
          <a:p>
            <a:fld id="{9992622F-857E-4195-8C02-356098249297}" type="slidenum">
              <a:rPr lang="ru-RU" smtClean="0"/>
              <a:t>104</a:t>
            </a:fld>
            <a:endParaRPr lang="ru-RU"/>
          </a:p>
        </p:txBody>
      </p:sp>
    </p:spTree>
    <p:extLst>
      <p:ext uri="{BB962C8B-B14F-4D97-AF65-F5344CB8AC3E}">
        <p14:creationId xmlns:p14="http://schemas.microsoft.com/office/powerpoint/2010/main" val="36864677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mn-lt"/>
                <a:ea typeface="+mn-ea"/>
                <a:cs typeface="+mn-cs"/>
              </a:rPr>
              <a:t>Если вам нужен повод, можно отмечать всемирный день определенного животного. Вот </a:t>
            </a:r>
            <a:r>
              <a:rPr lang="ru-RU" sz="1200" b="0" i="0" kern="1200" dirty="0" err="1" smtClean="0">
                <a:solidFill>
                  <a:schemeClr val="tx1"/>
                </a:solidFill>
                <a:effectLst/>
                <a:latin typeface="+mn-lt"/>
                <a:ea typeface="+mn-ea"/>
                <a:cs typeface="+mn-cs"/>
              </a:rPr>
              <a:t>Oreo</a:t>
            </a:r>
            <a:r>
              <a:rPr lang="ru-RU" sz="1200" b="0" i="0" kern="1200" dirty="0" smtClean="0">
                <a:solidFill>
                  <a:schemeClr val="tx1"/>
                </a:solidFill>
                <a:effectLst/>
                <a:latin typeface="+mn-lt"/>
                <a:ea typeface="+mn-ea"/>
                <a:cs typeface="+mn-cs"/>
              </a:rPr>
              <a:t> и </a:t>
            </a:r>
            <a:r>
              <a:rPr lang="ru-RU" sz="1200" b="0" i="0" kern="1200" dirty="0" err="1" smtClean="0">
                <a:solidFill>
                  <a:schemeClr val="tx1"/>
                </a:solidFill>
                <a:effectLst/>
                <a:latin typeface="+mn-lt"/>
                <a:ea typeface="+mn-ea"/>
                <a:cs typeface="+mn-cs"/>
              </a:rPr>
              <a:t>GoPro</a:t>
            </a:r>
            <a:r>
              <a:rPr lang="ru-RU" sz="1200" b="0" i="0" kern="1200" dirty="0" smtClean="0">
                <a:solidFill>
                  <a:schemeClr val="tx1"/>
                </a:solidFill>
                <a:effectLst/>
                <a:latin typeface="+mn-lt"/>
                <a:ea typeface="+mn-ea"/>
                <a:cs typeface="+mn-cs"/>
              </a:rPr>
              <a:t> празднуют день собак.</a:t>
            </a:r>
            <a:endParaRPr lang="ru-RU" dirty="0"/>
          </a:p>
        </p:txBody>
      </p:sp>
      <p:sp>
        <p:nvSpPr>
          <p:cNvPr id="4" name="Номер слайда 3"/>
          <p:cNvSpPr>
            <a:spLocks noGrp="1"/>
          </p:cNvSpPr>
          <p:nvPr>
            <p:ph type="sldNum" sz="quarter" idx="10"/>
          </p:nvPr>
        </p:nvSpPr>
        <p:spPr/>
        <p:txBody>
          <a:bodyPr/>
          <a:lstStyle/>
          <a:p>
            <a:fld id="{9992622F-857E-4195-8C02-356098249297}" type="slidenum">
              <a:rPr lang="ru-RU" smtClean="0"/>
              <a:t>105</a:t>
            </a:fld>
            <a:endParaRPr lang="ru-RU"/>
          </a:p>
        </p:txBody>
      </p:sp>
    </p:spTree>
    <p:extLst>
      <p:ext uri="{BB962C8B-B14F-4D97-AF65-F5344CB8AC3E}">
        <p14:creationId xmlns:p14="http://schemas.microsoft.com/office/powerpoint/2010/main" val="32895071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mn-lt"/>
                <a:ea typeface="+mn-ea"/>
                <a:cs typeface="+mn-cs"/>
              </a:rPr>
              <a:t>Если у вас есть чувство юмора – воспользуйтесь им. Если шутка удачная – над ней посмеются в комментариях или продолжат тему.</a:t>
            </a:r>
            <a:endParaRPr lang="ru-RU" dirty="0"/>
          </a:p>
        </p:txBody>
      </p:sp>
      <p:sp>
        <p:nvSpPr>
          <p:cNvPr id="4" name="Номер слайда 3"/>
          <p:cNvSpPr>
            <a:spLocks noGrp="1"/>
          </p:cNvSpPr>
          <p:nvPr>
            <p:ph type="sldNum" sz="quarter" idx="10"/>
          </p:nvPr>
        </p:nvSpPr>
        <p:spPr/>
        <p:txBody>
          <a:bodyPr/>
          <a:lstStyle/>
          <a:p>
            <a:fld id="{9992622F-857E-4195-8C02-356098249297}" type="slidenum">
              <a:rPr lang="ru-RU" smtClean="0"/>
              <a:t>108</a:t>
            </a:fld>
            <a:endParaRPr lang="ru-RU"/>
          </a:p>
        </p:txBody>
      </p:sp>
    </p:spTree>
    <p:extLst>
      <p:ext uri="{BB962C8B-B14F-4D97-AF65-F5344CB8AC3E}">
        <p14:creationId xmlns:p14="http://schemas.microsoft.com/office/powerpoint/2010/main" val="39376065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992622F-857E-4195-8C02-356098249297}" type="slidenum">
              <a:rPr lang="ru-RU" smtClean="0"/>
              <a:t>111</a:t>
            </a:fld>
            <a:endParaRPr lang="ru-RU"/>
          </a:p>
        </p:txBody>
      </p:sp>
    </p:spTree>
    <p:extLst>
      <p:ext uri="{BB962C8B-B14F-4D97-AF65-F5344CB8AC3E}">
        <p14:creationId xmlns:p14="http://schemas.microsoft.com/office/powerpoint/2010/main" val="12661173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err="1" smtClean="0">
                <a:solidFill>
                  <a:schemeClr val="tx1"/>
                </a:solidFill>
                <a:effectLst/>
                <a:latin typeface="+mn-lt"/>
                <a:ea typeface="+mn-ea"/>
                <a:cs typeface="+mn-cs"/>
              </a:rPr>
              <a:t>Snickers</a:t>
            </a:r>
            <a:r>
              <a:rPr lang="ru-RU" sz="1200" b="0" i="0" kern="1200" dirty="0" smtClean="0">
                <a:solidFill>
                  <a:schemeClr val="tx1"/>
                </a:solidFill>
                <a:effectLst/>
                <a:latin typeface="+mn-lt"/>
                <a:ea typeface="+mn-ea"/>
                <a:cs typeface="+mn-cs"/>
              </a:rPr>
              <a:t> предлагает угадать/сосчитать, сколько конфет лежит в банке. Приз – разные вкусности от бренда. Но вы не узнаете, какие они, пока не перейдете по ссылке.</a:t>
            </a:r>
          </a:p>
          <a:p>
            <a:pPr fontAlgn="base"/>
            <a:r>
              <a:rPr lang="ru-RU" sz="1200" b="1" i="0" kern="1200" dirty="0" smtClean="0">
                <a:solidFill>
                  <a:schemeClr val="tx1"/>
                </a:solidFill>
                <a:effectLst/>
                <a:latin typeface="+mn-lt"/>
                <a:ea typeface="+mn-ea"/>
                <a:cs typeface="+mn-cs"/>
              </a:rPr>
              <a:t>Что тут хорошо:</a:t>
            </a:r>
            <a:endParaRPr lang="ru-RU" sz="1200" b="0" i="0" kern="1200" dirty="0" smtClean="0">
              <a:solidFill>
                <a:schemeClr val="tx1"/>
              </a:solidFill>
              <a:effectLst/>
              <a:latin typeface="+mn-lt"/>
              <a:ea typeface="+mn-ea"/>
              <a:cs typeface="+mn-cs"/>
            </a:endParaRPr>
          </a:p>
          <a:p>
            <a:pPr fontAlgn="base"/>
            <a:r>
              <a:rPr lang="ru-RU" sz="1200" b="0" i="0" kern="1200" dirty="0" smtClean="0">
                <a:solidFill>
                  <a:schemeClr val="tx1"/>
                </a:solidFill>
                <a:effectLst/>
                <a:latin typeface="+mn-lt"/>
                <a:ea typeface="+mn-ea"/>
                <a:cs typeface="+mn-cs"/>
              </a:rPr>
              <a:t>Это не типичный </a:t>
            </a:r>
            <a:r>
              <a:rPr lang="ru-RU" sz="1200" b="0" i="0" kern="1200" dirty="0" err="1" smtClean="0">
                <a:solidFill>
                  <a:schemeClr val="tx1"/>
                </a:solidFill>
                <a:effectLst/>
                <a:latin typeface="+mn-lt"/>
                <a:ea typeface="+mn-ea"/>
                <a:cs typeface="+mn-cs"/>
              </a:rPr>
              <a:t>like&amp;share</a:t>
            </a:r>
            <a:r>
              <a:rPr lang="ru-RU" sz="1200" b="0" i="0" kern="1200" dirty="0" smtClean="0">
                <a:solidFill>
                  <a:schemeClr val="tx1"/>
                </a:solidFill>
                <a:effectLst/>
                <a:latin typeface="+mn-lt"/>
                <a:ea typeface="+mn-ea"/>
                <a:cs typeface="+mn-cs"/>
              </a:rPr>
              <a:t>, а задача, которая подходит для азартных пользователей.</a:t>
            </a:r>
          </a:p>
          <a:p>
            <a:pPr fontAlgn="base"/>
            <a:r>
              <a:rPr lang="ru-RU" sz="1200" b="0" i="0" kern="1200" dirty="0" smtClean="0">
                <a:solidFill>
                  <a:schemeClr val="tx1"/>
                </a:solidFill>
                <a:effectLst/>
                <a:latin typeface="+mn-lt"/>
                <a:ea typeface="+mn-ea"/>
                <a:cs typeface="+mn-cs"/>
              </a:rPr>
              <a:t>В посте короткий и понятный текст, а полные условия розыгрыша спрятаны за ссылкой. Если это кому-то нужно.</a:t>
            </a:r>
          </a:p>
          <a:p>
            <a:endParaRPr lang="ru-RU" dirty="0"/>
          </a:p>
        </p:txBody>
      </p:sp>
      <p:sp>
        <p:nvSpPr>
          <p:cNvPr id="4" name="Номер слайда 3"/>
          <p:cNvSpPr>
            <a:spLocks noGrp="1"/>
          </p:cNvSpPr>
          <p:nvPr>
            <p:ph type="sldNum" sz="quarter" idx="10"/>
          </p:nvPr>
        </p:nvSpPr>
        <p:spPr/>
        <p:txBody>
          <a:bodyPr/>
          <a:lstStyle/>
          <a:p>
            <a:fld id="{9992622F-857E-4195-8C02-356098249297}" type="slidenum">
              <a:rPr lang="ru-RU" smtClean="0"/>
              <a:t>112</a:t>
            </a:fld>
            <a:endParaRPr lang="ru-RU"/>
          </a:p>
        </p:txBody>
      </p:sp>
    </p:spTree>
    <p:extLst>
      <p:ext uri="{BB962C8B-B14F-4D97-AF65-F5344CB8AC3E}">
        <p14:creationId xmlns:p14="http://schemas.microsoft.com/office/powerpoint/2010/main" val="13122925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mn-lt"/>
                <a:ea typeface="+mn-ea"/>
                <a:cs typeface="+mn-cs"/>
              </a:rPr>
              <a:t>Еще пример вопроса-конкурса от </a:t>
            </a:r>
            <a:r>
              <a:rPr lang="ru-RU" sz="1200" b="0" i="0" kern="1200" dirty="0" err="1" smtClean="0">
                <a:solidFill>
                  <a:schemeClr val="tx1"/>
                </a:solidFill>
                <a:effectLst/>
                <a:latin typeface="+mn-lt"/>
                <a:ea typeface="+mn-ea"/>
                <a:cs typeface="+mn-cs"/>
              </a:rPr>
              <a:t>Snickers</a:t>
            </a:r>
            <a:r>
              <a:rPr lang="ru-RU" sz="1200" b="0" i="0" kern="1200" dirty="0" smtClean="0">
                <a:solidFill>
                  <a:schemeClr val="tx1"/>
                </a:solidFill>
                <a:effectLst/>
                <a:latin typeface="+mn-lt"/>
                <a:ea typeface="+mn-ea"/>
                <a:cs typeface="+mn-cs"/>
              </a:rPr>
              <a:t>: «Угадайте, сколько арахиса в батончике </a:t>
            </a:r>
            <a:r>
              <a:rPr lang="ru-RU" sz="1200" b="0" i="0" kern="1200" dirty="0" err="1" smtClean="0">
                <a:solidFill>
                  <a:schemeClr val="tx1"/>
                </a:solidFill>
                <a:effectLst/>
                <a:latin typeface="+mn-lt"/>
                <a:ea typeface="+mn-ea"/>
                <a:cs typeface="+mn-cs"/>
              </a:rPr>
              <a:t>Snickers</a:t>
            </a:r>
            <a:r>
              <a:rPr lang="ru-RU" sz="1200" b="0" i="0" kern="1200" dirty="0" smtClean="0">
                <a:solidFill>
                  <a:schemeClr val="tx1"/>
                </a:solidFill>
                <a:effectLst/>
                <a:latin typeface="+mn-lt"/>
                <a:ea typeface="+mn-ea"/>
                <a:cs typeface="+mn-cs"/>
              </a:rPr>
              <a:t>».</a:t>
            </a:r>
          </a:p>
          <a:p>
            <a:pPr fontAlgn="base"/>
            <a:r>
              <a:rPr lang="ru-RU" sz="1200" b="0" i="0" kern="1200" dirty="0" smtClean="0">
                <a:solidFill>
                  <a:schemeClr val="tx1"/>
                </a:solidFill>
                <a:effectLst/>
                <a:latin typeface="+mn-lt"/>
                <a:ea typeface="+mn-ea"/>
                <a:cs typeface="+mn-cs"/>
              </a:rPr>
              <a:t>\</a:t>
            </a:r>
            <a:r>
              <a:rPr lang="ru-RU" sz="1200" b="1" i="0" kern="1200" dirty="0" smtClean="0">
                <a:solidFill>
                  <a:schemeClr val="tx1"/>
                </a:solidFill>
                <a:effectLst/>
                <a:latin typeface="+mn-lt"/>
                <a:ea typeface="+mn-ea"/>
                <a:cs typeface="+mn-cs"/>
              </a:rPr>
              <a:t>Что тут хорошо:</a:t>
            </a:r>
            <a:endParaRPr lang="ru-RU" sz="1200" b="0" i="0" kern="1200" dirty="0" smtClean="0">
              <a:solidFill>
                <a:schemeClr val="tx1"/>
              </a:solidFill>
              <a:effectLst/>
              <a:latin typeface="+mn-lt"/>
              <a:ea typeface="+mn-ea"/>
              <a:cs typeface="+mn-cs"/>
            </a:endParaRPr>
          </a:p>
          <a:p>
            <a:pPr fontAlgn="base"/>
            <a:r>
              <a:rPr lang="ru-RU" sz="1200" b="0" i="0" kern="1200" dirty="0" smtClean="0">
                <a:solidFill>
                  <a:schemeClr val="tx1"/>
                </a:solidFill>
                <a:effectLst/>
                <a:latin typeface="+mn-lt"/>
                <a:ea typeface="+mn-ea"/>
                <a:cs typeface="+mn-cs"/>
              </a:rPr>
              <a:t>Бренд даже не объявляет о конкурсе. Однако тем, кто ответил правильно, отправляет подарки.</a:t>
            </a:r>
          </a:p>
          <a:p>
            <a:pPr fontAlgn="base"/>
            <a:r>
              <a:rPr lang="ru-RU" sz="1200" b="0" i="0" kern="1200" dirty="0" smtClean="0">
                <a:solidFill>
                  <a:schemeClr val="tx1"/>
                </a:solidFill>
                <a:effectLst/>
                <a:latin typeface="+mn-lt"/>
                <a:ea typeface="+mn-ea"/>
                <a:cs typeface="+mn-cs"/>
              </a:rPr>
              <a:t>Будьте осторожны с таким приемом: у небольших компаний с маленьким числом подписчиков такой «конкурс» скорее всего не зайдет. Когда устраиваете конкурс – сообщайте об этом.</a:t>
            </a:r>
          </a:p>
          <a:p>
            <a:endParaRPr lang="ru-RU" dirty="0"/>
          </a:p>
        </p:txBody>
      </p:sp>
      <p:sp>
        <p:nvSpPr>
          <p:cNvPr id="4" name="Номер слайда 3"/>
          <p:cNvSpPr>
            <a:spLocks noGrp="1"/>
          </p:cNvSpPr>
          <p:nvPr>
            <p:ph type="sldNum" sz="quarter" idx="10"/>
          </p:nvPr>
        </p:nvSpPr>
        <p:spPr/>
        <p:txBody>
          <a:bodyPr/>
          <a:lstStyle/>
          <a:p>
            <a:fld id="{9992622F-857E-4195-8C02-356098249297}" type="slidenum">
              <a:rPr lang="ru-RU" smtClean="0"/>
              <a:t>113</a:t>
            </a:fld>
            <a:endParaRPr lang="ru-RU"/>
          </a:p>
        </p:txBody>
      </p:sp>
    </p:spTree>
    <p:extLst>
      <p:ext uri="{BB962C8B-B14F-4D97-AF65-F5344CB8AC3E}">
        <p14:creationId xmlns:p14="http://schemas.microsoft.com/office/powerpoint/2010/main" val="3890820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kern="1200" dirty="0" smtClean="0">
                <a:solidFill>
                  <a:schemeClr val="tx1"/>
                </a:solidFill>
                <a:effectLst/>
                <a:latin typeface="+mn-lt"/>
                <a:ea typeface="+mn-ea"/>
                <a:cs typeface="+mn-cs"/>
              </a:rPr>
              <a:t>Какие задачи выполняет SMM?</a:t>
            </a:r>
            <a:endParaRPr lang="ru-RU" sz="1200" kern="1200" dirty="0" smtClean="0">
              <a:solidFill>
                <a:schemeClr val="tx1"/>
              </a:solidFill>
              <a:effectLst/>
              <a:latin typeface="+mn-lt"/>
              <a:ea typeface="+mn-ea"/>
              <a:cs typeface="+mn-cs"/>
            </a:endParaRPr>
          </a:p>
          <a:p>
            <a:pPr lvl="0"/>
            <a:r>
              <a:rPr lang="ru-RU" u="none" strike="noStrike" dirty="0" smtClean="0">
                <a:effectLst/>
              </a:rPr>
              <a:t>Привлекать внимание ЦА</a:t>
            </a:r>
          </a:p>
          <a:p>
            <a:pPr lvl="0"/>
            <a:r>
              <a:rPr lang="ru-RU" u="none" strike="noStrike" dirty="0" smtClean="0">
                <a:effectLst/>
              </a:rPr>
              <a:t>Создавать спрос</a:t>
            </a:r>
          </a:p>
          <a:p>
            <a:pPr lvl="0"/>
            <a:r>
              <a:rPr lang="ru-RU" u="none" strike="noStrike" dirty="0" smtClean="0">
                <a:effectLst/>
              </a:rPr>
              <a:t>Стимулировать продажи</a:t>
            </a:r>
          </a:p>
          <a:p>
            <a:pPr lvl="0"/>
            <a:r>
              <a:rPr lang="ru-RU" u="none" strike="noStrike" dirty="0" smtClean="0">
                <a:effectLst/>
              </a:rPr>
              <a:t>Формировать желаемый образ</a:t>
            </a:r>
          </a:p>
          <a:p>
            <a:pPr lvl="0"/>
            <a:r>
              <a:rPr lang="ru-RU" u="none" strike="noStrike" dirty="0" smtClean="0">
                <a:effectLst/>
              </a:rPr>
              <a:t>Управлять репутацией </a:t>
            </a:r>
          </a:p>
          <a:p>
            <a:pPr lvl="0"/>
            <a:r>
              <a:rPr lang="ru-RU" u="none" strike="noStrike" dirty="0" smtClean="0">
                <a:effectLst/>
              </a:rPr>
              <a:t>Управлять мнением </a:t>
            </a:r>
          </a:p>
          <a:p>
            <a:pPr lvl="0"/>
            <a:r>
              <a:rPr lang="ru-RU" u="none" strike="noStrike" dirty="0" smtClean="0">
                <a:effectLst/>
              </a:rPr>
              <a:t>Управлять взаимоотношениями с ЦА</a:t>
            </a:r>
          </a:p>
          <a:p>
            <a:r>
              <a:rPr lang="ru-RU" sz="1200" kern="1200" dirty="0" smtClean="0">
                <a:solidFill>
                  <a:schemeClr val="tx1"/>
                </a:solidFill>
                <a:effectLst/>
                <a:latin typeface="+mn-lt"/>
                <a:ea typeface="+mn-ea"/>
                <a:cs typeface="+mn-cs"/>
              </a:rPr>
              <a:t> </a:t>
            </a:r>
          </a:p>
          <a:p>
            <a:r>
              <a:rPr lang="ru-RU" dirty="0" smtClean="0">
                <a:effectLst/>
              </a:rPr>
              <a:t>1. Привлекать внимание ЦА</a:t>
            </a:r>
          </a:p>
          <a:p>
            <a:r>
              <a:rPr lang="ru-RU" sz="1200" kern="1200" dirty="0" smtClean="0">
                <a:solidFill>
                  <a:schemeClr val="tx1"/>
                </a:solidFill>
                <a:effectLst/>
                <a:latin typeface="+mn-lt"/>
                <a:ea typeface="+mn-ea"/>
                <a:cs typeface="+mn-cs"/>
              </a:rPr>
              <a:t>Когда компания только-только вышла на рынок и про нее никто ничего не знает. Или когда компанию запускает новый продукт. В этих ситуациях важно привлечь внимание целевой аудитории. Если про вас ничего не знают, то у вас ничего и не купят. Если никто не знает, что вы продаете какой-то продукт, то покупать будут у тех, про кого что-то знают.</a:t>
            </a:r>
          </a:p>
          <a:p>
            <a:r>
              <a:rPr lang="ru-RU" sz="1200" kern="1200" dirty="0" smtClean="0">
                <a:solidFill>
                  <a:schemeClr val="tx1"/>
                </a:solidFill>
                <a:effectLst/>
                <a:latin typeface="+mn-lt"/>
                <a:ea typeface="+mn-ea"/>
                <a:cs typeface="+mn-cs"/>
              </a:rPr>
              <a:t> </a:t>
            </a:r>
          </a:p>
          <a:p>
            <a:r>
              <a:rPr lang="ru-RU" dirty="0" smtClean="0">
                <a:effectLst/>
              </a:rPr>
              <a:t>2. Создавать спрос</a:t>
            </a:r>
          </a:p>
          <a:p>
            <a:r>
              <a:rPr lang="ru-RU" sz="1200" kern="1200" dirty="0" smtClean="0">
                <a:solidFill>
                  <a:schemeClr val="tx1"/>
                </a:solidFill>
                <a:effectLst/>
                <a:latin typeface="+mn-lt"/>
                <a:ea typeface="+mn-ea"/>
                <a:cs typeface="+mn-cs"/>
              </a:rPr>
              <a:t>Представьте, что вы изобрели какой-то новый продукт, которого еще не было. </a:t>
            </a:r>
            <a:r>
              <a:rPr lang="ru-RU" sz="1200" kern="1200" dirty="0" err="1" smtClean="0">
                <a:solidFill>
                  <a:schemeClr val="tx1"/>
                </a:solidFill>
                <a:effectLst/>
                <a:latin typeface="+mn-lt"/>
                <a:ea typeface="+mn-ea"/>
                <a:cs typeface="+mn-cs"/>
              </a:rPr>
              <a:t>Пятиколесный</a:t>
            </a:r>
            <a:r>
              <a:rPr lang="ru-RU" sz="1200" kern="1200" dirty="0" smtClean="0">
                <a:solidFill>
                  <a:schemeClr val="tx1"/>
                </a:solidFill>
                <a:effectLst/>
                <a:latin typeface="+mn-lt"/>
                <a:ea typeface="+mn-ea"/>
                <a:cs typeface="+mn-cs"/>
              </a:rPr>
              <a:t> велосипед, например, или какое-то уникальное косметическое средство. Нужно объяснить людям, зачем им его покупать.  Вот выпустили электромобили. Я посмотрел рекламу, прикольно. Но зачем мне его покупать? В чем моя выгода? Жили без них сто лет и ничего. То есть сначала нужно привлечь мое внимание к теме электромобилей, а потом конвертировать это внимание в спрос, в продажи.</a:t>
            </a:r>
          </a:p>
          <a:p>
            <a:r>
              <a:rPr lang="en-US" sz="1200" kern="1200" dirty="0" smtClean="0">
                <a:solidFill>
                  <a:schemeClr val="tx1"/>
                </a:solidFill>
                <a:effectLst/>
                <a:latin typeface="+mn-lt"/>
                <a:ea typeface="+mn-ea"/>
                <a:cs typeface="+mn-cs"/>
              </a:rPr>
              <a:t> </a:t>
            </a:r>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[Вспомните фильм про Стивена Джобса или </a:t>
            </a:r>
            <a:r>
              <a:rPr lang="ru-RU" sz="1200" kern="1200" dirty="0" err="1" smtClean="0">
                <a:solidFill>
                  <a:schemeClr val="tx1"/>
                </a:solidFill>
                <a:effectLst/>
                <a:latin typeface="+mn-lt"/>
                <a:ea typeface="+mn-ea"/>
                <a:cs typeface="+mn-cs"/>
              </a:rPr>
              <a:t>Цукерберга</a:t>
            </a:r>
            <a:r>
              <a:rPr lang="ru-RU" sz="1200" kern="1200" dirty="0" smtClean="0">
                <a:solidFill>
                  <a:schemeClr val="tx1"/>
                </a:solidFill>
                <a:effectLst/>
                <a:latin typeface="+mn-lt"/>
                <a:ea typeface="+mn-ea"/>
                <a:cs typeface="+mn-cs"/>
              </a:rPr>
              <a:t>. Сейчас это владельцы богатейших компаний, но на старте ситуация была совсем иной. Им приходилось воевать за каждого покупателя. Сейчас их продуктами пользуются миллиарды людей, но когда-то НИКТО не знал о том, что их продукты нужны людям. Нужно было убедить, что </a:t>
            </a:r>
            <a:r>
              <a:rPr lang="ru-RU" sz="1200" kern="1200" dirty="0" err="1" smtClean="0">
                <a:solidFill>
                  <a:schemeClr val="tx1"/>
                </a:solidFill>
                <a:effectLst/>
                <a:latin typeface="+mn-lt"/>
                <a:ea typeface="+mn-ea"/>
                <a:cs typeface="+mn-cs"/>
              </a:rPr>
              <a:t>фейсбук</a:t>
            </a:r>
            <a:r>
              <a:rPr lang="ru-RU" sz="1200" kern="1200" dirty="0" smtClean="0">
                <a:solidFill>
                  <a:schemeClr val="tx1"/>
                </a:solidFill>
                <a:effectLst/>
                <a:latin typeface="+mn-lt"/>
                <a:ea typeface="+mn-ea"/>
                <a:cs typeface="+mn-cs"/>
              </a:rPr>
              <a:t> это классно, что там стоит зарегистрироваться] </a:t>
            </a:r>
          </a:p>
          <a:p>
            <a:r>
              <a:rPr lang="ru-RU" sz="1200" kern="1200" dirty="0" smtClean="0">
                <a:solidFill>
                  <a:schemeClr val="tx1"/>
                </a:solidFill>
                <a:effectLst/>
                <a:latin typeface="+mn-lt"/>
                <a:ea typeface="+mn-ea"/>
                <a:cs typeface="+mn-cs"/>
              </a:rPr>
              <a:t> </a:t>
            </a:r>
          </a:p>
          <a:p>
            <a:r>
              <a:rPr lang="ru-RU" dirty="0" smtClean="0">
                <a:effectLst/>
              </a:rPr>
              <a:t>3. Стимулировать продажи</a:t>
            </a:r>
          </a:p>
          <a:p>
            <a:r>
              <a:rPr lang="ru-RU" sz="1200" kern="1200" dirty="0" smtClean="0">
                <a:solidFill>
                  <a:schemeClr val="tx1"/>
                </a:solidFill>
                <a:effectLst/>
                <a:latin typeface="+mn-lt"/>
                <a:ea typeface="+mn-ea"/>
                <a:cs typeface="+mn-cs"/>
              </a:rPr>
              <a:t>Внимание есть, продажи идут, но мы хотим больше и при помощи инструментов маркетинга мы добиваемся этого.</a:t>
            </a:r>
          </a:p>
          <a:p>
            <a:r>
              <a:rPr lang="ru-RU" sz="1200" kern="1200" dirty="0" smtClean="0">
                <a:solidFill>
                  <a:schemeClr val="tx1"/>
                </a:solidFill>
                <a:effectLst/>
                <a:latin typeface="+mn-lt"/>
                <a:ea typeface="+mn-ea"/>
                <a:cs typeface="+mn-cs"/>
              </a:rPr>
              <a:t> </a:t>
            </a:r>
          </a:p>
          <a:p>
            <a:r>
              <a:rPr lang="ru-RU" dirty="0" smtClean="0">
                <a:effectLst/>
              </a:rPr>
              <a:t>4. Формировать желаемый образ</a:t>
            </a:r>
          </a:p>
          <a:p>
            <a:r>
              <a:rPr lang="ru-RU" sz="1200" kern="1200" dirty="0" smtClean="0">
                <a:solidFill>
                  <a:schemeClr val="tx1"/>
                </a:solidFill>
                <a:effectLst/>
                <a:latin typeface="+mn-lt"/>
                <a:ea typeface="+mn-ea"/>
                <a:cs typeface="+mn-cs"/>
              </a:rPr>
              <a:t>Это особенно важно для крупных компаний. Они формируют у клиентов нужный им образ. Часто это что-то положительное, приветливое, отрытое. </a:t>
            </a:r>
          </a:p>
          <a:p>
            <a:endParaRPr lang="ru-RU" dirty="0" smtClean="0"/>
          </a:p>
          <a:p>
            <a:r>
              <a:rPr lang="ru-RU" sz="1200" kern="1200" dirty="0" smtClean="0">
                <a:solidFill>
                  <a:schemeClr val="tx1"/>
                </a:solidFill>
                <a:effectLst/>
                <a:latin typeface="+mn-lt"/>
                <a:ea typeface="+mn-ea"/>
                <a:cs typeface="+mn-cs"/>
              </a:rPr>
              <a:t>В чем прелесть </a:t>
            </a:r>
            <a:r>
              <a:rPr lang="en-US" sz="1200" kern="1200" dirty="0" err="1" smtClean="0">
                <a:solidFill>
                  <a:schemeClr val="tx1"/>
                </a:solidFill>
                <a:effectLst/>
                <a:latin typeface="+mn-lt"/>
                <a:ea typeface="+mn-ea"/>
                <a:cs typeface="+mn-cs"/>
              </a:rPr>
              <a:t>smm</a:t>
            </a:r>
            <a:r>
              <a:rPr lang="en-US" sz="1200" kern="120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для малого бизнеса? </a:t>
            </a:r>
          </a:p>
          <a:p>
            <a:r>
              <a:rPr lang="ru-RU" sz="1200" kern="1200" dirty="0" smtClean="0">
                <a:solidFill>
                  <a:schemeClr val="tx1"/>
                </a:solidFill>
                <a:effectLst/>
                <a:latin typeface="+mn-lt"/>
                <a:ea typeface="+mn-ea"/>
                <a:cs typeface="+mn-cs"/>
              </a:rPr>
              <a:t>Очень низкий порог вхождения. Любой может совершенно бесплатно создать страничку посвященную своему бизнесу в </a:t>
            </a:r>
            <a:r>
              <a:rPr lang="ru-RU" sz="1200" kern="1200" dirty="0" err="1" smtClean="0">
                <a:solidFill>
                  <a:schemeClr val="tx1"/>
                </a:solidFill>
                <a:effectLst/>
                <a:latin typeface="+mn-lt"/>
                <a:ea typeface="+mn-ea"/>
                <a:cs typeface="+mn-cs"/>
              </a:rPr>
              <a:t>вк</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инсте</a:t>
            </a:r>
            <a:r>
              <a:rPr lang="ru-RU" sz="1200" kern="1200" dirty="0" smtClean="0">
                <a:solidFill>
                  <a:schemeClr val="tx1"/>
                </a:solidFill>
                <a:effectLst/>
                <a:latin typeface="+mn-lt"/>
                <a:ea typeface="+mn-ea"/>
                <a:cs typeface="+mn-cs"/>
              </a:rPr>
              <a:t> или </a:t>
            </a:r>
            <a:r>
              <a:rPr lang="ru-RU" sz="1200" kern="1200" dirty="0" err="1" smtClean="0">
                <a:solidFill>
                  <a:schemeClr val="tx1"/>
                </a:solidFill>
                <a:effectLst/>
                <a:latin typeface="+mn-lt"/>
                <a:ea typeface="+mn-ea"/>
                <a:cs typeface="+mn-cs"/>
              </a:rPr>
              <a:t>фб</a:t>
            </a:r>
            <a:r>
              <a:rPr lang="ru-RU" sz="1200" kern="1200" dirty="0" smtClean="0">
                <a:solidFill>
                  <a:schemeClr val="tx1"/>
                </a:solidFill>
                <a:effectLst/>
                <a:latin typeface="+mn-lt"/>
                <a:ea typeface="+mn-ea"/>
                <a:cs typeface="+mn-cs"/>
              </a:rPr>
              <a:t>. И начать через нее что-то продавать или стимулировать спрос. Но что интересно, если вы это делаете грамотно, то ваша страница начинает немного влиять и на вашу репутацию, на ваш образ. Вы специальных активностей не планируете на ту тему, но грамотные продажи в </a:t>
            </a:r>
            <a:r>
              <a:rPr lang="ru-RU" sz="1200" kern="1200" dirty="0" err="1" smtClean="0">
                <a:solidFill>
                  <a:schemeClr val="tx1"/>
                </a:solidFill>
                <a:effectLst/>
                <a:latin typeface="+mn-lt"/>
                <a:ea typeface="+mn-ea"/>
                <a:cs typeface="+mn-cs"/>
              </a:rPr>
              <a:t>соцсетях</a:t>
            </a:r>
            <a:r>
              <a:rPr lang="ru-RU" sz="1200" kern="1200" dirty="0" smtClean="0">
                <a:solidFill>
                  <a:schemeClr val="tx1"/>
                </a:solidFill>
                <a:effectLst/>
                <a:latin typeface="+mn-lt"/>
                <a:ea typeface="+mn-ea"/>
                <a:cs typeface="+mn-cs"/>
              </a:rPr>
              <a:t> вносят свой вклад в ваш бренд.</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И к этому сейчас приходит все больше компаний ,к пониманию важности размещения в интернете. Возникает вопрос, почему у кого-то это хорошо получается, а у кого-то нет? Где-то число подписчиков и продажи растут, постоянные обсуждения, вопросы, акции. А где-то как было 10 человек в группе (друзей пригласили), так и осталось.</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На чем держится успешное, “продающее сообщество”? На 3-х основных вещах.  «Три столпа»  И наше обучение построено на этих трех столпах.</a:t>
            </a:r>
          </a:p>
          <a:p>
            <a:endParaRPr lang="ru-RU" dirty="0"/>
          </a:p>
        </p:txBody>
      </p:sp>
      <p:sp>
        <p:nvSpPr>
          <p:cNvPr id="4" name="Номер слайда 3"/>
          <p:cNvSpPr>
            <a:spLocks noGrp="1"/>
          </p:cNvSpPr>
          <p:nvPr>
            <p:ph type="sldNum" sz="quarter" idx="10"/>
          </p:nvPr>
        </p:nvSpPr>
        <p:spPr/>
        <p:txBody>
          <a:bodyPr/>
          <a:lstStyle/>
          <a:p>
            <a:fld id="{9992622F-857E-4195-8C02-356098249297}" type="slidenum">
              <a:rPr lang="ru-RU" smtClean="0"/>
              <a:t>11</a:t>
            </a:fld>
            <a:endParaRPr lang="ru-RU"/>
          </a:p>
        </p:txBody>
      </p:sp>
    </p:spTree>
    <p:extLst>
      <p:ext uri="{BB962C8B-B14F-4D97-AF65-F5344CB8AC3E}">
        <p14:creationId xmlns:p14="http://schemas.microsoft.com/office/powerpoint/2010/main" val="28730299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mn-lt"/>
                <a:ea typeface="+mn-ea"/>
                <a:cs typeface="+mn-cs"/>
              </a:rPr>
              <a:t>У каждой компании есть интересные и забавные факты или статистика. Их можно превратить в текстовый пост или </a:t>
            </a:r>
            <a:r>
              <a:rPr lang="ru-RU" sz="1200" b="0" i="0" kern="1200" dirty="0" err="1" smtClean="0">
                <a:solidFill>
                  <a:schemeClr val="tx1"/>
                </a:solidFill>
                <a:effectLst/>
                <a:latin typeface="+mn-lt"/>
                <a:ea typeface="+mn-ea"/>
                <a:cs typeface="+mn-cs"/>
              </a:rPr>
              <a:t>инфографику</a:t>
            </a:r>
            <a:r>
              <a:rPr lang="ru-RU" sz="1200" b="0" i="0" kern="1200" dirty="0" smtClean="0">
                <a:solidFill>
                  <a:schemeClr val="tx1"/>
                </a:solidFill>
                <a:effectLst/>
                <a:latin typeface="+mn-lt"/>
                <a:ea typeface="+mn-ea"/>
                <a:cs typeface="+mn-cs"/>
              </a:rPr>
              <a:t>.</a:t>
            </a:r>
            <a:endParaRPr lang="ru-RU" dirty="0"/>
          </a:p>
        </p:txBody>
      </p:sp>
      <p:sp>
        <p:nvSpPr>
          <p:cNvPr id="4" name="Номер слайда 3"/>
          <p:cNvSpPr>
            <a:spLocks noGrp="1"/>
          </p:cNvSpPr>
          <p:nvPr>
            <p:ph type="sldNum" sz="quarter" idx="10"/>
          </p:nvPr>
        </p:nvSpPr>
        <p:spPr/>
        <p:txBody>
          <a:bodyPr/>
          <a:lstStyle/>
          <a:p>
            <a:fld id="{9992622F-857E-4195-8C02-356098249297}" type="slidenum">
              <a:rPr lang="ru-RU" smtClean="0"/>
              <a:t>114</a:t>
            </a:fld>
            <a:endParaRPr lang="ru-RU"/>
          </a:p>
        </p:txBody>
      </p:sp>
    </p:spTree>
    <p:extLst>
      <p:ext uri="{BB962C8B-B14F-4D97-AF65-F5344CB8AC3E}">
        <p14:creationId xmlns:p14="http://schemas.microsoft.com/office/powerpoint/2010/main" val="16933660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fontAlgn="base"/>
            <a:r>
              <a:rPr lang="ru-RU" sz="1200" b="0" i="0" kern="1200" dirty="0" smtClean="0">
                <a:solidFill>
                  <a:schemeClr val="tx1"/>
                </a:solidFill>
                <a:effectLst/>
                <a:latin typeface="+mn-lt"/>
                <a:ea typeface="+mn-ea"/>
                <a:cs typeface="+mn-cs"/>
              </a:rPr>
              <a:t>Организатор спортивных мероприятий </a:t>
            </a:r>
            <a:r>
              <a:rPr lang="ru-RU" sz="1200" b="0" i="0" kern="1200" dirty="0" err="1" smtClean="0">
                <a:solidFill>
                  <a:schemeClr val="tx1"/>
                </a:solidFill>
                <a:effectLst/>
                <a:latin typeface="+mn-lt"/>
                <a:ea typeface="+mn-ea"/>
                <a:cs typeface="+mn-cs"/>
              </a:rPr>
              <a:t>Tough</a:t>
            </a:r>
            <a:r>
              <a:rPr lang="ru-RU" sz="1200" b="0" i="0" kern="1200" dirty="0" smtClean="0">
                <a:solidFill>
                  <a:schemeClr val="tx1"/>
                </a:solidFill>
                <a:effectLst/>
                <a:latin typeface="+mn-lt"/>
                <a:ea typeface="+mn-ea"/>
                <a:cs typeface="+mn-cs"/>
              </a:rPr>
              <a:t> </a:t>
            </a:r>
            <a:r>
              <a:rPr lang="ru-RU" sz="1200" b="0" i="0" kern="1200" dirty="0" err="1" smtClean="0">
                <a:solidFill>
                  <a:schemeClr val="tx1"/>
                </a:solidFill>
                <a:effectLst/>
                <a:latin typeface="+mn-lt"/>
                <a:ea typeface="+mn-ea"/>
                <a:cs typeface="+mn-cs"/>
              </a:rPr>
              <a:t>Mudder</a:t>
            </a:r>
            <a:r>
              <a:rPr lang="ru-RU" sz="1200" b="0" i="0" kern="1200" dirty="0" smtClean="0">
                <a:solidFill>
                  <a:schemeClr val="tx1"/>
                </a:solidFill>
                <a:effectLst/>
                <a:latin typeface="+mn-lt"/>
                <a:ea typeface="+mn-ea"/>
                <a:cs typeface="+mn-cs"/>
              </a:rPr>
              <a:t> показывает интересную статистику своим подписчикам:</a:t>
            </a:r>
          </a:p>
          <a:p>
            <a:pPr fontAlgn="base"/>
            <a:r>
              <a:rPr lang="ru-RU" sz="1200" b="0" i="0" kern="1200" dirty="0" smtClean="0">
                <a:solidFill>
                  <a:schemeClr val="tx1"/>
                </a:solidFill>
                <a:effectLst/>
                <a:latin typeface="+mn-lt"/>
                <a:ea typeface="+mn-ea"/>
                <a:cs typeface="+mn-cs"/>
              </a:rPr>
              <a:t>1 из 9 участников улучшил состояние волос, кожи или ногтей.</a:t>
            </a:r>
          </a:p>
          <a:p>
            <a:pPr fontAlgn="base"/>
            <a:r>
              <a:rPr lang="ru-RU" sz="1200" b="0" i="0" kern="1200" dirty="0" smtClean="0">
                <a:solidFill>
                  <a:schemeClr val="tx1"/>
                </a:solidFill>
                <a:effectLst/>
                <a:latin typeface="+mn-lt"/>
                <a:ea typeface="+mn-ea"/>
                <a:cs typeface="+mn-cs"/>
              </a:rPr>
              <a:t>64 % признаются, что они не прошли бы испытания без помощи незнакомцев.</a:t>
            </a:r>
          </a:p>
          <a:p>
            <a:pPr fontAlgn="base"/>
            <a:r>
              <a:rPr lang="ru-RU" sz="1200" b="0" i="0" kern="1200" dirty="0" smtClean="0">
                <a:solidFill>
                  <a:schemeClr val="tx1"/>
                </a:solidFill>
                <a:effectLst/>
                <a:latin typeface="+mn-lt"/>
                <a:ea typeface="+mn-ea"/>
                <a:cs typeface="+mn-cs"/>
              </a:rPr>
              <a:t>8 из 10 говорят, что пиво на финише было самым вкусным в их жизни.</a:t>
            </a:r>
          </a:p>
          <a:p>
            <a:pPr fontAlgn="base"/>
            <a:r>
              <a:rPr lang="ru-RU" sz="1200" b="0" i="0" kern="1200" dirty="0" smtClean="0">
                <a:solidFill>
                  <a:schemeClr val="tx1"/>
                </a:solidFill>
                <a:effectLst/>
                <a:latin typeface="+mn-lt"/>
                <a:ea typeface="+mn-ea"/>
                <a:cs typeface="+mn-cs"/>
              </a:rPr>
              <a:t>74 % участников сожалеют, что не тренировались активнее.</a:t>
            </a:r>
          </a:p>
          <a:p>
            <a:pPr fontAlgn="base"/>
            <a:r>
              <a:rPr lang="ru-RU" sz="1200" b="0" i="0" kern="1200" dirty="0" smtClean="0">
                <a:solidFill>
                  <a:schemeClr val="tx1"/>
                </a:solidFill>
                <a:effectLst/>
                <a:latin typeface="+mn-lt"/>
                <a:ea typeface="+mn-ea"/>
                <a:cs typeface="+mn-cs"/>
              </a:rPr>
              <a:t>⅔ уверяют, что гордятся прохождением состязания больше, чем рождением ребенка.</a:t>
            </a:r>
          </a:p>
          <a:p>
            <a:pPr fontAlgn="base"/>
            <a:endParaRPr lang="ru-RU" sz="1200" b="0" i="0" kern="1200" dirty="0" smtClean="0">
              <a:solidFill>
                <a:schemeClr val="tx1"/>
              </a:solidFill>
              <a:effectLst/>
              <a:latin typeface="+mn-lt"/>
              <a:ea typeface="+mn-ea"/>
              <a:cs typeface="+mn-cs"/>
            </a:endParaRPr>
          </a:p>
          <a:p>
            <a:pPr fontAlgn="base"/>
            <a:r>
              <a:rPr lang="ru-RU" sz="1200" b="1" i="0" kern="1200" dirty="0" smtClean="0">
                <a:solidFill>
                  <a:schemeClr val="tx1"/>
                </a:solidFill>
                <a:effectLst/>
                <a:latin typeface="+mn-lt"/>
                <a:ea typeface="+mn-ea"/>
                <a:cs typeface="+mn-cs"/>
              </a:rPr>
              <a:t>Что тут хорошо:</a:t>
            </a:r>
            <a:endParaRPr lang="ru-RU" sz="1200" b="0" i="0" kern="1200" dirty="0" smtClean="0">
              <a:solidFill>
                <a:schemeClr val="tx1"/>
              </a:solidFill>
              <a:effectLst/>
              <a:latin typeface="+mn-lt"/>
              <a:ea typeface="+mn-ea"/>
              <a:cs typeface="+mn-cs"/>
            </a:endParaRPr>
          </a:p>
          <a:p>
            <a:pPr fontAlgn="base"/>
            <a:r>
              <a:rPr lang="ru-RU" sz="1200" b="0" i="0" kern="1200" dirty="0" smtClean="0">
                <a:solidFill>
                  <a:schemeClr val="tx1"/>
                </a:solidFill>
                <a:effectLst/>
                <a:latin typeface="+mn-lt"/>
                <a:ea typeface="+mn-ea"/>
                <a:cs typeface="+mn-cs"/>
              </a:rPr>
              <a:t>Это действительно забавные факты, которые вызывают улыбку. Пользователи щедро ставят реакции, комментируют и делятся.</a:t>
            </a:r>
          </a:p>
          <a:p>
            <a:pPr fontAlgn="base"/>
            <a:endParaRPr lang="ru-RU" sz="1200" b="0" i="0" kern="1200" dirty="0" smtClean="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9992622F-857E-4195-8C02-356098249297}" type="slidenum">
              <a:rPr lang="ru-RU" smtClean="0"/>
              <a:t>115</a:t>
            </a:fld>
            <a:endParaRPr lang="ru-RU"/>
          </a:p>
        </p:txBody>
      </p:sp>
    </p:spTree>
    <p:extLst>
      <p:ext uri="{BB962C8B-B14F-4D97-AF65-F5344CB8AC3E}">
        <p14:creationId xmlns:p14="http://schemas.microsoft.com/office/powerpoint/2010/main" val="40309056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mn-lt"/>
                <a:ea typeface="+mn-ea"/>
                <a:cs typeface="+mn-cs"/>
              </a:rPr>
              <a:t>Сейчас это модно и поддерживается со всех сторон. Если среди ваших подписчиков есть активисты, они не пройдут мимо и поддержат тему.</a:t>
            </a:r>
          </a:p>
          <a:p>
            <a:r>
              <a:rPr lang="ru-RU" sz="1200" b="0" i="0" kern="1200" dirty="0" smtClean="0">
                <a:solidFill>
                  <a:schemeClr val="tx1"/>
                </a:solidFill>
                <a:effectLst/>
                <a:latin typeface="+mn-lt"/>
                <a:ea typeface="+mn-ea"/>
                <a:cs typeface="+mn-cs"/>
              </a:rPr>
              <a:t>Чтобы поддерживать и освещать тему экологии, не нужно тратить большой бюджет на съемки мотивирующих видео или на масштабные социальные кампании. Достаточно устроить субботник с коллективом в одном из городских парков или в лесу, а затем сделать небольшой отчет в </a:t>
            </a:r>
            <a:r>
              <a:rPr lang="ru-RU" sz="1200" b="0" i="0" kern="1200" dirty="0" err="1" smtClean="0">
                <a:solidFill>
                  <a:schemeClr val="tx1"/>
                </a:solidFill>
                <a:effectLst/>
                <a:latin typeface="+mn-lt"/>
                <a:ea typeface="+mn-ea"/>
                <a:cs typeface="+mn-cs"/>
              </a:rPr>
              <a:t>соцсетях</a:t>
            </a:r>
            <a:r>
              <a:rPr lang="ru-RU" sz="1200" b="0" i="0" kern="1200" dirty="0" smtClean="0">
                <a:solidFill>
                  <a:schemeClr val="tx1"/>
                </a:solidFill>
                <a:effectLst/>
                <a:latin typeface="+mn-lt"/>
                <a:ea typeface="+mn-ea"/>
                <a:cs typeface="+mn-cs"/>
              </a:rPr>
              <a:t>. Другой вариант – устраивать благотворительные акции. Например, с каждой продажи перечислять по 1 рублю в один из «зеленых» фондов.</a:t>
            </a:r>
            <a:endParaRPr lang="ru-RU" dirty="0"/>
          </a:p>
        </p:txBody>
      </p:sp>
      <p:sp>
        <p:nvSpPr>
          <p:cNvPr id="4" name="Номер слайда 3"/>
          <p:cNvSpPr>
            <a:spLocks noGrp="1"/>
          </p:cNvSpPr>
          <p:nvPr>
            <p:ph type="sldNum" sz="quarter" idx="10"/>
          </p:nvPr>
        </p:nvSpPr>
        <p:spPr/>
        <p:txBody>
          <a:bodyPr/>
          <a:lstStyle/>
          <a:p>
            <a:fld id="{9992622F-857E-4195-8C02-356098249297}" type="slidenum">
              <a:rPr lang="ru-RU" smtClean="0"/>
              <a:t>116</a:t>
            </a:fld>
            <a:endParaRPr lang="ru-RU"/>
          </a:p>
        </p:txBody>
      </p:sp>
    </p:spTree>
    <p:extLst>
      <p:ext uri="{BB962C8B-B14F-4D97-AF65-F5344CB8AC3E}">
        <p14:creationId xmlns:p14="http://schemas.microsoft.com/office/powerpoint/2010/main" val="2580812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err="1" smtClean="0">
                <a:solidFill>
                  <a:schemeClr val="tx1"/>
                </a:solidFill>
                <a:effectLst/>
                <a:latin typeface="+mn-lt"/>
                <a:ea typeface="+mn-ea"/>
                <a:cs typeface="+mn-cs"/>
              </a:rPr>
              <a:t>Starbucks</a:t>
            </a:r>
            <a:r>
              <a:rPr lang="ru-RU" sz="1200" b="0" i="0" kern="1200" dirty="0" smtClean="0">
                <a:solidFill>
                  <a:schemeClr val="tx1"/>
                </a:solidFill>
                <a:effectLst/>
                <a:latin typeface="+mn-lt"/>
                <a:ea typeface="+mn-ea"/>
                <a:cs typeface="+mn-cs"/>
              </a:rPr>
              <a:t> объявляет о сокращении пластиковых трубочек к 2020 году. Обещают сократить количество на 1 миллиард в год.</a:t>
            </a:r>
            <a:endParaRPr lang="ru-RU" dirty="0"/>
          </a:p>
        </p:txBody>
      </p:sp>
      <p:sp>
        <p:nvSpPr>
          <p:cNvPr id="4" name="Номер слайда 3"/>
          <p:cNvSpPr>
            <a:spLocks noGrp="1"/>
          </p:cNvSpPr>
          <p:nvPr>
            <p:ph type="sldNum" sz="quarter" idx="10"/>
          </p:nvPr>
        </p:nvSpPr>
        <p:spPr/>
        <p:txBody>
          <a:bodyPr/>
          <a:lstStyle/>
          <a:p>
            <a:fld id="{9992622F-857E-4195-8C02-356098249297}" type="slidenum">
              <a:rPr lang="ru-RU" smtClean="0"/>
              <a:t>117</a:t>
            </a:fld>
            <a:endParaRPr lang="ru-RU"/>
          </a:p>
        </p:txBody>
      </p:sp>
    </p:spTree>
    <p:extLst>
      <p:ext uri="{BB962C8B-B14F-4D97-AF65-F5344CB8AC3E}">
        <p14:creationId xmlns:p14="http://schemas.microsoft.com/office/powerpoint/2010/main" val="4076242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mn-lt"/>
                <a:ea typeface="+mn-ea"/>
                <a:cs typeface="+mn-cs"/>
              </a:rPr>
              <a:t>Перед началом последнего сезона сериала «Игры престолов» </a:t>
            </a:r>
            <a:r>
              <a:rPr lang="ru-RU" sz="1200" b="0" i="0" kern="1200" dirty="0" err="1" smtClean="0">
                <a:solidFill>
                  <a:schemeClr val="tx1"/>
                </a:solidFill>
                <a:effectLst/>
                <a:latin typeface="+mn-lt"/>
                <a:ea typeface="+mn-ea"/>
                <a:cs typeface="+mn-cs"/>
              </a:rPr>
              <a:t>Oreo</a:t>
            </a:r>
            <a:r>
              <a:rPr lang="ru-RU" sz="1200" b="0" i="0" kern="1200" dirty="0" smtClean="0">
                <a:solidFill>
                  <a:schemeClr val="tx1"/>
                </a:solidFill>
                <a:effectLst/>
                <a:latin typeface="+mn-lt"/>
                <a:ea typeface="+mn-ea"/>
                <a:cs typeface="+mn-cs"/>
              </a:rPr>
              <a:t> выпустили ограниченную серию тематического печенья, а вместе с ним несколько крутых постов в </a:t>
            </a:r>
            <a:r>
              <a:rPr lang="ru-RU" sz="1200" b="0" i="0" kern="1200" dirty="0" err="1" smtClean="0">
                <a:solidFill>
                  <a:schemeClr val="tx1"/>
                </a:solidFill>
                <a:effectLst/>
                <a:latin typeface="+mn-lt"/>
                <a:ea typeface="+mn-ea"/>
                <a:cs typeface="+mn-cs"/>
              </a:rPr>
              <a:t>соцсетях</a:t>
            </a:r>
            <a:r>
              <a:rPr lang="ru-RU" sz="1200" b="0" i="0" kern="1200" dirty="0" smtClean="0">
                <a:solidFill>
                  <a:schemeClr val="tx1"/>
                </a:solidFill>
                <a:effectLst/>
                <a:latin typeface="+mn-lt"/>
                <a:ea typeface="+mn-ea"/>
                <a:cs typeface="+mn-cs"/>
              </a:rPr>
              <a:t>.</a:t>
            </a:r>
            <a:endParaRPr lang="ru-RU" dirty="0"/>
          </a:p>
        </p:txBody>
      </p:sp>
      <p:sp>
        <p:nvSpPr>
          <p:cNvPr id="4" name="Номер слайда 3"/>
          <p:cNvSpPr>
            <a:spLocks noGrp="1"/>
          </p:cNvSpPr>
          <p:nvPr>
            <p:ph type="sldNum" sz="quarter" idx="10"/>
          </p:nvPr>
        </p:nvSpPr>
        <p:spPr/>
        <p:txBody>
          <a:bodyPr/>
          <a:lstStyle/>
          <a:p>
            <a:fld id="{9992622F-857E-4195-8C02-356098249297}" type="slidenum">
              <a:rPr lang="ru-RU" smtClean="0"/>
              <a:t>119</a:t>
            </a:fld>
            <a:endParaRPr lang="ru-RU"/>
          </a:p>
        </p:txBody>
      </p:sp>
    </p:spTree>
    <p:extLst>
      <p:ext uri="{BB962C8B-B14F-4D97-AF65-F5344CB8AC3E}">
        <p14:creationId xmlns:p14="http://schemas.microsoft.com/office/powerpoint/2010/main" val="42000060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err="1" smtClean="0">
                <a:solidFill>
                  <a:schemeClr val="tx1"/>
                </a:solidFill>
                <a:effectLst/>
                <a:latin typeface="+mn-lt"/>
                <a:ea typeface="+mn-ea"/>
                <a:cs typeface="+mn-cs"/>
              </a:rPr>
              <a:t>Lego</a:t>
            </a:r>
            <a:r>
              <a:rPr lang="ru-RU" sz="1200" b="0" i="0" kern="1200" dirty="0" smtClean="0">
                <a:solidFill>
                  <a:schemeClr val="tx1"/>
                </a:solidFill>
                <a:effectLst/>
                <a:latin typeface="+mn-lt"/>
                <a:ea typeface="+mn-ea"/>
                <a:cs typeface="+mn-cs"/>
              </a:rPr>
              <a:t> приняли участие в популярном </a:t>
            </a:r>
            <a:r>
              <a:rPr lang="ru-RU" sz="1200" b="0" i="0" kern="1200" dirty="0" err="1" smtClean="0">
                <a:solidFill>
                  <a:schemeClr val="tx1"/>
                </a:solidFill>
                <a:effectLst/>
                <a:latin typeface="+mn-lt"/>
                <a:ea typeface="+mn-ea"/>
                <a:cs typeface="+mn-cs"/>
              </a:rPr>
              <a:t>челлендже</a:t>
            </a:r>
            <a:r>
              <a:rPr lang="ru-RU" sz="1200" b="0" i="0" kern="1200" dirty="0" smtClean="0">
                <a:solidFill>
                  <a:schemeClr val="tx1"/>
                </a:solidFill>
                <a:effectLst/>
                <a:latin typeface="+mn-lt"/>
                <a:ea typeface="+mn-ea"/>
                <a:cs typeface="+mn-cs"/>
              </a:rPr>
              <a:t> #10YearChallenge, где все делились своими фотографиями за 10 лет до и сейчас.</a:t>
            </a:r>
          </a:p>
          <a:p>
            <a:pPr fontAlgn="base"/>
            <a:r>
              <a:rPr lang="ru-RU" sz="1200" b="1" i="0" kern="1200" dirty="0" smtClean="0">
                <a:solidFill>
                  <a:schemeClr val="tx1"/>
                </a:solidFill>
                <a:effectLst/>
                <a:latin typeface="+mn-lt"/>
                <a:ea typeface="+mn-ea"/>
                <a:cs typeface="+mn-cs"/>
              </a:rPr>
              <a:t>Что тут хорошо:</a:t>
            </a:r>
            <a:endParaRPr lang="ru-RU" sz="1200" b="0" i="0" kern="1200" dirty="0" smtClean="0">
              <a:solidFill>
                <a:schemeClr val="tx1"/>
              </a:solidFill>
              <a:effectLst/>
              <a:latin typeface="+mn-lt"/>
              <a:ea typeface="+mn-ea"/>
              <a:cs typeface="+mn-cs"/>
            </a:endParaRPr>
          </a:p>
          <a:p>
            <a:pPr fontAlgn="base"/>
            <a:r>
              <a:rPr lang="ru-RU" sz="1200" b="0" i="0" kern="1200" dirty="0" smtClean="0">
                <a:solidFill>
                  <a:schemeClr val="tx1"/>
                </a:solidFill>
                <a:effectLst/>
                <a:latin typeface="+mn-lt"/>
                <a:ea typeface="+mn-ea"/>
                <a:cs typeface="+mn-cs"/>
              </a:rPr>
              <a:t>Во время участия в </a:t>
            </a:r>
            <a:r>
              <a:rPr lang="ru-RU" sz="1200" b="0" i="0" kern="1200" dirty="0" err="1" smtClean="0">
                <a:solidFill>
                  <a:schemeClr val="tx1"/>
                </a:solidFill>
                <a:effectLst/>
                <a:latin typeface="+mn-lt"/>
                <a:ea typeface="+mn-ea"/>
                <a:cs typeface="+mn-cs"/>
              </a:rPr>
              <a:t>челленджах</a:t>
            </a:r>
            <a:r>
              <a:rPr lang="ru-RU" sz="1200" b="0" i="0" kern="1200" dirty="0" smtClean="0">
                <a:solidFill>
                  <a:schemeClr val="tx1"/>
                </a:solidFill>
                <a:effectLst/>
                <a:latin typeface="+mn-lt"/>
                <a:ea typeface="+mn-ea"/>
                <a:cs typeface="+mn-cs"/>
              </a:rPr>
              <a:t> </a:t>
            </a:r>
            <a:r>
              <a:rPr lang="ru-RU" sz="1200" b="0" i="0" kern="1200" dirty="0" err="1" smtClean="0">
                <a:solidFill>
                  <a:schemeClr val="tx1"/>
                </a:solidFill>
                <a:effectLst/>
                <a:latin typeface="+mn-lt"/>
                <a:ea typeface="+mn-ea"/>
                <a:cs typeface="+mn-cs"/>
              </a:rPr>
              <a:t>хештеги</a:t>
            </a:r>
            <a:r>
              <a:rPr lang="ru-RU" sz="1200" b="0" i="0" kern="1200" dirty="0" smtClean="0">
                <a:solidFill>
                  <a:schemeClr val="tx1"/>
                </a:solidFill>
                <a:effectLst/>
                <a:latin typeface="+mn-lt"/>
                <a:ea typeface="+mn-ea"/>
                <a:cs typeface="+mn-cs"/>
              </a:rPr>
              <a:t> становятся популярными и их просматривают тысячи и миллионы пользователей. В потоке </a:t>
            </a:r>
            <a:r>
              <a:rPr lang="ru-RU" sz="1200" b="0" i="0" kern="1200" dirty="0" err="1" smtClean="0">
                <a:solidFill>
                  <a:schemeClr val="tx1"/>
                </a:solidFill>
                <a:effectLst/>
                <a:latin typeface="+mn-lt"/>
                <a:ea typeface="+mn-ea"/>
                <a:cs typeface="+mn-cs"/>
              </a:rPr>
              <a:t>хайпа</a:t>
            </a:r>
            <a:r>
              <a:rPr lang="ru-RU" sz="1200" b="0" i="0" kern="1200" dirty="0" smtClean="0">
                <a:solidFill>
                  <a:schemeClr val="tx1"/>
                </a:solidFill>
                <a:effectLst/>
                <a:latin typeface="+mn-lt"/>
                <a:ea typeface="+mn-ea"/>
                <a:cs typeface="+mn-cs"/>
              </a:rPr>
              <a:t> можно привлечь новую аудиторию.</a:t>
            </a:r>
          </a:p>
          <a:p>
            <a:endParaRPr lang="ru-RU" dirty="0"/>
          </a:p>
        </p:txBody>
      </p:sp>
      <p:sp>
        <p:nvSpPr>
          <p:cNvPr id="4" name="Номер слайда 3"/>
          <p:cNvSpPr>
            <a:spLocks noGrp="1"/>
          </p:cNvSpPr>
          <p:nvPr>
            <p:ph type="sldNum" sz="quarter" idx="10"/>
          </p:nvPr>
        </p:nvSpPr>
        <p:spPr/>
        <p:txBody>
          <a:bodyPr/>
          <a:lstStyle/>
          <a:p>
            <a:fld id="{9992622F-857E-4195-8C02-356098249297}" type="slidenum">
              <a:rPr lang="ru-RU" smtClean="0"/>
              <a:t>121</a:t>
            </a:fld>
            <a:endParaRPr lang="ru-RU"/>
          </a:p>
        </p:txBody>
      </p:sp>
    </p:spTree>
    <p:extLst>
      <p:ext uri="{BB962C8B-B14F-4D97-AF65-F5344CB8AC3E}">
        <p14:creationId xmlns:p14="http://schemas.microsoft.com/office/powerpoint/2010/main" val="235675692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mn-lt"/>
                <a:ea typeface="+mn-ea"/>
                <a:cs typeface="+mn-cs"/>
              </a:rPr>
              <a:t>Можно делить пользователей по интересам и отличительным признакам и предлагать им разные вариации продукта. Банальный пример: предложить девушкам упаковку с бантиком, а парням – с усами. Хорошо, если разделение актуальное (например, по любимым сериалам или героям одного сериала) или эмоциональное (например, любители рока и попсы).</a:t>
            </a:r>
            <a:endParaRPr lang="ru-RU" dirty="0"/>
          </a:p>
        </p:txBody>
      </p:sp>
      <p:sp>
        <p:nvSpPr>
          <p:cNvPr id="4" name="Номер слайда 3"/>
          <p:cNvSpPr>
            <a:spLocks noGrp="1"/>
          </p:cNvSpPr>
          <p:nvPr>
            <p:ph type="sldNum" sz="quarter" idx="10"/>
          </p:nvPr>
        </p:nvSpPr>
        <p:spPr/>
        <p:txBody>
          <a:bodyPr/>
          <a:lstStyle/>
          <a:p>
            <a:fld id="{9992622F-857E-4195-8C02-356098249297}" type="slidenum">
              <a:rPr lang="ru-RU" smtClean="0"/>
              <a:t>125</a:t>
            </a:fld>
            <a:endParaRPr lang="ru-RU"/>
          </a:p>
        </p:txBody>
      </p:sp>
    </p:spTree>
    <p:extLst>
      <p:ext uri="{BB962C8B-B14F-4D97-AF65-F5344CB8AC3E}">
        <p14:creationId xmlns:p14="http://schemas.microsoft.com/office/powerpoint/2010/main" val="40160042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fontAlgn="base"/>
            <a:r>
              <a:rPr lang="ru-RU" sz="1200" b="0" i="0" kern="1200" dirty="0" err="1" smtClean="0">
                <a:solidFill>
                  <a:schemeClr val="tx1"/>
                </a:solidFill>
                <a:effectLst/>
                <a:latin typeface="+mn-lt"/>
                <a:ea typeface="+mn-ea"/>
                <a:cs typeface="+mn-cs"/>
              </a:rPr>
              <a:t>Starbucks</a:t>
            </a:r>
            <a:r>
              <a:rPr lang="ru-RU" sz="1200" b="0" i="0" kern="1200" dirty="0" smtClean="0">
                <a:solidFill>
                  <a:schemeClr val="tx1"/>
                </a:solidFill>
                <a:effectLst/>
                <a:latin typeface="+mn-lt"/>
                <a:ea typeface="+mn-ea"/>
                <a:cs typeface="+mn-cs"/>
              </a:rPr>
              <a:t> выбрал разделение интереснее – по знаку зодиака. Для каждого знака они подобрали свой идеальный напиток.</a:t>
            </a:r>
            <a:endParaRPr lang="ru-RU" sz="1200" b="1" i="0" kern="1200" dirty="0" smtClean="0">
              <a:solidFill>
                <a:schemeClr val="tx1"/>
              </a:solidFill>
              <a:effectLst/>
              <a:latin typeface="+mn-lt"/>
              <a:ea typeface="+mn-ea"/>
              <a:cs typeface="+mn-cs"/>
            </a:endParaRPr>
          </a:p>
          <a:p>
            <a:pPr fontAlgn="base"/>
            <a:r>
              <a:rPr lang="ru-RU" sz="1200" b="1" i="0" kern="1200" dirty="0" smtClean="0">
                <a:solidFill>
                  <a:schemeClr val="tx1"/>
                </a:solidFill>
                <a:effectLst/>
                <a:latin typeface="+mn-lt"/>
                <a:ea typeface="+mn-ea"/>
                <a:cs typeface="+mn-cs"/>
              </a:rPr>
              <a:t>Что тут хорошо:</a:t>
            </a:r>
            <a:endParaRPr lang="ru-RU" sz="1200" b="0" i="0" kern="1200" dirty="0" smtClean="0">
              <a:solidFill>
                <a:schemeClr val="tx1"/>
              </a:solidFill>
              <a:effectLst/>
              <a:latin typeface="+mn-lt"/>
              <a:ea typeface="+mn-ea"/>
              <a:cs typeface="+mn-cs"/>
            </a:endParaRPr>
          </a:p>
          <a:p>
            <a:pPr fontAlgn="base"/>
            <a:r>
              <a:rPr lang="ru-RU" sz="1200" b="0" i="0" kern="1200" dirty="0" smtClean="0">
                <a:solidFill>
                  <a:schemeClr val="tx1"/>
                </a:solidFill>
                <a:effectLst/>
                <a:latin typeface="+mn-lt"/>
                <a:ea typeface="+mn-ea"/>
                <a:cs typeface="+mn-cs"/>
              </a:rPr>
              <a:t>Люди, которые верят в гороскопы, точно не пройдут мимо.</a:t>
            </a:r>
          </a:p>
          <a:p>
            <a:pPr fontAlgn="base"/>
            <a:r>
              <a:rPr lang="ru-RU" sz="1200" b="0" i="0" kern="1200" dirty="0" smtClean="0">
                <a:solidFill>
                  <a:schemeClr val="tx1"/>
                </a:solidFill>
                <a:effectLst/>
                <a:latin typeface="+mn-lt"/>
                <a:ea typeface="+mn-ea"/>
                <a:cs typeface="+mn-cs"/>
              </a:rPr>
              <a:t>К таким постам почти всегда пишут комментарии с согласием или опровержением, начинают споры или признают, что бренд попал в точку.</a:t>
            </a:r>
          </a:p>
          <a:p>
            <a:endParaRPr lang="ru-RU" dirty="0"/>
          </a:p>
        </p:txBody>
      </p:sp>
      <p:sp>
        <p:nvSpPr>
          <p:cNvPr id="4" name="Номер слайда 3"/>
          <p:cNvSpPr>
            <a:spLocks noGrp="1"/>
          </p:cNvSpPr>
          <p:nvPr>
            <p:ph type="sldNum" sz="quarter" idx="10"/>
          </p:nvPr>
        </p:nvSpPr>
        <p:spPr/>
        <p:txBody>
          <a:bodyPr/>
          <a:lstStyle/>
          <a:p>
            <a:fld id="{9992622F-857E-4195-8C02-356098249297}" type="slidenum">
              <a:rPr lang="ru-RU" smtClean="0"/>
              <a:t>126</a:t>
            </a:fld>
            <a:endParaRPr lang="ru-RU"/>
          </a:p>
        </p:txBody>
      </p:sp>
    </p:spTree>
    <p:extLst>
      <p:ext uri="{BB962C8B-B14F-4D97-AF65-F5344CB8AC3E}">
        <p14:creationId xmlns:p14="http://schemas.microsoft.com/office/powerpoint/2010/main" val="2097804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kern="1200" dirty="0" smtClean="0">
                <a:solidFill>
                  <a:schemeClr val="tx1"/>
                </a:solidFill>
                <a:effectLst/>
                <a:latin typeface="+mn-lt"/>
                <a:ea typeface="+mn-ea"/>
                <a:cs typeface="+mn-cs"/>
              </a:rPr>
              <a:t>Четыре краеугольных камня продающего сообщества / аккаунта</a:t>
            </a:r>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 </a:t>
            </a:r>
          </a:p>
          <a:p>
            <a:pPr lvl="0"/>
            <a:r>
              <a:rPr lang="ru-RU" b="1" u="none" strike="noStrike" dirty="0" smtClean="0">
                <a:effectLst/>
              </a:rPr>
              <a:t>Упаковка</a:t>
            </a:r>
            <a:r>
              <a:rPr lang="ru-RU" u="none" strike="noStrike" dirty="0" smtClean="0">
                <a:effectLst/>
              </a:rPr>
              <a:t> (внешний вид сообщества, смыслы и выгоды, которое оно несет ). Хотя мне больше нравится слово дизайн, но вот как некий термин прижилась именно упаковка.</a:t>
            </a:r>
          </a:p>
          <a:p>
            <a:r>
              <a:rPr lang="ru-RU" dirty="0" smtClean="0">
                <a:effectLst/>
              </a:rPr>
              <a:t> </a:t>
            </a:r>
          </a:p>
          <a:p>
            <a:r>
              <a:rPr lang="ru-RU" sz="1200" kern="1200" dirty="0" smtClean="0">
                <a:solidFill>
                  <a:schemeClr val="tx1"/>
                </a:solidFill>
                <a:effectLst/>
                <a:latin typeface="+mn-lt"/>
                <a:ea typeface="+mn-ea"/>
                <a:cs typeface="+mn-cs"/>
              </a:rPr>
              <a:t>Упаковка – это все то, с чем соприкасается человек, впервые придя к вам в </a:t>
            </a:r>
            <a:r>
              <a:rPr lang="ru-RU" sz="1200" kern="1200" dirty="0" err="1" smtClean="0">
                <a:solidFill>
                  <a:schemeClr val="tx1"/>
                </a:solidFill>
                <a:effectLst/>
                <a:latin typeface="+mn-lt"/>
                <a:ea typeface="+mn-ea"/>
                <a:cs typeface="+mn-cs"/>
              </a:rPr>
              <a:t>соцсети</a:t>
            </a:r>
            <a:r>
              <a:rPr lang="ru-RU" sz="1200" kern="1200" dirty="0" smtClean="0">
                <a:solidFill>
                  <a:schemeClr val="tx1"/>
                </a:solidFill>
                <a:effectLst/>
                <a:latin typeface="+mn-lt"/>
                <a:ea typeface="+mn-ea"/>
                <a:cs typeface="+mn-cs"/>
              </a:rPr>
              <a:t>.</a:t>
            </a:r>
          </a:p>
          <a:p>
            <a:r>
              <a:rPr lang="ru-RU" sz="1200" kern="1200" dirty="0" smtClean="0">
                <a:solidFill>
                  <a:schemeClr val="tx1"/>
                </a:solidFill>
                <a:effectLst/>
                <a:latin typeface="+mn-lt"/>
                <a:ea typeface="+mn-ea"/>
                <a:cs typeface="+mn-cs"/>
              </a:rPr>
              <a:t>Во-первых упаковка отстраивает вас от конкурентов. </a:t>
            </a:r>
          </a:p>
          <a:p>
            <a:r>
              <a:rPr lang="ru-RU" sz="1200" kern="1200" dirty="0" smtClean="0">
                <a:solidFill>
                  <a:schemeClr val="tx1"/>
                </a:solidFill>
                <a:effectLst/>
                <a:latin typeface="+mn-lt"/>
                <a:ea typeface="+mn-ea"/>
                <a:cs typeface="+mn-cs"/>
              </a:rPr>
              <a:t>Во-вторых она повышает конверсию. Конверсия это соотношение переходов в группу к действиям.  Другими словами сколько человек из ста совершит у вас покупку при переходе в группу.</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 </a:t>
            </a:r>
          </a:p>
          <a:p>
            <a:pPr lvl="0"/>
            <a:r>
              <a:rPr lang="ru-RU" b="1" u="none" strike="noStrike" dirty="0" smtClean="0">
                <a:effectLst/>
              </a:rPr>
              <a:t>Трафик </a:t>
            </a:r>
            <a:r>
              <a:rPr lang="ru-RU" u="none" strike="noStrike" dirty="0" smtClean="0">
                <a:effectLst/>
              </a:rPr>
              <a:t>(количество людей, которое привлекаются в сообщество и инструменты привлечения, такие как: посев, </a:t>
            </a:r>
            <a:r>
              <a:rPr lang="ru-RU" u="none" strike="noStrike" dirty="0" err="1" smtClean="0">
                <a:effectLst/>
              </a:rPr>
              <a:t>таргетированная</a:t>
            </a:r>
            <a:r>
              <a:rPr lang="ru-RU" u="none" strike="noStrike" dirty="0" smtClean="0">
                <a:effectLst/>
              </a:rPr>
              <a:t> реклама, конкурсы, рассылки).</a:t>
            </a:r>
          </a:p>
          <a:p>
            <a:r>
              <a:rPr lang="ru-RU" dirty="0" smtClean="0">
                <a:effectLst/>
              </a:rPr>
              <a:t> </a:t>
            </a:r>
          </a:p>
          <a:p>
            <a:r>
              <a:rPr lang="ru-RU" dirty="0" smtClean="0">
                <a:effectLst/>
              </a:rPr>
              <a:t>Вы можете нарисовать шедевр, но если его никто не увидит, то и не сможет оценить его красоту. Можно писать гениальные романы в стол, но в этом не так много смысла и удовлетворения. Точно также мы можем создать прекрасно оформленное сообщество, которое никто не увидит и не оценить. Чтобы решать задачи, которые мы до этого проговорили, нам нужны люди в группе. </a:t>
            </a:r>
          </a:p>
          <a:p>
            <a:r>
              <a:rPr lang="ru-RU" sz="1200" kern="1200" dirty="0" smtClean="0">
                <a:solidFill>
                  <a:schemeClr val="tx1"/>
                </a:solidFill>
                <a:effectLst/>
                <a:latin typeface="+mn-lt"/>
                <a:ea typeface="+mn-ea"/>
                <a:cs typeface="+mn-cs"/>
              </a:rPr>
              <a:t> </a:t>
            </a:r>
          </a:p>
          <a:p>
            <a:pPr lvl="0"/>
            <a:r>
              <a:rPr lang="ru-RU" b="1" u="none" strike="noStrike" dirty="0" smtClean="0">
                <a:effectLst/>
              </a:rPr>
              <a:t>Удержание аудитории</a:t>
            </a:r>
            <a:r>
              <a:rPr lang="ru-RU" u="none" strike="noStrike" dirty="0" smtClean="0">
                <a:effectLst/>
              </a:rPr>
              <a:t> (взаимодействие через контент, создание активности, вовлечение аудитории и подогрев интереса).</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Теперь представьте, что у вас хорошо </a:t>
            </a:r>
            <a:r>
              <a:rPr lang="ru-RU" sz="1200" kern="1200" dirty="0" err="1" smtClean="0">
                <a:solidFill>
                  <a:schemeClr val="tx1"/>
                </a:solidFill>
                <a:effectLst/>
                <a:latin typeface="+mn-lt"/>
                <a:ea typeface="+mn-ea"/>
                <a:cs typeface="+mn-cs"/>
              </a:rPr>
              <a:t>офрмленная</a:t>
            </a:r>
            <a:r>
              <a:rPr lang="ru-RU" sz="1200" kern="1200" dirty="0" smtClean="0">
                <a:solidFill>
                  <a:schemeClr val="tx1"/>
                </a:solidFill>
                <a:effectLst/>
                <a:latin typeface="+mn-lt"/>
                <a:ea typeface="+mn-ea"/>
                <a:cs typeface="+mn-cs"/>
              </a:rPr>
              <a:t> группа, в нее заходят новые подписчики-клиенты, совершают покупки. Но. Со временем они замечают, что у них нет причин оставаться в вашей группе. Смотреть одни и те же посты про продажу услуг или товаров? Ну вот зачем мне это в МОЕЙ новостной ленте? То есть мне просто </a:t>
            </a:r>
            <a:r>
              <a:rPr lang="ru-RU" sz="1200" kern="1200" dirty="0" err="1" smtClean="0">
                <a:solidFill>
                  <a:schemeClr val="tx1"/>
                </a:solidFill>
                <a:effectLst/>
                <a:latin typeface="+mn-lt"/>
                <a:ea typeface="+mn-ea"/>
                <a:cs typeface="+mn-cs"/>
              </a:rPr>
              <a:t>напросто</a:t>
            </a:r>
            <a:r>
              <a:rPr lang="ru-RU" sz="1200" kern="1200" dirty="0" smtClean="0">
                <a:solidFill>
                  <a:schemeClr val="tx1"/>
                </a:solidFill>
                <a:effectLst/>
                <a:latin typeface="+mn-lt"/>
                <a:ea typeface="+mn-ea"/>
                <a:cs typeface="+mn-cs"/>
              </a:rPr>
              <a:t> неинтересно. Аудитории нужна личная выгода, интерес, причины остаться. </a:t>
            </a:r>
          </a:p>
          <a:p>
            <a:r>
              <a:rPr lang="ru-RU" sz="1200" kern="1200" dirty="0" smtClean="0">
                <a:solidFill>
                  <a:schemeClr val="tx1"/>
                </a:solidFill>
                <a:effectLst/>
                <a:latin typeface="+mn-lt"/>
                <a:ea typeface="+mn-ea"/>
                <a:cs typeface="+mn-cs"/>
              </a:rPr>
              <a:t>Поэтому важно привлекать аудиторию с помощью контента. Чтобы были причины остаться в группе. И тогда группа будет расти. Важно избежать цикла «Вступил в группу-купил/не купил-вышел» Особенно там где услуги стоят дорого. Где человек не сразу принимает решение, где он должен подумать, </a:t>
            </a:r>
            <a:r>
              <a:rPr lang="ru-RU" sz="1200" kern="1200" dirty="0" err="1" smtClean="0">
                <a:solidFill>
                  <a:schemeClr val="tx1"/>
                </a:solidFill>
                <a:effectLst/>
                <a:latin typeface="+mn-lt"/>
                <a:ea typeface="+mn-ea"/>
                <a:cs typeface="+mn-cs"/>
              </a:rPr>
              <a:t>повыбирать</a:t>
            </a:r>
            <a:r>
              <a:rPr lang="ru-RU" sz="1200" kern="1200" dirty="0" smtClean="0">
                <a:solidFill>
                  <a:schemeClr val="tx1"/>
                </a:solidFill>
                <a:effectLst/>
                <a:latin typeface="+mn-lt"/>
                <a:ea typeface="+mn-ea"/>
                <a:cs typeface="+mn-cs"/>
              </a:rPr>
              <a:t>. И тогда если он долго находится в нашей группе, и ему все нравится, ему интересно, то это повышает вероятность того, что он совершит покупку именно у нас.</a:t>
            </a:r>
          </a:p>
          <a:p>
            <a:r>
              <a:rPr lang="ru-RU" sz="1200" kern="1200" dirty="0" smtClean="0">
                <a:solidFill>
                  <a:schemeClr val="tx1"/>
                </a:solidFill>
                <a:effectLst/>
                <a:latin typeface="+mn-lt"/>
                <a:ea typeface="+mn-ea"/>
                <a:cs typeface="+mn-cs"/>
              </a:rPr>
              <a:t> </a:t>
            </a:r>
          </a:p>
          <a:p>
            <a:r>
              <a:rPr lang="ru-RU" sz="1200" b="1" kern="1200" dirty="0" smtClean="0">
                <a:solidFill>
                  <a:schemeClr val="tx1"/>
                </a:solidFill>
                <a:effectLst/>
                <a:latin typeface="+mn-lt"/>
                <a:ea typeface="+mn-ea"/>
                <a:cs typeface="+mn-cs"/>
              </a:rPr>
              <a:t>Стратегия, видение, миссия</a:t>
            </a:r>
            <a:endParaRPr lang="ru-RU" sz="1200" kern="1200" dirty="0" smtClean="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9992622F-857E-4195-8C02-356098249297}" type="slidenum">
              <a:rPr lang="ru-RU" smtClean="0"/>
              <a:t>12</a:t>
            </a:fld>
            <a:endParaRPr lang="ru-RU"/>
          </a:p>
        </p:txBody>
      </p:sp>
    </p:spTree>
    <p:extLst>
      <p:ext uri="{BB962C8B-B14F-4D97-AF65-F5344CB8AC3E}">
        <p14:creationId xmlns:p14="http://schemas.microsoft.com/office/powerpoint/2010/main" val="343706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fontAlgn="base" latinLnBrk="0"/>
            <a:r>
              <a:rPr lang="ru-RU" sz="1200" b="0" i="0" u="none" strike="noStrike" kern="1200" dirty="0" smtClean="0">
                <a:solidFill>
                  <a:schemeClr val="tx1"/>
                </a:solidFill>
                <a:effectLst/>
                <a:latin typeface="+mn-lt"/>
                <a:ea typeface="+mn-ea"/>
                <a:cs typeface="+mn-cs"/>
              </a:rPr>
              <a:t>Если вы запускаете новый продукт и думаете, что он подходит абсолютно для всех, вы совершаете фатальную маркетинговую ошибку — неверно определяете целевую аудиторию.</a:t>
            </a:r>
          </a:p>
          <a:p>
            <a:pPr fontAlgn="base" latinLnBrk="0"/>
            <a:r>
              <a:rPr lang="ru-RU" sz="1200" b="0" i="0" u="none" strike="noStrike" kern="1200" dirty="0" smtClean="0">
                <a:solidFill>
                  <a:schemeClr val="tx1"/>
                </a:solidFill>
                <a:effectLst/>
                <a:latin typeface="+mn-lt"/>
                <a:ea typeface="+mn-ea"/>
                <a:cs typeface="+mn-cs"/>
              </a:rPr>
              <a:t>Целевой аудиторией маркетологи называют группу людей с общими признаками и качествами, на которых рассчитаны конкретный товар или услуга. По сути, этот термин важен не только в маркетинге — он имеет отношение к любой ситуации, в которой кто-либо собирается предложить окружающим какой-то продукт. Это может быть кто угодно: писатель, который работает над романом про зомби, </a:t>
            </a:r>
            <a:r>
              <a:rPr lang="ru-RU" sz="1200" b="0" i="0" u="none" strike="noStrike" kern="1200" dirty="0" err="1" smtClean="0">
                <a:solidFill>
                  <a:schemeClr val="tx1"/>
                </a:solidFill>
                <a:effectLst/>
                <a:latin typeface="+mn-lt"/>
                <a:ea typeface="+mn-ea"/>
                <a:cs typeface="+mn-cs"/>
              </a:rPr>
              <a:t>стартапер</a:t>
            </a:r>
            <a:r>
              <a:rPr lang="ru-RU" sz="1200" b="0" i="0" u="none" strike="noStrike" kern="1200" dirty="0" smtClean="0">
                <a:solidFill>
                  <a:schemeClr val="tx1"/>
                </a:solidFill>
                <a:effectLst/>
                <a:latin typeface="+mn-lt"/>
                <a:ea typeface="+mn-ea"/>
                <a:cs typeface="+mn-cs"/>
              </a:rPr>
              <a:t>, занятый поиском инвестора, или HR, нанимающий новых сотрудников.</a:t>
            </a:r>
          </a:p>
          <a:p>
            <a:pPr fontAlgn="base" latinLnBrk="0"/>
            <a:r>
              <a:rPr lang="ru-RU" sz="1200" b="0" i="0" u="none" strike="noStrike" kern="1200" dirty="0" smtClean="0">
                <a:solidFill>
                  <a:schemeClr val="tx1"/>
                </a:solidFill>
                <a:effectLst/>
                <a:latin typeface="+mn-lt"/>
                <a:ea typeface="+mn-ea"/>
                <a:cs typeface="+mn-cs"/>
              </a:rPr>
              <a:t>С процессом поиска целевой аудитории в том или ином виде сталкивался каждый из нас. Посмотрите на детей: ребенок не станет рисковать и просить денег на кино у строгого отца, а сразу пойдет к маме или бабушке, которые привыкли его баловать. В маркетинге все работает точно так же.</a:t>
            </a:r>
          </a:p>
          <a:p>
            <a:endParaRPr lang="ru-RU" dirty="0"/>
          </a:p>
        </p:txBody>
      </p:sp>
      <p:sp>
        <p:nvSpPr>
          <p:cNvPr id="4" name="Номер слайда 3"/>
          <p:cNvSpPr>
            <a:spLocks noGrp="1"/>
          </p:cNvSpPr>
          <p:nvPr>
            <p:ph type="sldNum" sz="quarter" idx="10"/>
          </p:nvPr>
        </p:nvSpPr>
        <p:spPr/>
        <p:txBody>
          <a:bodyPr/>
          <a:lstStyle/>
          <a:p>
            <a:fld id="{9992622F-857E-4195-8C02-356098249297}" type="slidenum">
              <a:rPr lang="ru-RU" smtClean="0"/>
              <a:t>13</a:t>
            </a:fld>
            <a:endParaRPr lang="ru-RU"/>
          </a:p>
        </p:txBody>
      </p:sp>
    </p:spTree>
    <p:extLst>
      <p:ext uri="{BB962C8B-B14F-4D97-AF65-F5344CB8AC3E}">
        <p14:creationId xmlns:p14="http://schemas.microsoft.com/office/powerpoint/2010/main" val="802213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a:t>
            </a:r>
            <a:endParaRPr lang="ru-RU" dirty="0"/>
          </a:p>
        </p:txBody>
      </p:sp>
      <p:sp>
        <p:nvSpPr>
          <p:cNvPr id="4" name="Номер слайда 3"/>
          <p:cNvSpPr>
            <a:spLocks noGrp="1"/>
          </p:cNvSpPr>
          <p:nvPr>
            <p:ph type="sldNum" sz="quarter" idx="10"/>
          </p:nvPr>
        </p:nvSpPr>
        <p:spPr/>
        <p:txBody>
          <a:bodyPr/>
          <a:lstStyle/>
          <a:p>
            <a:fld id="{9992622F-857E-4195-8C02-356098249297}" type="slidenum">
              <a:rPr lang="ru-RU" smtClean="0"/>
              <a:t>14</a:t>
            </a:fld>
            <a:endParaRPr lang="ru-RU"/>
          </a:p>
        </p:txBody>
      </p:sp>
    </p:spTree>
    <p:extLst>
      <p:ext uri="{BB962C8B-B14F-4D97-AF65-F5344CB8AC3E}">
        <p14:creationId xmlns:p14="http://schemas.microsoft.com/office/powerpoint/2010/main" val="3637893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16.10.2019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3756219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16.10.2019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114785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16.10.2019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482467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Образец заголовка</a:t>
            </a:r>
            <a:endParaRPr lang="ru-RU" dirty="0"/>
          </a:p>
        </p:txBody>
      </p:sp>
      <p:sp>
        <p:nvSpPr>
          <p:cNvPr id="3" name="Объект 2"/>
          <p:cNvSpPr>
            <a:spLocks noGrp="1"/>
          </p:cNvSpPr>
          <p:nvPr>
            <p:ph idx="1"/>
          </p:nvPr>
        </p:nvSpPr>
        <p:spPr/>
        <p:txBody>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10"/>
          </p:nvPr>
        </p:nvSpPr>
        <p:spPr/>
        <p:txBody>
          <a:bodyPr/>
          <a:lstStyle/>
          <a:p>
            <a:fld id="{B4C71EC6-210F-42DE-9C53-41977AD35B3D}" type="datetimeFigureOut">
              <a:rPr lang="ru-RU" smtClean="0"/>
              <a:t>16.10.2019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489821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16.10.2019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606412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16.10.2019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4258429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16.10.2019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3216328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16.10.2019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1616376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16.10.2019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829188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16.10.2019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70459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16.10.2019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3283265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16.10.2019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extLst>
      <p:ext uri="{BB962C8B-B14F-4D97-AF65-F5344CB8AC3E}">
        <p14:creationId xmlns:p14="http://schemas.microsoft.com/office/powerpoint/2010/main" val="101432757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2.png"/></Relationships>
</file>

<file path=ppt/slides/_rels/slide12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ооо\Desktop\SMM\Тренингъ\Презентация\photo-1469002372271-3406b43e1f27.jpg"/>
          <p:cNvPicPr>
            <a:picLocks noChangeAspect="1" noChangeArrowheads="1"/>
          </p:cNvPicPr>
          <p:nvPr/>
        </p:nvPicPr>
        <p:blipFill rotWithShape="1">
          <a:blip r:embed="rId3">
            <a:extLst>
              <a:ext uri="{28A0092B-C50C-407E-A947-70E740481C1C}">
                <a14:useLocalDpi xmlns:a14="http://schemas.microsoft.com/office/drawing/2010/main" val="0"/>
              </a:ext>
            </a:extLst>
          </a:blip>
          <a:srcRect r="1111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65898" y="2348880"/>
            <a:ext cx="9209898" cy="2736304"/>
          </a:xfrm>
          <a:prstGeom prst="rect">
            <a:avLst/>
          </a:prstGeom>
          <a:solidFill>
            <a:schemeClr val="bg1">
              <a:alpha val="4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Заголовок 1"/>
          <p:cNvSpPr txBox="1">
            <a:spLocks/>
          </p:cNvSpPr>
          <p:nvPr/>
        </p:nvSpPr>
        <p:spPr>
          <a:xfrm>
            <a:off x="652851" y="2348880"/>
            <a:ext cx="7772400" cy="2448271"/>
          </a:xfrm>
          <a:prstGeom prst="rect">
            <a:avLst/>
          </a:prstGeom>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ru-RU" sz="7200" b="1" i="1" dirty="0" smtClean="0"/>
          </a:p>
          <a:p>
            <a:r>
              <a:rPr lang="ru-RU" sz="7200" b="1" i="1" dirty="0" smtClean="0"/>
              <a:t>Социальные сети и библиотеки</a:t>
            </a:r>
            <a:endParaRPr lang="en-US" sz="2400" b="1" i="1" dirty="0" smtClean="0"/>
          </a:p>
          <a:p>
            <a:endParaRPr lang="ru-RU" sz="4700" b="1" i="1" dirty="0" smtClean="0"/>
          </a:p>
        </p:txBody>
      </p:sp>
    </p:spTree>
    <p:extLst>
      <p:ext uri="{BB962C8B-B14F-4D97-AF65-F5344CB8AC3E}">
        <p14:creationId xmlns:p14="http://schemas.microsoft.com/office/powerpoint/2010/main" val="36677937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404664"/>
            <a:ext cx="8229600" cy="5721499"/>
          </a:xfrm>
        </p:spPr>
        <p:txBody>
          <a:bodyPr/>
          <a:lstStyle/>
          <a:p>
            <a:endParaRPr lang="ru-RU" dirty="0"/>
          </a:p>
        </p:txBody>
      </p:sp>
      <p:sp>
        <p:nvSpPr>
          <p:cNvPr id="5" name="Прямоугольник 4"/>
          <p:cNvSpPr/>
          <p:nvPr/>
        </p:nvSpPr>
        <p:spPr>
          <a:xfrm>
            <a:off x="0" y="908720"/>
            <a:ext cx="9144000" cy="4752528"/>
          </a:xfrm>
          <a:prstGeom prst="rect">
            <a:avLst/>
          </a:prstGeom>
          <a:solidFill>
            <a:schemeClr val="bg1">
              <a:alpha val="4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p:cNvSpPr txBox="1"/>
          <p:nvPr/>
        </p:nvSpPr>
        <p:spPr>
          <a:xfrm>
            <a:off x="179512" y="1052736"/>
            <a:ext cx="8856984" cy="3477875"/>
          </a:xfrm>
          <a:prstGeom prst="rect">
            <a:avLst/>
          </a:prstGeom>
          <a:noFill/>
        </p:spPr>
        <p:txBody>
          <a:bodyPr wrap="square" rtlCol="0">
            <a:spAutoFit/>
          </a:bodyPr>
          <a:lstStyle/>
          <a:p>
            <a:r>
              <a:rPr lang="ru-RU" sz="4400" b="1" dirty="0"/>
              <a:t>Какие задачи </a:t>
            </a:r>
            <a:r>
              <a:rPr lang="ru-RU" sz="4400" b="1" dirty="0" smtClean="0"/>
              <a:t>решает </a:t>
            </a:r>
            <a:r>
              <a:rPr lang="ru-RU" sz="4400" b="1" dirty="0"/>
              <a:t>SMM</a:t>
            </a:r>
            <a:r>
              <a:rPr lang="ru-RU" sz="4400" b="1" dirty="0" smtClean="0"/>
              <a:t>?</a:t>
            </a:r>
          </a:p>
          <a:p>
            <a:r>
              <a:rPr lang="ru-RU" sz="4400" dirty="0" smtClean="0"/>
              <a:t>Привлекает внимание:</a:t>
            </a:r>
          </a:p>
          <a:p>
            <a:pPr marL="1200150" lvl="1" indent="-742950">
              <a:buAutoNum type="arabicPeriod"/>
            </a:pPr>
            <a:r>
              <a:rPr lang="ru-RU" sz="4400" dirty="0" smtClean="0"/>
              <a:t>К самой библиотеке</a:t>
            </a:r>
          </a:p>
          <a:p>
            <a:pPr marL="1200150" lvl="1" indent="-742950">
              <a:buAutoNum type="arabicPeriod"/>
            </a:pPr>
            <a:r>
              <a:rPr lang="ru-RU" sz="4400" dirty="0" smtClean="0"/>
              <a:t>К сообществу библиотеки</a:t>
            </a:r>
          </a:p>
          <a:p>
            <a:pPr marL="1200150" lvl="1" indent="-742950">
              <a:buAutoNum type="arabicPeriod"/>
            </a:pPr>
            <a:r>
              <a:rPr lang="ru-RU" sz="4400" dirty="0" smtClean="0"/>
              <a:t>К творчеству писателей</a:t>
            </a:r>
            <a:endParaRPr lang="ru-RU" sz="4400" dirty="0"/>
          </a:p>
        </p:txBody>
      </p:sp>
    </p:spTree>
    <p:extLst>
      <p:ext uri="{BB962C8B-B14F-4D97-AF65-F5344CB8AC3E}">
        <p14:creationId xmlns:p14="http://schemas.microsoft.com/office/powerpoint/2010/main" val="342126564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050"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6741" t="27763" r="33593" b="13494"/>
          <a:stretch/>
        </p:blipFill>
        <p:spPr bwMode="auto">
          <a:xfrm>
            <a:off x="683568" y="-171401"/>
            <a:ext cx="8280920" cy="6894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671805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819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7463" t="20764" r="33412" b="11249"/>
          <a:stretch/>
        </p:blipFill>
        <p:spPr bwMode="auto">
          <a:xfrm>
            <a:off x="1259632" y="188640"/>
            <a:ext cx="6624736" cy="6472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831936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777" t="18452" r="35077" b="4365"/>
          <a:stretch/>
        </p:blipFill>
        <p:spPr bwMode="auto">
          <a:xfrm>
            <a:off x="1331640" y="-32026"/>
            <a:ext cx="5832648" cy="6813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565703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pPr marL="0" indent="0">
              <a:buNone/>
            </a:pPr>
            <a:endParaRPr lang="ru-RU" b="1" dirty="0" smtClean="0"/>
          </a:p>
          <a:p>
            <a:pPr marL="0" indent="0">
              <a:buNone/>
            </a:pPr>
            <a:endParaRPr lang="ru-RU" b="1" dirty="0"/>
          </a:p>
          <a:p>
            <a:pPr marL="0" indent="0">
              <a:buNone/>
            </a:pPr>
            <a:r>
              <a:rPr lang="ru-RU" b="1" dirty="0" smtClean="0"/>
              <a:t>                                Животные</a:t>
            </a:r>
            <a:endParaRPr lang="ru-RU" b="1" dirty="0"/>
          </a:p>
          <a:p>
            <a:endParaRPr lang="ru-RU" dirty="0"/>
          </a:p>
        </p:txBody>
      </p:sp>
    </p:spTree>
    <p:extLst>
      <p:ext uri="{BB962C8B-B14F-4D97-AF65-F5344CB8AC3E}">
        <p14:creationId xmlns:p14="http://schemas.microsoft.com/office/powerpoint/2010/main" val="38655604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4624"/>
            <a:ext cx="8229600" cy="1143000"/>
          </a:xfrm>
        </p:spPr>
        <p:txBody>
          <a:bodyPr>
            <a:normAutofit fontScale="90000"/>
          </a:bodyPr>
          <a:lstStyle/>
          <a:p>
            <a:r>
              <a:rPr lang="ru-RU" b="1" dirty="0"/>
              <a:t>Животные</a:t>
            </a:r>
            <a:br>
              <a:rPr lang="ru-RU" b="1" dirty="0"/>
            </a:br>
            <a:endParaRPr lang="ru-RU" dirty="0"/>
          </a:p>
        </p:txBody>
      </p:sp>
      <p:pic>
        <p:nvPicPr>
          <p:cNvPr id="13314"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30889" t="20123" r="30888" b="8683"/>
          <a:stretch/>
        </p:blipFill>
        <p:spPr bwMode="auto">
          <a:xfrm>
            <a:off x="1619672" y="620688"/>
            <a:ext cx="5904656" cy="6183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108413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4624"/>
            <a:ext cx="8229600" cy="1143000"/>
          </a:xfrm>
        </p:spPr>
        <p:txBody>
          <a:bodyPr>
            <a:normAutofit fontScale="90000"/>
          </a:bodyPr>
          <a:lstStyle/>
          <a:p>
            <a:r>
              <a:rPr lang="ru-RU" b="1" dirty="0"/>
              <a:t>Животные</a:t>
            </a:r>
            <a:br>
              <a:rPr lang="ru-RU" b="1" dirty="0"/>
            </a:br>
            <a:endParaRPr lang="ru-RU" dirty="0"/>
          </a:p>
        </p:txBody>
      </p:sp>
      <p:pic>
        <p:nvPicPr>
          <p:cNvPr id="14338"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3496" t="27612" r="24578" b="4835"/>
          <a:stretch/>
        </p:blipFill>
        <p:spPr bwMode="auto">
          <a:xfrm>
            <a:off x="240117" y="620688"/>
            <a:ext cx="8220315" cy="6012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440503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457200" y="44624"/>
            <a:ext cx="8229600" cy="1143000"/>
          </a:xfrm>
        </p:spPr>
        <p:txBody>
          <a:bodyPr>
            <a:normAutofit fontScale="90000"/>
          </a:bodyPr>
          <a:lstStyle/>
          <a:p>
            <a:r>
              <a:rPr lang="ru-RU" b="1" dirty="0"/>
              <a:t>Животные</a:t>
            </a:r>
            <a:br>
              <a:rPr lang="ru-RU" b="1" dirty="0"/>
            </a:br>
            <a:endParaRPr lang="ru-RU" dirty="0"/>
          </a:p>
        </p:txBody>
      </p:sp>
      <p:pic>
        <p:nvPicPr>
          <p:cNvPr id="1536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3574" t="28335" r="26123" b="15545"/>
          <a:stretch/>
        </p:blipFill>
        <p:spPr bwMode="auto">
          <a:xfrm>
            <a:off x="395536" y="764704"/>
            <a:ext cx="8150895"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466981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75656" y="0"/>
            <a:ext cx="6840760" cy="6840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884526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pPr marL="0" indent="0">
              <a:buNone/>
            </a:pPr>
            <a:endParaRPr lang="ru-RU" b="1" dirty="0" smtClean="0"/>
          </a:p>
          <a:p>
            <a:pPr marL="0" indent="0">
              <a:buNone/>
            </a:pPr>
            <a:endParaRPr lang="ru-RU" b="1" dirty="0"/>
          </a:p>
          <a:p>
            <a:pPr marL="0" indent="0">
              <a:buNone/>
            </a:pPr>
            <a:endParaRPr lang="ru-RU" b="1" dirty="0" smtClean="0"/>
          </a:p>
          <a:p>
            <a:pPr marL="0" indent="0">
              <a:buNone/>
            </a:pPr>
            <a:r>
              <a:rPr lang="ru-RU" b="1" dirty="0" smtClean="0"/>
              <a:t>                Смешные картинки/</a:t>
            </a:r>
            <a:r>
              <a:rPr lang="ru-RU" b="1" dirty="0" err="1" smtClean="0"/>
              <a:t>мемы</a:t>
            </a:r>
            <a:endParaRPr lang="ru-RU" b="1" dirty="0"/>
          </a:p>
          <a:p>
            <a:pPr marL="0" indent="0">
              <a:buNone/>
            </a:pPr>
            <a:endParaRPr lang="ru-RU" dirty="0"/>
          </a:p>
        </p:txBody>
      </p:sp>
    </p:spTree>
    <p:extLst>
      <p:ext uri="{BB962C8B-B14F-4D97-AF65-F5344CB8AC3E}">
        <p14:creationId xmlns:p14="http://schemas.microsoft.com/office/powerpoint/2010/main" val="3980851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03648" y="0"/>
            <a:ext cx="6120680" cy="6869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96649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404664"/>
            <a:ext cx="8229600" cy="5721499"/>
          </a:xfrm>
        </p:spPr>
        <p:txBody>
          <a:bodyPr/>
          <a:lstStyle/>
          <a:p>
            <a:endParaRPr lang="ru-RU" dirty="0"/>
          </a:p>
        </p:txBody>
      </p:sp>
      <p:sp>
        <p:nvSpPr>
          <p:cNvPr id="5" name="Прямоугольник 4"/>
          <p:cNvSpPr/>
          <p:nvPr/>
        </p:nvSpPr>
        <p:spPr>
          <a:xfrm>
            <a:off x="0" y="908720"/>
            <a:ext cx="9144000" cy="4752528"/>
          </a:xfrm>
          <a:prstGeom prst="rect">
            <a:avLst/>
          </a:prstGeom>
          <a:solidFill>
            <a:schemeClr val="bg1">
              <a:alpha val="4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p:cNvSpPr txBox="1"/>
          <p:nvPr/>
        </p:nvSpPr>
        <p:spPr>
          <a:xfrm>
            <a:off x="179512" y="1052736"/>
            <a:ext cx="8856984" cy="4832092"/>
          </a:xfrm>
          <a:prstGeom prst="rect">
            <a:avLst/>
          </a:prstGeom>
          <a:noFill/>
        </p:spPr>
        <p:txBody>
          <a:bodyPr wrap="square" rtlCol="0">
            <a:spAutoFit/>
          </a:bodyPr>
          <a:lstStyle/>
          <a:p>
            <a:r>
              <a:rPr lang="ru-RU" sz="4400" b="1" dirty="0"/>
              <a:t>Какие задачи </a:t>
            </a:r>
            <a:r>
              <a:rPr lang="ru-RU" sz="4400" b="1" dirty="0" smtClean="0"/>
              <a:t>решает </a:t>
            </a:r>
            <a:r>
              <a:rPr lang="ru-RU" sz="4400" b="1" dirty="0"/>
              <a:t>SMM</a:t>
            </a:r>
            <a:r>
              <a:rPr lang="ru-RU" sz="4400" b="1" dirty="0" smtClean="0"/>
              <a:t>?</a:t>
            </a:r>
          </a:p>
          <a:p>
            <a:r>
              <a:rPr lang="ru-RU" sz="4400" dirty="0" smtClean="0"/>
              <a:t>Мотивирует:</a:t>
            </a:r>
          </a:p>
          <a:p>
            <a:pPr marL="1200150" lvl="1" indent="-742950">
              <a:buAutoNum type="arabicPeriod"/>
            </a:pPr>
            <a:r>
              <a:rPr lang="ru-RU" sz="4400" dirty="0" smtClean="0"/>
              <a:t>Посетить библиотеку</a:t>
            </a:r>
          </a:p>
          <a:p>
            <a:pPr marL="1200150" lvl="1" indent="-742950">
              <a:buAutoNum type="arabicPeriod"/>
            </a:pPr>
            <a:r>
              <a:rPr lang="ru-RU" sz="4400" dirty="0" smtClean="0"/>
              <a:t>Подписаться на сообщество и участвовать в его жизни</a:t>
            </a:r>
          </a:p>
          <a:p>
            <a:pPr marL="1200150" lvl="1" indent="-742950">
              <a:buAutoNum type="arabicPeriod"/>
            </a:pPr>
            <a:r>
              <a:rPr lang="ru-RU" sz="4400" dirty="0" smtClean="0"/>
              <a:t>Больше читать и обсуждать</a:t>
            </a:r>
          </a:p>
          <a:p>
            <a:pPr marL="1200150" lvl="1" indent="-742950">
              <a:buAutoNum type="arabicPeriod"/>
            </a:pPr>
            <a:r>
              <a:rPr lang="ru-RU" sz="4400" dirty="0" smtClean="0"/>
              <a:t>Зайти на сайт</a:t>
            </a:r>
            <a:endParaRPr lang="ru-RU" sz="4400" dirty="0"/>
          </a:p>
        </p:txBody>
      </p:sp>
    </p:spTree>
    <p:extLst>
      <p:ext uri="{BB962C8B-B14F-4D97-AF65-F5344CB8AC3E}">
        <p14:creationId xmlns:p14="http://schemas.microsoft.com/office/powerpoint/2010/main" val="264674925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09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6020" t="23330" r="32331" b="9325"/>
          <a:stretch/>
        </p:blipFill>
        <p:spPr bwMode="auto">
          <a:xfrm>
            <a:off x="827584" y="13634"/>
            <a:ext cx="7704856" cy="7004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261053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pPr marL="0" indent="0">
              <a:buNone/>
            </a:pPr>
            <a:endParaRPr lang="ru-RU" b="1" dirty="0" smtClean="0"/>
          </a:p>
          <a:p>
            <a:pPr marL="0" indent="0">
              <a:buNone/>
            </a:pPr>
            <a:endParaRPr lang="ru-RU" b="1" dirty="0"/>
          </a:p>
          <a:p>
            <a:pPr marL="0" indent="0">
              <a:buNone/>
            </a:pPr>
            <a:endParaRPr lang="ru-RU" b="1" dirty="0" smtClean="0"/>
          </a:p>
          <a:p>
            <a:pPr marL="0" indent="0">
              <a:buNone/>
            </a:pPr>
            <a:r>
              <a:rPr lang="ru-RU" b="1" dirty="0"/>
              <a:t> </a:t>
            </a:r>
            <a:r>
              <a:rPr lang="ru-RU" b="1" dirty="0" smtClean="0"/>
              <a:t>                   Конкурсы </a:t>
            </a:r>
            <a:r>
              <a:rPr lang="ru-RU" b="1" dirty="0"/>
              <a:t>и розыгрыши</a:t>
            </a:r>
          </a:p>
          <a:p>
            <a:pPr marL="0" indent="0">
              <a:buNone/>
            </a:pPr>
            <a:endParaRPr lang="ru-RU" dirty="0"/>
          </a:p>
        </p:txBody>
      </p:sp>
    </p:spTree>
    <p:extLst>
      <p:ext uri="{BB962C8B-B14F-4D97-AF65-F5344CB8AC3E}">
        <p14:creationId xmlns:p14="http://schemas.microsoft.com/office/powerpoint/2010/main" val="349793940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84"/>
            <a:ext cx="8229600" cy="1143000"/>
          </a:xfrm>
        </p:spPr>
        <p:txBody>
          <a:bodyPr>
            <a:normAutofit fontScale="90000"/>
          </a:bodyPr>
          <a:lstStyle/>
          <a:p>
            <a:r>
              <a:rPr lang="ru-RU" b="1" dirty="0"/>
              <a:t>Конкурсы и розыгрыши</a:t>
            </a:r>
            <a:br>
              <a:rPr lang="ru-RU" b="1" dirty="0"/>
            </a:br>
            <a:endParaRPr lang="ru-RU" dirty="0"/>
          </a:p>
        </p:txBody>
      </p:sp>
      <p:pic>
        <p:nvPicPr>
          <p:cNvPr id="18434"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9266" t="19162" r="31069" b="19587"/>
          <a:stretch/>
        </p:blipFill>
        <p:spPr bwMode="auto">
          <a:xfrm>
            <a:off x="899592" y="548680"/>
            <a:ext cx="7272808" cy="6314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205151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84"/>
            <a:ext cx="8229600" cy="1143000"/>
          </a:xfrm>
        </p:spPr>
        <p:txBody>
          <a:bodyPr>
            <a:normAutofit fontScale="90000"/>
          </a:bodyPr>
          <a:lstStyle/>
          <a:p>
            <a:r>
              <a:rPr lang="ru-RU" b="1" dirty="0"/>
              <a:t>Конкурсы и розыгрыши</a:t>
            </a:r>
            <a:br>
              <a:rPr lang="ru-RU" b="1" dirty="0"/>
            </a:br>
            <a:endParaRPr lang="ru-RU" dirty="0"/>
          </a:p>
        </p:txBody>
      </p:sp>
      <p:pic>
        <p:nvPicPr>
          <p:cNvPr id="19458"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9806" t="25895" r="31249" b="13494"/>
          <a:stretch/>
        </p:blipFill>
        <p:spPr bwMode="auto">
          <a:xfrm>
            <a:off x="1115616" y="476672"/>
            <a:ext cx="6995063" cy="6120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701156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84"/>
            <a:ext cx="8229600" cy="1143000"/>
          </a:xfrm>
        </p:spPr>
        <p:txBody>
          <a:bodyPr>
            <a:normAutofit/>
          </a:bodyPr>
          <a:lstStyle/>
          <a:p>
            <a:endParaRPr lang="ru-RU" dirty="0"/>
          </a:p>
        </p:txBody>
      </p:sp>
      <p:sp>
        <p:nvSpPr>
          <p:cNvPr id="3" name="Объект 2"/>
          <p:cNvSpPr>
            <a:spLocks noGrp="1"/>
          </p:cNvSpPr>
          <p:nvPr>
            <p:ph idx="1"/>
          </p:nvPr>
        </p:nvSpPr>
        <p:spPr/>
        <p:txBody>
          <a:bodyPr/>
          <a:lstStyle/>
          <a:p>
            <a:pPr marL="0" indent="0">
              <a:buNone/>
            </a:pPr>
            <a:endParaRPr lang="ru-RU" b="1" dirty="0" smtClean="0"/>
          </a:p>
          <a:p>
            <a:pPr marL="0" indent="0">
              <a:buNone/>
            </a:pPr>
            <a:endParaRPr lang="ru-RU" b="1" dirty="0"/>
          </a:p>
          <a:p>
            <a:pPr marL="0" indent="0">
              <a:buNone/>
            </a:pPr>
            <a:r>
              <a:rPr lang="ru-RU" b="1" dirty="0" smtClean="0"/>
              <a:t>                           Факты </a:t>
            </a:r>
            <a:r>
              <a:rPr lang="ru-RU" b="1" dirty="0"/>
              <a:t>о компании</a:t>
            </a:r>
          </a:p>
          <a:p>
            <a:endParaRPr lang="ru-RU" dirty="0"/>
          </a:p>
        </p:txBody>
      </p:sp>
    </p:spTree>
    <p:extLst>
      <p:ext uri="{BB962C8B-B14F-4D97-AF65-F5344CB8AC3E}">
        <p14:creationId xmlns:p14="http://schemas.microsoft.com/office/powerpoint/2010/main" val="84889765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43408"/>
            <a:ext cx="8229600" cy="1143000"/>
          </a:xfrm>
        </p:spPr>
        <p:txBody>
          <a:bodyPr/>
          <a:lstStyle/>
          <a:p>
            <a:r>
              <a:rPr lang="ru-RU" b="1" dirty="0"/>
              <a:t>Факты о компании</a:t>
            </a:r>
            <a:endParaRPr lang="ru-RU" dirty="0"/>
          </a:p>
        </p:txBody>
      </p:sp>
      <p:sp>
        <p:nvSpPr>
          <p:cNvPr id="4" name="Объект 3"/>
          <p:cNvSpPr>
            <a:spLocks noGrp="1"/>
          </p:cNvSpPr>
          <p:nvPr>
            <p:ph idx="1"/>
          </p:nvPr>
        </p:nvSpPr>
        <p:spPr/>
        <p:txBody>
          <a:bodyPr/>
          <a:lstStyle/>
          <a:p>
            <a:endParaRPr lang="ru-RU"/>
          </a:p>
        </p:txBody>
      </p:sp>
      <p:pic>
        <p:nvPicPr>
          <p:cNvPr id="2048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2422" t="15477" r="12878" b="6250"/>
          <a:stretch/>
        </p:blipFill>
        <p:spPr bwMode="auto">
          <a:xfrm>
            <a:off x="323528" y="799458"/>
            <a:ext cx="8418287" cy="5725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0955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pPr marL="0" indent="0">
              <a:buNone/>
            </a:pPr>
            <a:endParaRPr lang="ru-RU" b="1" dirty="0" smtClean="0"/>
          </a:p>
          <a:p>
            <a:pPr marL="0" indent="0">
              <a:buNone/>
            </a:pPr>
            <a:endParaRPr lang="ru-RU" b="1" dirty="0"/>
          </a:p>
          <a:p>
            <a:pPr marL="0" indent="0">
              <a:buNone/>
            </a:pPr>
            <a:r>
              <a:rPr lang="ru-RU" b="1" dirty="0" smtClean="0"/>
              <a:t>              Экология и осознанность </a:t>
            </a:r>
            <a:endParaRPr lang="ru-RU" b="1" dirty="0"/>
          </a:p>
          <a:p>
            <a:pPr marL="0" indent="0">
              <a:buNone/>
            </a:pPr>
            <a:endParaRPr lang="ru-RU" dirty="0"/>
          </a:p>
        </p:txBody>
      </p:sp>
    </p:spTree>
    <p:extLst>
      <p:ext uri="{BB962C8B-B14F-4D97-AF65-F5344CB8AC3E}">
        <p14:creationId xmlns:p14="http://schemas.microsoft.com/office/powerpoint/2010/main" val="22250626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34280"/>
            <a:ext cx="8229600" cy="1143000"/>
          </a:xfrm>
        </p:spPr>
        <p:txBody>
          <a:bodyPr/>
          <a:lstStyle/>
          <a:p>
            <a:r>
              <a:rPr lang="ru-RU" b="1" dirty="0"/>
              <a:t>Экология и осознанность</a:t>
            </a:r>
            <a:endParaRPr lang="ru-RU" dirty="0"/>
          </a:p>
        </p:txBody>
      </p:sp>
      <p:pic>
        <p:nvPicPr>
          <p:cNvPr id="2150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5383" t="20444" r="18087" b="8684"/>
          <a:stretch/>
        </p:blipFill>
        <p:spPr bwMode="auto">
          <a:xfrm>
            <a:off x="251520" y="548680"/>
            <a:ext cx="8416141" cy="504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404466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pPr marL="0" indent="0">
              <a:buNone/>
            </a:pPr>
            <a:endParaRPr lang="ru-RU" dirty="0" smtClean="0"/>
          </a:p>
          <a:p>
            <a:pPr marL="0" indent="0">
              <a:buNone/>
            </a:pPr>
            <a:endParaRPr lang="ru-RU" dirty="0"/>
          </a:p>
          <a:p>
            <a:pPr marL="0" indent="0">
              <a:buNone/>
            </a:pPr>
            <a:endParaRPr lang="ru-RU" dirty="0" smtClean="0"/>
          </a:p>
          <a:p>
            <a:pPr marL="0" indent="0">
              <a:buNone/>
            </a:pPr>
            <a:r>
              <a:rPr lang="ru-RU" dirty="0"/>
              <a:t> </a:t>
            </a:r>
            <a:r>
              <a:rPr lang="ru-RU" dirty="0" smtClean="0"/>
              <a:t>                                       </a:t>
            </a:r>
            <a:r>
              <a:rPr lang="ru-RU" dirty="0" err="1" smtClean="0"/>
              <a:t>Хайп</a:t>
            </a:r>
            <a:endParaRPr lang="ru-RU" dirty="0"/>
          </a:p>
        </p:txBody>
      </p:sp>
    </p:spTree>
    <p:extLst>
      <p:ext uri="{BB962C8B-B14F-4D97-AF65-F5344CB8AC3E}">
        <p14:creationId xmlns:p14="http://schemas.microsoft.com/office/powerpoint/2010/main" val="290072791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71400"/>
            <a:ext cx="8229600" cy="1143000"/>
          </a:xfrm>
        </p:spPr>
        <p:txBody>
          <a:bodyPr/>
          <a:lstStyle/>
          <a:p>
            <a:r>
              <a:rPr lang="ru-RU" dirty="0" err="1"/>
              <a:t>Хайп</a:t>
            </a:r>
            <a:endParaRPr lang="ru-RU" dirty="0"/>
          </a:p>
        </p:txBody>
      </p:sp>
      <p:pic>
        <p:nvPicPr>
          <p:cNvPr id="22530"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30347" t="20443" r="31971" b="8363"/>
          <a:stretch/>
        </p:blipFill>
        <p:spPr bwMode="auto">
          <a:xfrm>
            <a:off x="1763688" y="764704"/>
            <a:ext cx="5616624" cy="5965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95785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sp>
        <p:nvSpPr>
          <p:cNvPr id="4" name="Прямоугольник 3"/>
          <p:cNvSpPr/>
          <p:nvPr/>
        </p:nvSpPr>
        <p:spPr>
          <a:xfrm>
            <a:off x="251520" y="188640"/>
            <a:ext cx="8640960" cy="6480720"/>
          </a:xfrm>
          <a:prstGeom prst="rect">
            <a:avLst/>
          </a:pr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800" dirty="0"/>
          </a:p>
        </p:txBody>
      </p:sp>
      <p:sp>
        <p:nvSpPr>
          <p:cNvPr id="5" name="TextBox 4"/>
          <p:cNvSpPr txBox="1"/>
          <p:nvPr/>
        </p:nvSpPr>
        <p:spPr>
          <a:xfrm>
            <a:off x="323528" y="836712"/>
            <a:ext cx="8424936" cy="5570756"/>
          </a:xfrm>
          <a:prstGeom prst="rect">
            <a:avLst/>
          </a:prstGeom>
          <a:noFill/>
        </p:spPr>
        <p:txBody>
          <a:bodyPr wrap="square" rtlCol="0">
            <a:spAutoFit/>
          </a:bodyPr>
          <a:lstStyle/>
          <a:p>
            <a:r>
              <a:rPr lang="ru-RU" sz="4000" b="1" u="sng" dirty="0" smtClean="0">
                <a:solidFill>
                  <a:schemeClr val="bg1"/>
                </a:solidFill>
              </a:rPr>
              <a:t>Краеугольные камни любого сообщества</a:t>
            </a:r>
          </a:p>
          <a:p>
            <a:endParaRPr lang="ru-RU" sz="2800" b="1" dirty="0">
              <a:solidFill>
                <a:schemeClr val="bg1"/>
              </a:solidFill>
            </a:endParaRPr>
          </a:p>
          <a:p>
            <a:pPr marL="514350" indent="-514350">
              <a:buAutoNum type="arabicPeriod"/>
            </a:pPr>
            <a:r>
              <a:rPr lang="ru-RU" sz="4400" b="1" dirty="0" smtClean="0">
                <a:solidFill>
                  <a:schemeClr val="bg1"/>
                </a:solidFill>
              </a:rPr>
              <a:t>Оформление</a:t>
            </a:r>
          </a:p>
          <a:p>
            <a:pPr marL="514350" indent="-514350">
              <a:buAutoNum type="arabicPeriod"/>
            </a:pPr>
            <a:r>
              <a:rPr lang="ru-RU" sz="4400" b="1" dirty="0" smtClean="0">
                <a:solidFill>
                  <a:schemeClr val="bg1"/>
                </a:solidFill>
              </a:rPr>
              <a:t>Интересный контент</a:t>
            </a:r>
          </a:p>
          <a:p>
            <a:pPr marL="514350" indent="-514350">
              <a:buFontTx/>
              <a:buAutoNum type="arabicPeriod"/>
            </a:pPr>
            <a:r>
              <a:rPr lang="ru-RU" sz="4400" b="1" dirty="0" smtClean="0">
                <a:solidFill>
                  <a:schemeClr val="bg1"/>
                </a:solidFill>
              </a:rPr>
              <a:t>Трафик </a:t>
            </a:r>
          </a:p>
          <a:p>
            <a:pPr marL="514350" indent="-514350">
              <a:buFontTx/>
              <a:buAutoNum type="arabicPeriod"/>
            </a:pPr>
            <a:r>
              <a:rPr lang="ru-RU" sz="4400" b="1" dirty="0" smtClean="0">
                <a:solidFill>
                  <a:schemeClr val="bg1"/>
                </a:solidFill>
              </a:rPr>
              <a:t>Обратная связь</a:t>
            </a:r>
          </a:p>
          <a:p>
            <a:pPr marL="514350" indent="-514350">
              <a:buFontTx/>
              <a:buAutoNum type="arabicPeriod"/>
            </a:pPr>
            <a:r>
              <a:rPr lang="ru-RU" sz="4400" b="1" dirty="0" smtClean="0">
                <a:solidFill>
                  <a:srgbClr val="FF0000"/>
                </a:solidFill>
              </a:rPr>
              <a:t>Стратегия</a:t>
            </a:r>
          </a:p>
          <a:p>
            <a:endParaRPr lang="ru-RU" sz="2800" dirty="0">
              <a:solidFill>
                <a:schemeClr val="bg1"/>
              </a:solidFill>
            </a:endParaRPr>
          </a:p>
        </p:txBody>
      </p:sp>
    </p:spTree>
    <p:extLst>
      <p:ext uri="{BB962C8B-B14F-4D97-AF65-F5344CB8AC3E}">
        <p14:creationId xmlns:p14="http://schemas.microsoft.com/office/powerpoint/2010/main" val="397358273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43408"/>
            <a:ext cx="8229600" cy="1143000"/>
          </a:xfrm>
        </p:spPr>
        <p:txBody>
          <a:bodyPr/>
          <a:lstStyle/>
          <a:p>
            <a:r>
              <a:rPr lang="ru-RU" dirty="0" err="1"/>
              <a:t>Хайп</a:t>
            </a:r>
            <a:endParaRPr lang="ru-RU" dirty="0"/>
          </a:p>
        </p:txBody>
      </p:sp>
      <p:pic>
        <p:nvPicPr>
          <p:cNvPr id="4" name="Промо-ролик финала Игры Престолов с Oreo.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8102" y="1124744"/>
            <a:ext cx="8890631" cy="5001419"/>
          </a:xfrm>
        </p:spPr>
      </p:pic>
    </p:spTree>
    <p:extLst>
      <p:ext uri="{BB962C8B-B14F-4D97-AF65-F5344CB8AC3E}">
        <p14:creationId xmlns:p14="http://schemas.microsoft.com/office/powerpoint/2010/main" val="16388749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15416"/>
            <a:ext cx="8229600" cy="1143000"/>
          </a:xfrm>
        </p:spPr>
        <p:txBody>
          <a:bodyPr/>
          <a:lstStyle/>
          <a:p>
            <a:r>
              <a:rPr lang="ru-RU" dirty="0" err="1"/>
              <a:t>Хайп</a:t>
            </a:r>
            <a:endParaRPr lang="ru-RU" dirty="0"/>
          </a:p>
        </p:txBody>
      </p:sp>
      <p:pic>
        <p:nvPicPr>
          <p:cNvPr id="23554"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30348" t="17813" r="31790" b="10673"/>
          <a:stretch/>
        </p:blipFill>
        <p:spPr bwMode="auto">
          <a:xfrm>
            <a:off x="1835696" y="620688"/>
            <a:ext cx="5616624" cy="5964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702467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24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7102" t="17558" r="34855" b="4514"/>
          <a:stretch/>
        </p:blipFill>
        <p:spPr bwMode="auto">
          <a:xfrm>
            <a:off x="1619672" y="0"/>
            <a:ext cx="5760640" cy="6634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53907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466" t="18519" r="21873" b="44922"/>
          <a:stretch/>
        </p:blipFill>
        <p:spPr bwMode="auto">
          <a:xfrm>
            <a:off x="-1" y="1412776"/>
            <a:ext cx="8909415"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024642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05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941" t="30385" r="52705" b="3873"/>
          <a:stretch/>
        </p:blipFill>
        <p:spPr bwMode="auto">
          <a:xfrm>
            <a:off x="395536" y="44624"/>
            <a:ext cx="7863276" cy="6552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77459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pPr marL="0" indent="0">
              <a:buNone/>
            </a:pPr>
            <a:endParaRPr lang="ru-RU" dirty="0" smtClean="0"/>
          </a:p>
          <a:p>
            <a:pPr marL="0" indent="0">
              <a:buNone/>
            </a:pPr>
            <a:endParaRPr lang="ru-RU" b="1" dirty="0" smtClean="0"/>
          </a:p>
          <a:p>
            <a:pPr marL="0" indent="0">
              <a:buNone/>
            </a:pPr>
            <a:r>
              <a:rPr lang="ru-RU" b="1" dirty="0"/>
              <a:t> </a:t>
            </a:r>
            <a:r>
              <a:rPr lang="ru-RU" b="1" dirty="0" smtClean="0"/>
              <a:t>     Разделение </a:t>
            </a:r>
            <a:r>
              <a:rPr lang="ru-RU" b="1" dirty="0"/>
              <a:t>пользователей на группы</a:t>
            </a:r>
          </a:p>
          <a:p>
            <a:pPr marL="0" indent="0">
              <a:buNone/>
            </a:pPr>
            <a:endParaRPr lang="ru-RU" b="1" dirty="0"/>
          </a:p>
          <a:p>
            <a:pPr marL="0" indent="0">
              <a:buNone/>
            </a:pPr>
            <a:endParaRPr lang="ru-RU" dirty="0"/>
          </a:p>
        </p:txBody>
      </p:sp>
    </p:spTree>
    <p:extLst>
      <p:ext uri="{BB962C8B-B14F-4D97-AF65-F5344CB8AC3E}">
        <p14:creationId xmlns:p14="http://schemas.microsoft.com/office/powerpoint/2010/main" val="142643035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15416"/>
            <a:ext cx="8229600" cy="1143000"/>
          </a:xfrm>
        </p:spPr>
        <p:txBody>
          <a:bodyPr>
            <a:normAutofit/>
          </a:bodyPr>
          <a:lstStyle/>
          <a:p>
            <a:r>
              <a:rPr lang="ru-RU" sz="3600" b="1" dirty="0"/>
              <a:t>Разделение пользователей на группы</a:t>
            </a:r>
            <a:endParaRPr lang="ru-RU" sz="3600" dirty="0"/>
          </a:p>
        </p:txBody>
      </p:sp>
      <p:pic>
        <p:nvPicPr>
          <p:cNvPr id="24578"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8724" t="19802" r="31610" b="8043"/>
          <a:stretch/>
        </p:blipFill>
        <p:spPr bwMode="auto">
          <a:xfrm>
            <a:off x="1331640" y="476672"/>
            <a:ext cx="6336704" cy="6480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6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Наша целевая аудитория</a:t>
            </a:r>
            <a:endParaRPr lang="ru-RU" b="1" dirty="0"/>
          </a:p>
        </p:txBody>
      </p:sp>
      <p:sp>
        <p:nvSpPr>
          <p:cNvPr id="3" name="Объект 2"/>
          <p:cNvSpPr>
            <a:spLocks noGrp="1"/>
          </p:cNvSpPr>
          <p:nvPr>
            <p:ph idx="1"/>
          </p:nvPr>
        </p:nvSpPr>
        <p:spPr/>
        <p:txBody>
          <a:bodyPr>
            <a:noAutofit/>
          </a:bodyPr>
          <a:lstStyle/>
          <a:p>
            <a:pPr marL="0" indent="0">
              <a:buNone/>
            </a:pPr>
            <a:r>
              <a:rPr lang="ru-RU" sz="8000" dirty="0" smtClean="0"/>
              <a:t>«Пытаться </a:t>
            </a:r>
            <a:r>
              <a:rPr lang="ru-RU" sz="8000" dirty="0"/>
              <a:t>угодить </a:t>
            </a:r>
            <a:r>
              <a:rPr lang="ru-RU" sz="8000" b="1" dirty="0">
                <a:solidFill>
                  <a:srgbClr val="FF0000"/>
                </a:solidFill>
              </a:rPr>
              <a:t>всем</a:t>
            </a:r>
            <a:r>
              <a:rPr lang="ru-RU" sz="8000" dirty="0"/>
              <a:t> — </a:t>
            </a:r>
            <a:r>
              <a:rPr lang="ru-RU" sz="8000" dirty="0" smtClean="0"/>
              <a:t>это не угодить </a:t>
            </a:r>
            <a:r>
              <a:rPr lang="ru-RU" sz="8000" b="1" dirty="0" smtClean="0">
                <a:solidFill>
                  <a:srgbClr val="FF0000"/>
                </a:solidFill>
              </a:rPr>
              <a:t>никому</a:t>
            </a:r>
            <a:r>
              <a:rPr lang="ru-RU" sz="8000" dirty="0" smtClean="0"/>
              <a:t>»</a:t>
            </a:r>
            <a:endParaRPr lang="ru-RU" sz="8000" dirty="0"/>
          </a:p>
        </p:txBody>
      </p:sp>
    </p:spTree>
    <p:extLst>
      <p:ext uri="{BB962C8B-B14F-4D97-AF65-F5344CB8AC3E}">
        <p14:creationId xmlns:p14="http://schemas.microsoft.com/office/powerpoint/2010/main" val="4694163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Объект 1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56592" y="1"/>
            <a:ext cx="10745991" cy="7149780"/>
          </a:xfrm>
        </p:spPr>
      </p:pic>
      <p:sp>
        <p:nvSpPr>
          <p:cNvPr id="2" name="Заголовок 1"/>
          <p:cNvSpPr>
            <a:spLocks noGrp="1"/>
          </p:cNvSpPr>
          <p:nvPr>
            <p:ph type="title"/>
          </p:nvPr>
        </p:nvSpPr>
        <p:spPr/>
        <p:txBody>
          <a:bodyPr/>
          <a:lstStyle/>
          <a:p>
            <a:endParaRPr lang="ru-RU"/>
          </a:p>
        </p:txBody>
      </p:sp>
      <p:sp>
        <p:nvSpPr>
          <p:cNvPr id="10" name="Прямоугольник 9"/>
          <p:cNvSpPr/>
          <p:nvPr/>
        </p:nvSpPr>
        <p:spPr>
          <a:xfrm>
            <a:off x="395536" y="188640"/>
            <a:ext cx="8352928" cy="6408712"/>
          </a:xfrm>
          <a:prstGeom prst="rect">
            <a:avLst/>
          </a:prstGeom>
          <a:solidFill>
            <a:schemeClr val="tx1">
              <a:alpha val="6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Овал 4"/>
          <p:cNvSpPr/>
          <p:nvPr/>
        </p:nvSpPr>
        <p:spPr>
          <a:xfrm>
            <a:off x="-2556792" y="404664"/>
            <a:ext cx="5976664" cy="5976664"/>
          </a:xfrm>
          <a:prstGeom prst="ellipse">
            <a:avLst/>
          </a:prstGeom>
          <a:solidFill>
            <a:schemeClr val="bg1">
              <a:alpha val="4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Овал 11"/>
          <p:cNvSpPr/>
          <p:nvPr/>
        </p:nvSpPr>
        <p:spPr>
          <a:xfrm>
            <a:off x="5724128" y="404664"/>
            <a:ext cx="5976664" cy="5976664"/>
          </a:xfrm>
          <a:prstGeom prst="ellipse">
            <a:avLst/>
          </a:prstGeom>
          <a:solidFill>
            <a:schemeClr val="bg1">
              <a:alpha val="4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395536" y="1899193"/>
            <a:ext cx="2000548" cy="2987606"/>
          </a:xfrm>
          <a:prstGeom prst="rect">
            <a:avLst/>
          </a:prstGeom>
          <a:noFill/>
        </p:spPr>
        <p:txBody>
          <a:bodyPr vert="vert270" wrap="square" rtlCol="0">
            <a:spAutoFit/>
          </a:bodyPr>
          <a:lstStyle/>
          <a:p>
            <a:r>
              <a:rPr lang="ru-RU" sz="5400" b="1" u="sng" dirty="0" smtClean="0"/>
              <a:t>Клиент </a:t>
            </a:r>
            <a:r>
              <a:rPr lang="ru-RU" sz="3200" b="1" i="1" dirty="0" smtClean="0"/>
              <a:t>(</a:t>
            </a:r>
            <a:r>
              <a:rPr lang="ru-RU" sz="3200" b="1" i="1" dirty="0" smtClean="0"/>
              <a:t>потребность/интерес)</a:t>
            </a:r>
            <a:endParaRPr lang="ru-RU" b="1" i="1" dirty="0"/>
          </a:p>
        </p:txBody>
      </p:sp>
      <p:sp>
        <p:nvSpPr>
          <p:cNvPr id="7" name="TextBox 6"/>
          <p:cNvSpPr txBox="1"/>
          <p:nvPr/>
        </p:nvSpPr>
        <p:spPr>
          <a:xfrm>
            <a:off x="7183885" y="1196752"/>
            <a:ext cx="1508105" cy="4392488"/>
          </a:xfrm>
          <a:prstGeom prst="rect">
            <a:avLst/>
          </a:prstGeom>
          <a:noFill/>
        </p:spPr>
        <p:txBody>
          <a:bodyPr vert="vert" wrap="square" rtlCol="0">
            <a:spAutoFit/>
          </a:bodyPr>
          <a:lstStyle/>
          <a:p>
            <a:r>
              <a:rPr lang="ru-RU" sz="5400" b="1" u="sng" dirty="0" smtClean="0"/>
              <a:t>Товар/услуга</a:t>
            </a:r>
            <a:r>
              <a:rPr lang="ru-RU" sz="3600" b="1" dirty="0" smtClean="0"/>
              <a:t> </a:t>
            </a:r>
            <a:r>
              <a:rPr lang="ru-RU" sz="3200" b="1" i="1" dirty="0" smtClean="0"/>
              <a:t>(характеристики)</a:t>
            </a:r>
            <a:endParaRPr lang="ru-RU" sz="3200" b="1" i="1" dirty="0"/>
          </a:p>
        </p:txBody>
      </p:sp>
      <p:cxnSp>
        <p:nvCxnSpPr>
          <p:cNvPr id="9" name="Прямая соединительная линия 8"/>
          <p:cNvCxnSpPr/>
          <p:nvPr/>
        </p:nvCxnSpPr>
        <p:spPr>
          <a:xfrm>
            <a:off x="2771800" y="4293096"/>
            <a:ext cx="352839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707904" y="3369766"/>
            <a:ext cx="1800200" cy="923330"/>
          </a:xfrm>
          <a:prstGeom prst="rect">
            <a:avLst/>
          </a:prstGeom>
          <a:noFill/>
        </p:spPr>
        <p:txBody>
          <a:bodyPr wrap="square" rtlCol="0">
            <a:spAutoFit/>
          </a:bodyPr>
          <a:lstStyle/>
          <a:p>
            <a:pPr algn="ctr"/>
            <a:r>
              <a:rPr lang="en-US" sz="5400" b="1" i="1" u="sng" dirty="0" smtClean="0">
                <a:solidFill>
                  <a:schemeClr val="bg1"/>
                </a:solidFill>
              </a:rPr>
              <a:t>SMM</a:t>
            </a:r>
            <a:endParaRPr lang="ru-RU" b="1" i="1" u="sng" dirty="0">
              <a:solidFill>
                <a:schemeClr val="bg1"/>
              </a:solidFill>
            </a:endParaRPr>
          </a:p>
        </p:txBody>
      </p:sp>
    </p:spTree>
    <p:extLst>
      <p:ext uri="{BB962C8B-B14F-4D97-AF65-F5344CB8AC3E}">
        <p14:creationId xmlns:p14="http://schemas.microsoft.com/office/powerpoint/2010/main" val="1098139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Подумаем о стратегии</a:t>
            </a:r>
            <a:endParaRPr lang="ru-RU" dirty="0"/>
          </a:p>
        </p:txBody>
      </p:sp>
      <p:sp>
        <p:nvSpPr>
          <p:cNvPr id="3" name="Объект 2"/>
          <p:cNvSpPr>
            <a:spLocks noGrp="1"/>
          </p:cNvSpPr>
          <p:nvPr>
            <p:ph idx="1"/>
          </p:nvPr>
        </p:nvSpPr>
        <p:spPr/>
        <p:txBody>
          <a:bodyPr/>
          <a:lstStyle/>
          <a:p>
            <a:r>
              <a:rPr lang="ru-RU" dirty="0" smtClean="0"/>
              <a:t>Движемся сверху – вниз</a:t>
            </a:r>
          </a:p>
          <a:p>
            <a:endParaRPr lang="ru-RU" dirty="0"/>
          </a:p>
          <a:p>
            <a:endParaRPr lang="ru-RU" dirty="0" smtClean="0"/>
          </a:p>
          <a:p>
            <a:endParaRPr lang="ru-RU" dirty="0"/>
          </a:p>
          <a:p>
            <a:r>
              <a:rPr lang="ru-RU" dirty="0" smtClean="0"/>
              <a:t>Движемся снизу - вверх</a:t>
            </a:r>
          </a:p>
        </p:txBody>
      </p:sp>
    </p:spTree>
    <p:extLst>
      <p:ext uri="{BB962C8B-B14F-4D97-AF65-F5344CB8AC3E}">
        <p14:creationId xmlns:p14="http://schemas.microsoft.com/office/powerpoint/2010/main" val="16951148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79512" y="188640"/>
            <a:ext cx="8712968" cy="6480720"/>
          </a:xfrm>
          <a:prstGeom prst="rect">
            <a:avLst/>
          </a:prstGeom>
          <a:solidFill>
            <a:schemeClr val="tx1">
              <a:alpha val="6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800" dirty="0"/>
          </a:p>
        </p:txBody>
      </p:sp>
      <p:sp>
        <p:nvSpPr>
          <p:cNvPr id="3" name="Объект 2"/>
          <p:cNvSpPr>
            <a:spLocks noGrp="1"/>
          </p:cNvSpPr>
          <p:nvPr>
            <p:ph idx="1"/>
          </p:nvPr>
        </p:nvSpPr>
        <p:spPr>
          <a:xfrm>
            <a:off x="251520" y="260648"/>
            <a:ext cx="8496944" cy="6048672"/>
          </a:xfrm>
        </p:spPr>
        <p:txBody>
          <a:bodyPr>
            <a:noAutofit/>
          </a:bodyPr>
          <a:lstStyle/>
          <a:p>
            <a:pPr marL="0" indent="0">
              <a:buNone/>
            </a:pPr>
            <a:endParaRPr lang="ru-RU" sz="6600" b="1" dirty="0" smtClean="0">
              <a:solidFill>
                <a:schemeClr val="bg1"/>
              </a:solidFill>
            </a:endParaRPr>
          </a:p>
          <a:p>
            <a:pPr marL="0" indent="0">
              <a:buNone/>
            </a:pPr>
            <a:r>
              <a:rPr lang="ru-RU" sz="6600" b="1" dirty="0" smtClean="0">
                <a:solidFill>
                  <a:schemeClr val="bg1"/>
                </a:solidFill>
              </a:rPr>
              <a:t>1. Чем мы можем быть интересны людям?</a:t>
            </a:r>
            <a:endParaRPr lang="ru-RU" sz="6600" b="1" dirty="0">
              <a:solidFill>
                <a:schemeClr val="bg1"/>
              </a:solidFill>
            </a:endParaRPr>
          </a:p>
        </p:txBody>
      </p:sp>
    </p:spTree>
    <p:extLst>
      <p:ext uri="{BB962C8B-B14F-4D97-AF65-F5344CB8AC3E}">
        <p14:creationId xmlns:p14="http://schemas.microsoft.com/office/powerpoint/2010/main" val="16106628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Список мероприятий:</a:t>
            </a:r>
            <a:endParaRPr lang="ru-RU" dirty="0"/>
          </a:p>
        </p:txBody>
      </p:sp>
      <p:sp>
        <p:nvSpPr>
          <p:cNvPr id="3" name="Объект 2"/>
          <p:cNvSpPr>
            <a:spLocks noGrp="1"/>
          </p:cNvSpPr>
          <p:nvPr>
            <p:ph idx="1"/>
          </p:nvPr>
        </p:nvSpPr>
        <p:spPr/>
        <p:txBody>
          <a:bodyPr>
            <a:normAutofit lnSpcReduction="10000"/>
          </a:bodyPr>
          <a:lstStyle/>
          <a:p>
            <a:pPr marL="0" indent="0">
              <a:buNone/>
            </a:pPr>
            <a:r>
              <a:rPr lang="ru-RU" dirty="0" smtClean="0"/>
              <a:t>1.</a:t>
            </a:r>
          </a:p>
          <a:p>
            <a:pPr marL="0" indent="0">
              <a:buNone/>
            </a:pPr>
            <a:r>
              <a:rPr lang="ru-RU" dirty="0" smtClean="0"/>
              <a:t>2.</a:t>
            </a:r>
          </a:p>
          <a:p>
            <a:pPr marL="0" indent="0">
              <a:buNone/>
            </a:pPr>
            <a:r>
              <a:rPr lang="ru-RU" dirty="0" smtClean="0"/>
              <a:t>3.</a:t>
            </a:r>
          </a:p>
          <a:p>
            <a:pPr marL="0" indent="0">
              <a:buNone/>
            </a:pPr>
            <a:r>
              <a:rPr lang="ru-RU" dirty="0" smtClean="0"/>
              <a:t>4.</a:t>
            </a:r>
          </a:p>
          <a:p>
            <a:pPr marL="0" indent="0">
              <a:buNone/>
            </a:pPr>
            <a:r>
              <a:rPr lang="ru-RU" dirty="0" smtClean="0"/>
              <a:t>5.</a:t>
            </a:r>
          </a:p>
          <a:p>
            <a:pPr marL="0" indent="0">
              <a:buNone/>
            </a:pPr>
            <a:r>
              <a:rPr lang="ru-RU" dirty="0" smtClean="0"/>
              <a:t>6.</a:t>
            </a:r>
          </a:p>
          <a:p>
            <a:pPr marL="0" indent="0">
              <a:buNone/>
            </a:pPr>
            <a:r>
              <a:rPr lang="ru-RU" dirty="0" smtClean="0"/>
              <a:t>7.</a:t>
            </a:r>
          </a:p>
          <a:p>
            <a:pPr marL="0" indent="0">
              <a:buNone/>
            </a:pPr>
            <a:r>
              <a:rPr lang="ru-RU" dirty="0"/>
              <a:t>8</a:t>
            </a:r>
          </a:p>
        </p:txBody>
      </p:sp>
    </p:spTree>
    <p:extLst>
      <p:ext uri="{BB962C8B-B14F-4D97-AF65-F5344CB8AC3E}">
        <p14:creationId xmlns:p14="http://schemas.microsoft.com/office/powerpoint/2010/main" val="31511535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79512" y="188640"/>
            <a:ext cx="8712968" cy="6480720"/>
          </a:xfrm>
          <a:prstGeom prst="rect">
            <a:avLst/>
          </a:prstGeom>
          <a:solidFill>
            <a:schemeClr val="tx1">
              <a:alpha val="6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800" dirty="0"/>
          </a:p>
        </p:txBody>
      </p:sp>
      <p:sp>
        <p:nvSpPr>
          <p:cNvPr id="3" name="Объект 2"/>
          <p:cNvSpPr>
            <a:spLocks noGrp="1"/>
          </p:cNvSpPr>
          <p:nvPr>
            <p:ph idx="1"/>
          </p:nvPr>
        </p:nvSpPr>
        <p:spPr>
          <a:xfrm>
            <a:off x="251520" y="260648"/>
            <a:ext cx="8496944" cy="6048672"/>
          </a:xfrm>
        </p:spPr>
        <p:txBody>
          <a:bodyPr>
            <a:noAutofit/>
          </a:bodyPr>
          <a:lstStyle/>
          <a:p>
            <a:pPr marL="0" indent="0">
              <a:buNone/>
            </a:pPr>
            <a:endParaRPr lang="ru-RU" sz="6600" b="1" dirty="0" smtClean="0">
              <a:solidFill>
                <a:schemeClr val="bg1"/>
              </a:solidFill>
            </a:endParaRPr>
          </a:p>
          <a:p>
            <a:pPr marL="1143000" indent="-1143000">
              <a:buAutoNum type="arabicPeriod"/>
            </a:pPr>
            <a:r>
              <a:rPr lang="ru-RU" sz="4400" b="1" dirty="0" smtClean="0">
                <a:solidFill>
                  <a:schemeClr val="bg1"/>
                </a:solidFill>
              </a:rPr>
              <a:t>Чем мы можем быть интересны людям?</a:t>
            </a:r>
          </a:p>
          <a:p>
            <a:pPr marL="1143000" indent="-1143000">
              <a:buAutoNum type="arabicPeriod"/>
            </a:pPr>
            <a:r>
              <a:rPr lang="ru-RU" sz="6600" b="1" dirty="0" smtClean="0">
                <a:solidFill>
                  <a:schemeClr val="bg1"/>
                </a:solidFill>
              </a:rPr>
              <a:t>Кто те люди, которым это нужно?</a:t>
            </a:r>
            <a:endParaRPr lang="ru-RU" sz="6600" b="1" dirty="0">
              <a:solidFill>
                <a:schemeClr val="bg1"/>
              </a:solidFill>
            </a:endParaRPr>
          </a:p>
        </p:txBody>
      </p:sp>
    </p:spTree>
    <p:extLst>
      <p:ext uri="{BB962C8B-B14F-4D97-AF65-F5344CB8AC3E}">
        <p14:creationId xmlns:p14="http://schemas.microsoft.com/office/powerpoint/2010/main" val="6356876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Наша целевая аудитория</a:t>
            </a:r>
            <a:endParaRPr lang="ru-RU" dirty="0"/>
          </a:p>
        </p:txBody>
      </p:sp>
      <p:sp>
        <p:nvSpPr>
          <p:cNvPr id="3" name="Объект 2"/>
          <p:cNvSpPr>
            <a:spLocks noGrp="1"/>
          </p:cNvSpPr>
          <p:nvPr>
            <p:ph idx="1"/>
          </p:nvPr>
        </p:nvSpPr>
        <p:spPr/>
        <p:txBody>
          <a:bodyPr>
            <a:normAutofit lnSpcReduction="10000"/>
          </a:bodyPr>
          <a:lstStyle/>
          <a:p>
            <a:pPr marL="0" indent="0">
              <a:buNone/>
            </a:pPr>
            <a:r>
              <a:rPr lang="ru-RU" dirty="0" smtClean="0"/>
              <a:t>1.</a:t>
            </a:r>
          </a:p>
          <a:p>
            <a:pPr marL="0" indent="0">
              <a:buNone/>
            </a:pPr>
            <a:r>
              <a:rPr lang="ru-RU" dirty="0" smtClean="0"/>
              <a:t>2.</a:t>
            </a:r>
          </a:p>
          <a:p>
            <a:pPr marL="0" indent="0">
              <a:buNone/>
            </a:pPr>
            <a:r>
              <a:rPr lang="ru-RU" dirty="0" smtClean="0"/>
              <a:t>3.</a:t>
            </a:r>
          </a:p>
          <a:p>
            <a:pPr marL="0" indent="0">
              <a:buNone/>
            </a:pPr>
            <a:r>
              <a:rPr lang="ru-RU" dirty="0" smtClean="0"/>
              <a:t>4.</a:t>
            </a:r>
          </a:p>
          <a:p>
            <a:pPr marL="0" indent="0">
              <a:buNone/>
            </a:pPr>
            <a:r>
              <a:rPr lang="ru-RU" dirty="0" smtClean="0"/>
              <a:t>5.</a:t>
            </a:r>
          </a:p>
          <a:p>
            <a:pPr marL="0" indent="0">
              <a:buNone/>
            </a:pPr>
            <a:r>
              <a:rPr lang="ru-RU" dirty="0" smtClean="0"/>
              <a:t>6.</a:t>
            </a:r>
          </a:p>
          <a:p>
            <a:pPr marL="0" indent="0">
              <a:buNone/>
            </a:pPr>
            <a:r>
              <a:rPr lang="ru-RU" dirty="0" smtClean="0"/>
              <a:t>7.</a:t>
            </a:r>
          </a:p>
          <a:p>
            <a:pPr marL="0" indent="0">
              <a:buNone/>
            </a:pPr>
            <a:r>
              <a:rPr lang="ru-RU" dirty="0" smtClean="0"/>
              <a:t>8.</a:t>
            </a:r>
            <a:endParaRPr lang="ru-RU" dirty="0"/>
          </a:p>
        </p:txBody>
      </p:sp>
    </p:spTree>
    <p:extLst>
      <p:ext uri="{BB962C8B-B14F-4D97-AF65-F5344CB8AC3E}">
        <p14:creationId xmlns:p14="http://schemas.microsoft.com/office/powerpoint/2010/main" val="34914399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Давайте познакомимся</a:t>
            </a:r>
            <a:endParaRPr lang="ru-RU" dirty="0"/>
          </a:p>
        </p:txBody>
      </p:sp>
      <p:sp>
        <p:nvSpPr>
          <p:cNvPr id="3" name="Объект 2"/>
          <p:cNvSpPr>
            <a:spLocks noGrp="1"/>
          </p:cNvSpPr>
          <p:nvPr>
            <p:ph idx="1"/>
          </p:nvPr>
        </p:nvSpPr>
        <p:spPr/>
        <p:txBody>
          <a:bodyPr/>
          <a:lstStyle/>
          <a:p>
            <a:r>
              <a:rPr lang="ru-RU" dirty="0" smtClean="0"/>
              <a:t>Как вас зовут?</a:t>
            </a:r>
          </a:p>
          <a:p>
            <a:r>
              <a:rPr lang="ru-RU" dirty="0" smtClean="0"/>
              <a:t>Ваш опыт в </a:t>
            </a:r>
            <a:r>
              <a:rPr lang="ru-RU" dirty="0" err="1" smtClean="0"/>
              <a:t>смм</a:t>
            </a:r>
            <a:r>
              <a:rPr lang="ru-RU" dirty="0" smtClean="0"/>
              <a:t>?</a:t>
            </a:r>
          </a:p>
          <a:p>
            <a:r>
              <a:rPr lang="ru-RU" dirty="0" smtClean="0"/>
              <a:t>Ваши ожидания от сегодняшнего дня?</a:t>
            </a:r>
            <a:endParaRPr lang="ru-RU" dirty="0"/>
          </a:p>
        </p:txBody>
      </p:sp>
    </p:spTree>
    <p:extLst>
      <p:ext uri="{BB962C8B-B14F-4D97-AF65-F5344CB8AC3E}">
        <p14:creationId xmlns:p14="http://schemas.microsoft.com/office/powerpoint/2010/main" val="4735261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79512" y="188640"/>
            <a:ext cx="8712968" cy="6480720"/>
          </a:xfrm>
          <a:prstGeom prst="rect">
            <a:avLst/>
          </a:prstGeom>
          <a:solidFill>
            <a:schemeClr val="tx1">
              <a:alpha val="6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800" dirty="0"/>
          </a:p>
        </p:txBody>
      </p:sp>
      <p:sp>
        <p:nvSpPr>
          <p:cNvPr id="3" name="Объект 2"/>
          <p:cNvSpPr>
            <a:spLocks noGrp="1"/>
          </p:cNvSpPr>
          <p:nvPr>
            <p:ph idx="1"/>
          </p:nvPr>
        </p:nvSpPr>
        <p:spPr>
          <a:xfrm>
            <a:off x="251520" y="260648"/>
            <a:ext cx="8496944" cy="6048672"/>
          </a:xfrm>
        </p:spPr>
        <p:txBody>
          <a:bodyPr>
            <a:noAutofit/>
          </a:bodyPr>
          <a:lstStyle/>
          <a:p>
            <a:pPr marL="0" indent="0">
              <a:buNone/>
            </a:pPr>
            <a:endParaRPr lang="ru-RU" sz="6600" b="1" dirty="0" smtClean="0">
              <a:solidFill>
                <a:schemeClr val="bg1"/>
              </a:solidFill>
            </a:endParaRPr>
          </a:p>
          <a:p>
            <a:pPr marL="0" indent="0">
              <a:buNone/>
            </a:pPr>
            <a:r>
              <a:rPr lang="ru-RU" sz="6600" b="1" dirty="0" smtClean="0">
                <a:solidFill>
                  <a:schemeClr val="bg1"/>
                </a:solidFill>
              </a:rPr>
              <a:t>1. Какие интересы у жителей нашего населенного пункта?</a:t>
            </a:r>
            <a:endParaRPr lang="ru-RU" sz="6600" b="1" dirty="0">
              <a:solidFill>
                <a:schemeClr val="bg1"/>
              </a:solidFill>
            </a:endParaRPr>
          </a:p>
        </p:txBody>
      </p:sp>
    </p:spTree>
    <p:extLst>
      <p:ext uri="{BB962C8B-B14F-4D97-AF65-F5344CB8AC3E}">
        <p14:creationId xmlns:p14="http://schemas.microsoft.com/office/powerpoint/2010/main" val="11333749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Интересы жителей</a:t>
            </a:r>
            <a:endParaRPr lang="ru-RU" dirty="0"/>
          </a:p>
        </p:txBody>
      </p:sp>
      <p:sp>
        <p:nvSpPr>
          <p:cNvPr id="3" name="Объект 2"/>
          <p:cNvSpPr>
            <a:spLocks noGrp="1"/>
          </p:cNvSpPr>
          <p:nvPr>
            <p:ph idx="1"/>
          </p:nvPr>
        </p:nvSpPr>
        <p:spPr/>
        <p:txBody>
          <a:bodyPr>
            <a:normAutofit lnSpcReduction="10000"/>
          </a:bodyPr>
          <a:lstStyle/>
          <a:p>
            <a:pPr marL="0" indent="0">
              <a:buNone/>
            </a:pPr>
            <a:r>
              <a:rPr lang="ru-RU" dirty="0" smtClean="0"/>
              <a:t>1.</a:t>
            </a:r>
          </a:p>
          <a:p>
            <a:pPr marL="0" indent="0">
              <a:buNone/>
            </a:pPr>
            <a:r>
              <a:rPr lang="ru-RU" dirty="0" smtClean="0"/>
              <a:t>2.</a:t>
            </a:r>
          </a:p>
          <a:p>
            <a:pPr marL="0" indent="0">
              <a:buNone/>
            </a:pPr>
            <a:r>
              <a:rPr lang="ru-RU" dirty="0" smtClean="0"/>
              <a:t>3.</a:t>
            </a:r>
          </a:p>
          <a:p>
            <a:pPr marL="0" indent="0">
              <a:buNone/>
            </a:pPr>
            <a:r>
              <a:rPr lang="ru-RU" dirty="0" smtClean="0"/>
              <a:t>4.</a:t>
            </a:r>
          </a:p>
          <a:p>
            <a:pPr marL="0" indent="0">
              <a:buNone/>
            </a:pPr>
            <a:r>
              <a:rPr lang="ru-RU" dirty="0" smtClean="0"/>
              <a:t>5.</a:t>
            </a:r>
          </a:p>
          <a:p>
            <a:pPr marL="0" indent="0">
              <a:buNone/>
            </a:pPr>
            <a:r>
              <a:rPr lang="ru-RU" dirty="0" smtClean="0"/>
              <a:t>6.</a:t>
            </a:r>
          </a:p>
          <a:p>
            <a:pPr marL="0" indent="0">
              <a:buNone/>
            </a:pPr>
            <a:r>
              <a:rPr lang="ru-RU" dirty="0" smtClean="0"/>
              <a:t>7.</a:t>
            </a:r>
          </a:p>
          <a:p>
            <a:pPr marL="0" indent="0">
              <a:buNone/>
            </a:pPr>
            <a:r>
              <a:rPr lang="ru-RU" dirty="0" smtClean="0"/>
              <a:t>8.</a:t>
            </a:r>
          </a:p>
        </p:txBody>
      </p:sp>
    </p:spTree>
    <p:extLst>
      <p:ext uri="{BB962C8B-B14F-4D97-AF65-F5344CB8AC3E}">
        <p14:creationId xmlns:p14="http://schemas.microsoft.com/office/powerpoint/2010/main" val="25837017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79512" y="188640"/>
            <a:ext cx="8712968" cy="6480720"/>
          </a:xfrm>
          <a:prstGeom prst="rect">
            <a:avLst/>
          </a:prstGeom>
          <a:solidFill>
            <a:schemeClr val="tx1">
              <a:alpha val="6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800" dirty="0"/>
          </a:p>
        </p:txBody>
      </p:sp>
      <p:sp>
        <p:nvSpPr>
          <p:cNvPr id="3" name="Объект 2"/>
          <p:cNvSpPr>
            <a:spLocks noGrp="1"/>
          </p:cNvSpPr>
          <p:nvPr>
            <p:ph idx="1"/>
          </p:nvPr>
        </p:nvSpPr>
        <p:spPr>
          <a:xfrm>
            <a:off x="251520" y="260648"/>
            <a:ext cx="8496944" cy="6048672"/>
          </a:xfrm>
        </p:spPr>
        <p:txBody>
          <a:bodyPr>
            <a:noAutofit/>
          </a:bodyPr>
          <a:lstStyle/>
          <a:p>
            <a:pPr marL="1143000" indent="-1143000">
              <a:buAutoNum type="arabicPeriod"/>
            </a:pPr>
            <a:r>
              <a:rPr lang="ru-RU" sz="4000" b="1" dirty="0" smtClean="0">
                <a:solidFill>
                  <a:schemeClr val="bg1"/>
                </a:solidFill>
              </a:rPr>
              <a:t>Какие интересы у жителей нашего населенного пункта?</a:t>
            </a:r>
          </a:p>
          <a:p>
            <a:pPr marL="1143000" indent="-1143000">
              <a:buAutoNum type="arabicPeriod"/>
            </a:pPr>
            <a:r>
              <a:rPr lang="ru-RU" sz="6600" b="1" dirty="0" smtClean="0">
                <a:solidFill>
                  <a:schemeClr val="bg1"/>
                </a:solidFill>
              </a:rPr>
              <a:t>Какие из них мы могли бы удовлетворить? И как?</a:t>
            </a:r>
            <a:endParaRPr lang="ru-RU" sz="6600" b="1" dirty="0">
              <a:solidFill>
                <a:schemeClr val="bg1"/>
              </a:solidFill>
            </a:endParaRPr>
          </a:p>
        </p:txBody>
      </p:sp>
    </p:spTree>
    <p:extLst>
      <p:ext uri="{BB962C8B-B14F-4D97-AF65-F5344CB8AC3E}">
        <p14:creationId xmlns:p14="http://schemas.microsoft.com/office/powerpoint/2010/main" val="11674340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Мероприятия</a:t>
            </a:r>
            <a:endParaRPr lang="ru-RU" dirty="0"/>
          </a:p>
        </p:txBody>
      </p:sp>
      <p:sp>
        <p:nvSpPr>
          <p:cNvPr id="3" name="Объект 2"/>
          <p:cNvSpPr>
            <a:spLocks noGrp="1"/>
          </p:cNvSpPr>
          <p:nvPr>
            <p:ph idx="1"/>
          </p:nvPr>
        </p:nvSpPr>
        <p:spPr/>
        <p:txBody>
          <a:bodyPr>
            <a:normAutofit lnSpcReduction="10000"/>
          </a:bodyPr>
          <a:lstStyle/>
          <a:p>
            <a:pPr marL="0" indent="0">
              <a:buNone/>
            </a:pPr>
            <a:r>
              <a:rPr lang="ru-RU" dirty="0" smtClean="0"/>
              <a:t>1.</a:t>
            </a:r>
          </a:p>
          <a:p>
            <a:pPr marL="0" indent="0">
              <a:buNone/>
            </a:pPr>
            <a:r>
              <a:rPr lang="ru-RU" dirty="0" smtClean="0"/>
              <a:t>2.</a:t>
            </a:r>
          </a:p>
          <a:p>
            <a:pPr marL="0" indent="0">
              <a:buNone/>
            </a:pPr>
            <a:r>
              <a:rPr lang="ru-RU" dirty="0" smtClean="0"/>
              <a:t>3.</a:t>
            </a:r>
          </a:p>
          <a:p>
            <a:pPr marL="0" indent="0">
              <a:buNone/>
            </a:pPr>
            <a:r>
              <a:rPr lang="ru-RU" dirty="0" smtClean="0"/>
              <a:t>4.</a:t>
            </a:r>
          </a:p>
          <a:p>
            <a:pPr marL="0" indent="0">
              <a:buNone/>
            </a:pPr>
            <a:r>
              <a:rPr lang="ru-RU" dirty="0" smtClean="0"/>
              <a:t>5.</a:t>
            </a:r>
          </a:p>
          <a:p>
            <a:pPr marL="0" indent="0">
              <a:buNone/>
            </a:pPr>
            <a:r>
              <a:rPr lang="ru-RU" dirty="0" smtClean="0"/>
              <a:t>6.</a:t>
            </a:r>
          </a:p>
          <a:p>
            <a:pPr marL="0" indent="0">
              <a:buNone/>
            </a:pPr>
            <a:r>
              <a:rPr lang="ru-RU" dirty="0" smtClean="0"/>
              <a:t>7.</a:t>
            </a:r>
          </a:p>
          <a:p>
            <a:pPr marL="0" indent="0">
              <a:buNone/>
            </a:pPr>
            <a:r>
              <a:rPr lang="ru-RU" dirty="0" smtClean="0"/>
              <a:t>8.</a:t>
            </a:r>
          </a:p>
        </p:txBody>
      </p:sp>
    </p:spTree>
    <p:extLst>
      <p:ext uri="{BB962C8B-B14F-4D97-AF65-F5344CB8AC3E}">
        <p14:creationId xmlns:p14="http://schemas.microsoft.com/office/powerpoint/2010/main" val="103190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1052736"/>
            <a:ext cx="8229600" cy="4525963"/>
          </a:xfrm>
        </p:spPr>
        <p:txBody>
          <a:bodyPr/>
          <a:lstStyle/>
          <a:p>
            <a:pPr marL="0" indent="0">
              <a:buNone/>
            </a:pPr>
            <a:r>
              <a:rPr lang="ru-RU" dirty="0" smtClean="0"/>
              <a:t>Оформите </a:t>
            </a:r>
            <a:r>
              <a:rPr lang="ru-RU" dirty="0" smtClean="0"/>
              <a:t>результаты в виде сводной </a:t>
            </a:r>
            <a:r>
              <a:rPr lang="ru-RU" dirty="0" smtClean="0"/>
              <a:t>таблицы:</a:t>
            </a:r>
            <a:endParaRPr lang="ru-RU" dirty="0" smtClean="0"/>
          </a:p>
          <a:p>
            <a:endParaRPr lang="ru-RU" dirty="0"/>
          </a:p>
          <a:p>
            <a:endParaRPr lang="ru-RU" dirty="0"/>
          </a:p>
        </p:txBody>
      </p:sp>
      <p:graphicFrame>
        <p:nvGraphicFramePr>
          <p:cNvPr id="4" name="Таблица 3"/>
          <p:cNvGraphicFramePr>
            <a:graphicFrameLocks noGrp="1"/>
          </p:cNvGraphicFramePr>
          <p:nvPr>
            <p:extLst>
              <p:ext uri="{D42A27DB-BD31-4B8C-83A1-F6EECF244321}">
                <p14:modId xmlns:p14="http://schemas.microsoft.com/office/powerpoint/2010/main" val="3039836594"/>
              </p:ext>
            </p:extLst>
          </p:nvPr>
        </p:nvGraphicFramePr>
        <p:xfrm>
          <a:off x="323528" y="2132856"/>
          <a:ext cx="8640960" cy="4262050"/>
        </p:xfrm>
        <a:graphic>
          <a:graphicData uri="http://schemas.openxmlformats.org/drawingml/2006/table">
            <a:tbl>
              <a:tblPr firstRow="1" bandRow="1">
                <a:tableStyleId>{5C22544A-7EE6-4342-B048-85BDC9FD1C3A}</a:tableStyleId>
              </a:tblPr>
              <a:tblGrid>
                <a:gridCol w="4320480"/>
                <a:gridCol w="4320480"/>
              </a:tblGrid>
              <a:tr h="473075">
                <a:tc>
                  <a:txBody>
                    <a:bodyPr/>
                    <a:lstStyle/>
                    <a:p>
                      <a:r>
                        <a:rPr lang="ru-RU" dirty="0" smtClean="0"/>
                        <a:t>Целевая аудитория</a:t>
                      </a:r>
                      <a:endParaRPr lang="ru-RU" dirty="0"/>
                    </a:p>
                  </a:txBody>
                  <a:tcPr/>
                </a:tc>
                <a:tc>
                  <a:txBody>
                    <a:bodyPr/>
                    <a:lstStyle/>
                    <a:p>
                      <a:r>
                        <a:rPr lang="ru-RU" dirty="0" smtClean="0"/>
                        <a:t>Интересы</a:t>
                      </a:r>
                      <a:endParaRPr lang="ru-RU" dirty="0"/>
                    </a:p>
                  </a:txBody>
                  <a:tcPr/>
                </a:tc>
              </a:tr>
              <a:tr h="473075">
                <a:tc>
                  <a:txBody>
                    <a:bodyPr/>
                    <a:lstStyle/>
                    <a:p>
                      <a:r>
                        <a:rPr lang="ru-RU" sz="2800" dirty="0" smtClean="0"/>
                        <a:t>Целевая аудитория </a:t>
                      </a:r>
                      <a:r>
                        <a:rPr lang="en-US" sz="2800" dirty="0" smtClean="0"/>
                        <a:t>#1</a:t>
                      </a:r>
                      <a:endParaRPr lang="ru-RU" sz="2800" dirty="0"/>
                    </a:p>
                  </a:txBody>
                  <a:tcPr/>
                </a:tc>
                <a:tc>
                  <a:txBody>
                    <a:bodyPr/>
                    <a:lstStyle/>
                    <a:p>
                      <a:r>
                        <a:rPr lang="ru-RU" sz="2800" dirty="0" smtClean="0"/>
                        <a:t>Интерес </a:t>
                      </a:r>
                      <a:r>
                        <a:rPr lang="en-US" sz="2800" dirty="0" smtClean="0"/>
                        <a:t>#1</a:t>
                      </a:r>
                      <a:endParaRPr lang="ru-RU" sz="2800" dirty="0"/>
                    </a:p>
                  </a:txBody>
                  <a:tcPr/>
                </a:tc>
              </a:tr>
              <a:tr h="473075">
                <a:tc>
                  <a:txBody>
                    <a:bodyPr/>
                    <a:lstStyle/>
                    <a:p>
                      <a:endParaRPr lang="ru-RU" sz="280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2800" dirty="0" smtClean="0"/>
                        <a:t>Интерес </a:t>
                      </a:r>
                      <a:r>
                        <a:rPr lang="en-US" sz="2800" dirty="0" smtClean="0"/>
                        <a:t>#2</a:t>
                      </a:r>
                      <a:endParaRPr lang="ru-RU" sz="2800" dirty="0" smtClean="0"/>
                    </a:p>
                  </a:txBody>
                  <a:tcPr/>
                </a:tc>
              </a:tr>
              <a:tr h="473075">
                <a:tc>
                  <a:txBody>
                    <a:bodyPr/>
                    <a:lstStyle/>
                    <a:p>
                      <a:endParaRPr lang="ru-RU" sz="280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2800" dirty="0" smtClean="0"/>
                        <a:t>Интерес </a:t>
                      </a:r>
                      <a:r>
                        <a:rPr lang="en-US" sz="2800" dirty="0" smtClean="0"/>
                        <a:t>#3</a:t>
                      </a:r>
                      <a:endParaRPr lang="ru-RU" sz="2800" dirty="0" smtClean="0"/>
                    </a:p>
                  </a:txBody>
                  <a:tcPr/>
                </a:tc>
              </a:tr>
              <a:tr h="8165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2800" dirty="0" smtClean="0"/>
                        <a:t>Целевая аудитория </a:t>
                      </a:r>
                      <a:r>
                        <a:rPr lang="en-US" sz="2800" dirty="0" smtClean="0"/>
                        <a:t>#2</a:t>
                      </a:r>
                      <a:endParaRPr lang="ru-RU" sz="2800" dirty="0" smtClean="0"/>
                    </a:p>
                    <a:p>
                      <a:endParaRPr lang="ru-RU" sz="2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2800" dirty="0" smtClean="0"/>
                        <a:t>Интерес </a:t>
                      </a:r>
                      <a:r>
                        <a:rPr lang="en-US" sz="2800" dirty="0" smtClean="0"/>
                        <a:t>#1</a:t>
                      </a:r>
                      <a:endParaRPr lang="ru-RU" sz="2800" dirty="0" smtClean="0"/>
                    </a:p>
                  </a:txBody>
                  <a:tcPr/>
                </a:tc>
              </a:tr>
              <a:tr h="816540">
                <a:tc>
                  <a:txBody>
                    <a:bodyPr/>
                    <a:lstStyle/>
                    <a:p>
                      <a:endParaRPr lang="ru-RU" sz="280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2800" dirty="0" smtClean="0"/>
                        <a:t>Интерес </a:t>
                      </a:r>
                      <a:r>
                        <a:rPr lang="en-US" sz="2800" dirty="0" smtClean="0"/>
                        <a:t>#2</a:t>
                      </a:r>
                      <a:endParaRPr lang="ru-RU" sz="2800" dirty="0" smtClean="0"/>
                    </a:p>
                  </a:txBody>
                  <a:tcPr/>
                </a:tc>
              </a:tr>
              <a:tr h="473075">
                <a:tc>
                  <a:txBody>
                    <a:bodyPr/>
                    <a:lstStyle/>
                    <a:p>
                      <a:endParaRPr lang="ru-RU" dirty="0"/>
                    </a:p>
                  </a:txBody>
                  <a:tcPr/>
                </a:tc>
                <a:tc>
                  <a:txBody>
                    <a:bodyPr/>
                    <a:lstStyle/>
                    <a:p>
                      <a:endParaRPr lang="ru-RU" dirty="0"/>
                    </a:p>
                  </a:txBody>
                  <a:tcPr/>
                </a:tc>
              </a:tr>
            </a:tbl>
          </a:graphicData>
        </a:graphic>
      </p:graphicFrame>
    </p:spTree>
    <p:extLst>
      <p:ext uri="{BB962C8B-B14F-4D97-AF65-F5344CB8AC3E}">
        <p14:creationId xmlns:p14="http://schemas.microsoft.com/office/powerpoint/2010/main" val="16173243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smtClean="0"/>
              <a:t>Самоанализ</a:t>
            </a:r>
            <a:endParaRPr lang="ru-RU" dirty="0"/>
          </a:p>
        </p:txBody>
      </p:sp>
      <p:sp>
        <p:nvSpPr>
          <p:cNvPr id="4" name="Объект 3"/>
          <p:cNvSpPr>
            <a:spLocks noGrp="1"/>
          </p:cNvSpPr>
          <p:nvPr>
            <p:ph idx="1"/>
          </p:nvPr>
        </p:nvSpPr>
        <p:spPr/>
        <p:txBody>
          <a:bodyPr/>
          <a:lstStyle/>
          <a:p>
            <a:pPr marL="0" indent="0">
              <a:buNone/>
            </a:pPr>
            <a:r>
              <a:rPr lang="ru-RU" dirty="0" smtClean="0"/>
              <a:t>Мы знаем для кого мы работаем.</a:t>
            </a:r>
          </a:p>
          <a:p>
            <a:pPr marL="0" indent="0">
              <a:buNone/>
            </a:pPr>
            <a:r>
              <a:rPr lang="ru-RU" dirty="0" smtClean="0"/>
              <a:t>Мы знаем, что им интересно.</a:t>
            </a:r>
          </a:p>
          <a:p>
            <a:pPr marL="0" indent="0">
              <a:buNone/>
            </a:pPr>
            <a:endParaRPr lang="ru-RU" dirty="0"/>
          </a:p>
          <a:p>
            <a:pPr marL="0" indent="0">
              <a:buNone/>
            </a:pPr>
            <a:r>
              <a:rPr lang="ru-RU" dirty="0" smtClean="0"/>
              <a:t>…</a:t>
            </a:r>
          </a:p>
          <a:p>
            <a:pPr marL="0" indent="0">
              <a:buNone/>
            </a:pPr>
            <a:endParaRPr lang="ru-RU" dirty="0" smtClean="0"/>
          </a:p>
          <a:p>
            <a:pPr marL="0" indent="0">
              <a:buNone/>
            </a:pPr>
            <a:r>
              <a:rPr lang="ru-RU" dirty="0" smtClean="0"/>
              <a:t>Как мы можем выделиться? </a:t>
            </a:r>
          </a:p>
          <a:p>
            <a:pPr marL="0" indent="0">
              <a:buNone/>
            </a:pPr>
            <a:r>
              <a:rPr lang="ru-RU" dirty="0" smtClean="0"/>
              <a:t>Стать заметными?</a:t>
            </a:r>
            <a:endParaRPr lang="ru-RU" dirty="0"/>
          </a:p>
        </p:txBody>
      </p:sp>
    </p:spTree>
    <p:extLst>
      <p:ext uri="{BB962C8B-B14F-4D97-AF65-F5344CB8AC3E}">
        <p14:creationId xmlns:p14="http://schemas.microsoft.com/office/powerpoint/2010/main" val="38077160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Формулируем нашу </a:t>
            </a:r>
            <a:r>
              <a:rPr lang="ru-RU" b="1" dirty="0" smtClean="0">
                <a:solidFill>
                  <a:srgbClr val="FF0000"/>
                </a:solidFill>
              </a:rPr>
              <a:t>уникальность</a:t>
            </a:r>
            <a:endParaRPr lang="ru-RU" b="1" dirty="0">
              <a:solidFill>
                <a:srgbClr val="FF0000"/>
              </a:solidFill>
            </a:endParaRPr>
          </a:p>
        </p:txBody>
      </p:sp>
      <p:sp>
        <p:nvSpPr>
          <p:cNvPr id="3" name="Объект 2"/>
          <p:cNvSpPr>
            <a:spLocks noGrp="1"/>
          </p:cNvSpPr>
          <p:nvPr>
            <p:ph idx="1"/>
          </p:nvPr>
        </p:nvSpPr>
        <p:spPr/>
        <p:txBody>
          <a:bodyPr/>
          <a:lstStyle/>
          <a:p>
            <a:r>
              <a:rPr lang="ru-RU" dirty="0" smtClean="0"/>
              <a:t>Коротко и четко</a:t>
            </a:r>
          </a:p>
          <a:p>
            <a:r>
              <a:rPr lang="ru-RU" dirty="0" smtClean="0"/>
              <a:t>Вызывает интерес</a:t>
            </a:r>
          </a:p>
          <a:p>
            <a:r>
              <a:rPr lang="ru-RU" dirty="0" smtClean="0"/>
              <a:t>Отличает нас от всех других</a:t>
            </a:r>
            <a:endParaRPr lang="ru-RU" dirty="0"/>
          </a:p>
          <a:p>
            <a:endParaRPr lang="ru-RU" dirty="0"/>
          </a:p>
        </p:txBody>
      </p:sp>
    </p:spTree>
    <p:extLst>
      <p:ext uri="{BB962C8B-B14F-4D97-AF65-F5344CB8AC3E}">
        <p14:creationId xmlns:p14="http://schemas.microsoft.com/office/powerpoint/2010/main" val="28476143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pPr marL="0" indent="0">
              <a:buNone/>
            </a:pPr>
            <a:endParaRPr lang="ru-RU" dirty="0" smtClean="0"/>
          </a:p>
          <a:p>
            <a:pPr marL="0" indent="0">
              <a:buNone/>
            </a:pPr>
            <a:endParaRPr lang="ru-RU" dirty="0"/>
          </a:p>
          <a:p>
            <a:pPr marL="0" indent="0">
              <a:buNone/>
            </a:pPr>
            <a:r>
              <a:rPr lang="ru-RU" sz="5400" b="1" dirty="0" smtClean="0"/>
              <a:t>Оформление сообщества</a:t>
            </a:r>
            <a:endParaRPr lang="ru-RU" sz="5400" b="1" dirty="0"/>
          </a:p>
        </p:txBody>
      </p:sp>
    </p:spTree>
    <p:extLst>
      <p:ext uri="{BB962C8B-B14F-4D97-AF65-F5344CB8AC3E}">
        <p14:creationId xmlns:p14="http://schemas.microsoft.com/office/powerpoint/2010/main" val="21219926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5122" name="Picture 2" descr="C:\Users\ооо\Desktop\SMM\Тренингъ\Презентация\photo-1550571969-92381c4a96d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252521" cy="6935924"/>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828600" y="548680"/>
            <a:ext cx="10945216" cy="5472608"/>
          </a:xfrm>
          <a:prstGeom prst="rect">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539552" y="836712"/>
            <a:ext cx="7416824" cy="3016210"/>
          </a:xfrm>
          <a:prstGeom prst="rect">
            <a:avLst/>
          </a:prstGeom>
          <a:noFill/>
        </p:spPr>
        <p:txBody>
          <a:bodyPr wrap="square" rtlCol="0">
            <a:spAutoFit/>
          </a:bodyPr>
          <a:lstStyle/>
          <a:p>
            <a:r>
              <a:rPr lang="ru-RU" sz="3200" b="1" dirty="0">
                <a:solidFill>
                  <a:schemeClr val="bg1"/>
                </a:solidFill>
              </a:rPr>
              <a:t>Из чего состоит </a:t>
            </a:r>
            <a:r>
              <a:rPr lang="ru-RU" sz="3200" b="1" dirty="0" smtClean="0">
                <a:solidFill>
                  <a:schemeClr val="bg1"/>
                </a:solidFill>
              </a:rPr>
              <a:t>«упаковка» сообщества?</a:t>
            </a:r>
          </a:p>
          <a:p>
            <a:r>
              <a:rPr lang="ru-RU" sz="3200" b="1" dirty="0" smtClean="0">
                <a:solidFill>
                  <a:schemeClr val="bg1"/>
                </a:solidFill>
              </a:rPr>
              <a:t> </a:t>
            </a:r>
          </a:p>
          <a:p>
            <a:pPr marL="571500" indent="-571500">
              <a:buFont typeface="Arial" panose="020B0604020202020204" pitchFamily="34" charset="0"/>
              <a:buChar char="•"/>
            </a:pPr>
            <a:r>
              <a:rPr lang="ru-RU" sz="3600" dirty="0">
                <a:solidFill>
                  <a:schemeClr val="bg1"/>
                </a:solidFill>
              </a:rPr>
              <a:t>Ключевые выгоды </a:t>
            </a:r>
          </a:p>
          <a:p>
            <a:pPr marL="571500" indent="-571500">
              <a:buFont typeface="Arial" panose="020B0604020202020204" pitchFamily="34" charset="0"/>
              <a:buChar char="•"/>
            </a:pPr>
            <a:r>
              <a:rPr lang="ru-RU" sz="3600" dirty="0" smtClean="0">
                <a:solidFill>
                  <a:schemeClr val="bg1"/>
                </a:solidFill>
              </a:rPr>
              <a:t>Решение </a:t>
            </a:r>
            <a:r>
              <a:rPr lang="ru-RU" sz="3600" dirty="0">
                <a:solidFill>
                  <a:schemeClr val="bg1"/>
                </a:solidFill>
              </a:rPr>
              <a:t>проблемы </a:t>
            </a:r>
            <a:endParaRPr lang="ru-RU" sz="3600" dirty="0" smtClean="0">
              <a:solidFill>
                <a:schemeClr val="bg1"/>
              </a:solidFill>
            </a:endParaRPr>
          </a:p>
          <a:p>
            <a:pPr marL="571500" indent="-571500">
              <a:buFont typeface="Arial" panose="020B0604020202020204" pitchFamily="34" charset="0"/>
              <a:buChar char="•"/>
            </a:pPr>
            <a:r>
              <a:rPr lang="ru-RU" sz="3600" dirty="0" smtClean="0">
                <a:solidFill>
                  <a:schemeClr val="bg1"/>
                </a:solidFill>
              </a:rPr>
              <a:t>Дизайн</a:t>
            </a:r>
          </a:p>
          <a:p>
            <a:endParaRPr lang="ru-RU" dirty="0"/>
          </a:p>
        </p:txBody>
      </p:sp>
    </p:spTree>
    <p:extLst>
      <p:ext uri="{BB962C8B-B14F-4D97-AF65-F5344CB8AC3E}">
        <p14:creationId xmlns:p14="http://schemas.microsoft.com/office/powerpoint/2010/main" val="30302941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6146" name="Picture 2" descr="C:\Users\ооо\Desktop\SMM\Тренингъ\Презентация\photo-1548383316-d6218dcdb4a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52536" y="620688"/>
            <a:ext cx="9793088" cy="5616624"/>
          </a:xfrm>
          <a:prstGeom prst="rect">
            <a:avLst/>
          </a:prstGeom>
          <a:solidFill>
            <a:schemeClr val="tx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179512" y="908720"/>
            <a:ext cx="8856984" cy="4431983"/>
          </a:xfrm>
          <a:prstGeom prst="rect">
            <a:avLst/>
          </a:prstGeom>
          <a:noFill/>
        </p:spPr>
        <p:txBody>
          <a:bodyPr wrap="square" rtlCol="0">
            <a:spAutoFit/>
          </a:bodyPr>
          <a:lstStyle/>
          <a:p>
            <a:pPr algn="ctr"/>
            <a:r>
              <a:rPr lang="ru-RU" sz="4000" b="1" dirty="0" smtClean="0">
                <a:solidFill>
                  <a:schemeClr val="bg1"/>
                </a:solidFill>
              </a:rPr>
              <a:t>Название группы</a:t>
            </a:r>
          </a:p>
          <a:p>
            <a:endParaRPr lang="ru-RU" dirty="0">
              <a:solidFill>
                <a:schemeClr val="bg1"/>
              </a:solidFill>
            </a:endParaRPr>
          </a:p>
          <a:p>
            <a:r>
              <a:rPr lang="ru-RU" sz="3200" b="1" u="sng" dirty="0">
                <a:solidFill>
                  <a:schemeClr val="bg1"/>
                </a:solidFill>
              </a:rPr>
              <a:t>Хороший пример: </a:t>
            </a:r>
            <a:endParaRPr lang="ru-RU" sz="3200" b="1" u="sng" dirty="0" smtClean="0">
              <a:solidFill>
                <a:schemeClr val="bg1"/>
              </a:solidFill>
            </a:endParaRPr>
          </a:p>
          <a:p>
            <a:r>
              <a:rPr lang="ru-RU" sz="3200" b="1" dirty="0" err="1">
                <a:solidFill>
                  <a:schemeClr val="bg1"/>
                </a:solidFill>
              </a:rPr>
              <a:t>Сысертская</a:t>
            </a:r>
            <a:r>
              <a:rPr lang="ru-RU" sz="3200" b="1" dirty="0">
                <a:solidFill>
                  <a:schemeClr val="bg1"/>
                </a:solidFill>
              </a:rPr>
              <a:t> районная </a:t>
            </a:r>
            <a:r>
              <a:rPr lang="ru-RU" sz="3200" b="1" dirty="0" smtClean="0">
                <a:solidFill>
                  <a:schemeClr val="bg1"/>
                </a:solidFill>
              </a:rPr>
              <a:t>библиотека</a:t>
            </a:r>
          </a:p>
          <a:p>
            <a:endParaRPr lang="ru-RU" sz="3200" b="1" dirty="0">
              <a:solidFill>
                <a:schemeClr val="bg1"/>
              </a:solidFill>
            </a:endParaRPr>
          </a:p>
          <a:p>
            <a:r>
              <a:rPr lang="ru-RU" sz="3200" b="1" dirty="0" smtClean="0">
                <a:solidFill>
                  <a:schemeClr val="bg1"/>
                </a:solidFill>
              </a:rPr>
              <a:t> </a:t>
            </a:r>
          </a:p>
          <a:p>
            <a:r>
              <a:rPr lang="ru-RU" sz="3200" b="1" u="sng" dirty="0" smtClean="0">
                <a:solidFill>
                  <a:schemeClr val="bg1"/>
                </a:solidFill>
              </a:rPr>
              <a:t>Плохой </a:t>
            </a:r>
            <a:r>
              <a:rPr lang="ru-RU" sz="3200" b="1" u="sng" dirty="0">
                <a:solidFill>
                  <a:schemeClr val="bg1"/>
                </a:solidFill>
              </a:rPr>
              <a:t>пример: </a:t>
            </a:r>
            <a:endParaRPr lang="ru-RU" sz="3200" b="1" u="sng" dirty="0" smtClean="0">
              <a:solidFill>
                <a:schemeClr val="bg1"/>
              </a:solidFill>
            </a:endParaRPr>
          </a:p>
          <a:p>
            <a:r>
              <a:rPr lang="ru-RU" sz="3200" b="1" dirty="0" smtClean="0">
                <a:solidFill>
                  <a:schemeClr val="bg1"/>
                </a:solidFill>
              </a:rPr>
              <a:t>МБУК </a:t>
            </a:r>
            <a:r>
              <a:rPr lang="ru-RU" sz="3200" b="1" dirty="0">
                <a:solidFill>
                  <a:schemeClr val="bg1"/>
                </a:solidFill>
              </a:rPr>
              <a:t>КРДО "</a:t>
            </a:r>
            <a:r>
              <a:rPr lang="ru-RU" sz="3200" b="1" dirty="0" err="1">
                <a:solidFill>
                  <a:schemeClr val="bg1"/>
                </a:solidFill>
              </a:rPr>
              <a:t>Красногородская</a:t>
            </a:r>
            <a:r>
              <a:rPr lang="ru-RU" sz="3200" b="1" dirty="0">
                <a:solidFill>
                  <a:schemeClr val="bg1"/>
                </a:solidFill>
              </a:rPr>
              <a:t> районная библиотека"</a:t>
            </a:r>
            <a:endParaRPr lang="ru-RU" sz="3200" b="1" dirty="0">
              <a:solidFill>
                <a:schemeClr val="bg1"/>
              </a:solidFill>
            </a:endParaRPr>
          </a:p>
        </p:txBody>
      </p:sp>
    </p:spTree>
    <p:extLst>
      <p:ext uri="{BB962C8B-B14F-4D97-AF65-F5344CB8AC3E}">
        <p14:creationId xmlns:p14="http://schemas.microsoft.com/office/powerpoint/2010/main" val="24458988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ооо\Desktop\SMM\Тренингъ\Презентация\photo-1444877466744-dc2f2af2b931.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10879" r="12899"/>
          <a:stretch/>
        </p:blipFill>
        <p:spPr bwMode="auto">
          <a:xfrm>
            <a:off x="-113613" y="0"/>
            <a:ext cx="9294125" cy="6885384"/>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113613" y="1700808"/>
            <a:ext cx="9294125" cy="3312368"/>
          </a:xfrm>
          <a:prstGeom prst="rect">
            <a:avLst/>
          </a:prstGeom>
          <a:solidFill>
            <a:schemeClr val="bg1">
              <a:alpha val="4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Объект 8"/>
          <p:cNvSpPr>
            <a:spLocks noGrp="1"/>
          </p:cNvSpPr>
          <p:nvPr>
            <p:ph idx="1"/>
          </p:nvPr>
        </p:nvSpPr>
        <p:spPr>
          <a:xfrm>
            <a:off x="271177" y="2071389"/>
            <a:ext cx="9125359" cy="4525963"/>
          </a:xfrm>
        </p:spPr>
        <p:txBody>
          <a:bodyPr/>
          <a:lstStyle/>
          <a:p>
            <a:pPr marL="0" indent="0">
              <a:buNone/>
            </a:pPr>
            <a:r>
              <a:rPr lang="ru-RU" sz="4000" b="1" dirty="0" smtClean="0"/>
              <a:t>Программа обучения:</a:t>
            </a:r>
          </a:p>
          <a:p>
            <a:pPr marL="514350" indent="-514350">
              <a:buAutoNum type="arabicPeriod"/>
            </a:pPr>
            <a:r>
              <a:rPr lang="ru-RU" b="1" dirty="0" err="1" smtClean="0"/>
              <a:t>Соцсети</a:t>
            </a:r>
            <a:r>
              <a:rPr lang="ru-RU" b="1" dirty="0" smtClean="0"/>
              <a:t>. Их характеристики и особенности</a:t>
            </a:r>
          </a:p>
          <a:p>
            <a:pPr marL="514350" indent="-514350">
              <a:buAutoNum type="arabicPeriod"/>
            </a:pPr>
            <a:r>
              <a:rPr lang="ru-RU" b="1" dirty="0" smtClean="0"/>
              <a:t>Целевая аудитория. Поиск и сегментация</a:t>
            </a:r>
          </a:p>
          <a:p>
            <a:pPr marL="514350" indent="-514350">
              <a:buAutoNum type="arabicPeriod"/>
            </a:pPr>
            <a:r>
              <a:rPr lang="ru-RU" b="1" dirty="0"/>
              <a:t>Контент: виды и особенности. </a:t>
            </a:r>
          </a:p>
          <a:p>
            <a:pPr marL="514350" indent="-514350">
              <a:buAutoNum type="arabicPeriod"/>
            </a:pPr>
            <a:endParaRPr lang="ru-RU" dirty="0"/>
          </a:p>
        </p:txBody>
      </p:sp>
    </p:spTree>
    <p:extLst>
      <p:ext uri="{BB962C8B-B14F-4D97-AF65-F5344CB8AC3E}">
        <p14:creationId xmlns:p14="http://schemas.microsoft.com/office/powerpoint/2010/main" val="24590383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6146" name="Picture 2" descr="C:\Users\ооо\Desktop\SMM\Тренингъ\Презентация\photo-1548383316-d6218dcdb4a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52536" y="620688"/>
            <a:ext cx="9793088" cy="5616624"/>
          </a:xfrm>
          <a:prstGeom prst="rect">
            <a:avLst/>
          </a:prstGeom>
          <a:solidFill>
            <a:schemeClr val="tx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179512" y="1340768"/>
            <a:ext cx="8856984" cy="3662541"/>
          </a:xfrm>
          <a:prstGeom prst="rect">
            <a:avLst/>
          </a:prstGeom>
          <a:noFill/>
        </p:spPr>
        <p:txBody>
          <a:bodyPr wrap="square" rtlCol="0">
            <a:spAutoFit/>
          </a:bodyPr>
          <a:lstStyle/>
          <a:p>
            <a:pPr algn="ctr"/>
            <a:r>
              <a:rPr lang="ru-RU" sz="4000" b="1" dirty="0">
                <a:solidFill>
                  <a:schemeClr val="bg1"/>
                </a:solidFill>
              </a:rPr>
              <a:t>Адрес группы - ссылка на группу</a:t>
            </a:r>
            <a:endParaRPr lang="ru-RU" dirty="0">
              <a:solidFill>
                <a:schemeClr val="bg1"/>
              </a:solidFill>
            </a:endParaRPr>
          </a:p>
          <a:p>
            <a:endParaRPr lang="ru-RU" sz="3200" b="1" u="sng" dirty="0" smtClean="0">
              <a:solidFill>
                <a:schemeClr val="bg1"/>
              </a:solidFill>
            </a:endParaRPr>
          </a:p>
          <a:p>
            <a:r>
              <a:rPr lang="ru-RU" sz="3200" b="1" u="sng" dirty="0" smtClean="0">
                <a:solidFill>
                  <a:schemeClr val="bg1"/>
                </a:solidFill>
              </a:rPr>
              <a:t>Хороший </a:t>
            </a:r>
            <a:r>
              <a:rPr lang="ru-RU" sz="3200" b="1" u="sng" dirty="0">
                <a:solidFill>
                  <a:schemeClr val="bg1"/>
                </a:solidFill>
              </a:rPr>
              <a:t>пример: </a:t>
            </a:r>
            <a:endParaRPr lang="ru-RU" sz="3200" b="1" u="sng" dirty="0" smtClean="0">
              <a:solidFill>
                <a:schemeClr val="bg1"/>
              </a:solidFill>
            </a:endParaRPr>
          </a:p>
          <a:p>
            <a:r>
              <a:rPr lang="en-US" sz="3200" b="1" dirty="0">
                <a:solidFill>
                  <a:schemeClr val="bg1"/>
                </a:solidFill>
              </a:rPr>
              <a:t>https://vk.com/leninka_ru</a:t>
            </a:r>
            <a:r>
              <a:rPr lang="ru-RU" sz="3200" b="1" dirty="0">
                <a:solidFill>
                  <a:schemeClr val="bg1"/>
                </a:solidFill>
              </a:rPr>
              <a:t> </a:t>
            </a:r>
            <a:endParaRPr lang="ru-RU" sz="3200" b="1" dirty="0" smtClean="0">
              <a:solidFill>
                <a:schemeClr val="bg1"/>
              </a:solidFill>
            </a:endParaRPr>
          </a:p>
          <a:p>
            <a:endParaRPr lang="ru-RU" sz="3200" b="1" dirty="0">
              <a:solidFill>
                <a:schemeClr val="bg1"/>
              </a:solidFill>
            </a:endParaRPr>
          </a:p>
          <a:p>
            <a:r>
              <a:rPr lang="ru-RU" sz="3200" b="1" u="sng" dirty="0">
                <a:solidFill>
                  <a:schemeClr val="bg1"/>
                </a:solidFill>
              </a:rPr>
              <a:t>Плохой пример: </a:t>
            </a:r>
            <a:r>
              <a:rPr lang="ru-RU" sz="3200" b="1" u="sng" dirty="0" smtClean="0">
                <a:solidFill>
                  <a:schemeClr val="bg1"/>
                </a:solidFill>
              </a:rPr>
              <a:t/>
            </a:r>
            <a:br>
              <a:rPr lang="ru-RU" sz="3200" b="1" u="sng" dirty="0" smtClean="0">
                <a:solidFill>
                  <a:schemeClr val="bg1"/>
                </a:solidFill>
              </a:rPr>
            </a:br>
            <a:r>
              <a:rPr lang="en-US" sz="3200" b="1" u="sng" dirty="0">
                <a:solidFill>
                  <a:schemeClr val="bg1"/>
                </a:solidFill>
              </a:rPr>
              <a:t>https://vk.com/club87002044</a:t>
            </a:r>
            <a:endParaRPr lang="ru-RU" sz="3200" b="1" u="sng" dirty="0" smtClean="0">
              <a:solidFill>
                <a:schemeClr val="bg1"/>
              </a:solidFill>
            </a:endParaRPr>
          </a:p>
        </p:txBody>
      </p:sp>
    </p:spTree>
    <p:extLst>
      <p:ext uri="{BB962C8B-B14F-4D97-AF65-F5344CB8AC3E}">
        <p14:creationId xmlns:p14="http://schemas.microsoft.com/office/powerpoint/2010/main" val="22739846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Описание группы</a:t>
            </a:r>
            <a:endParaRPr lang="ru-RU" b="1" dirty="0"/>
          </a:p>
        </p:txBody>
      </p:sp>
      <p:pic>
        <p:nvPicPr>
          <p:cNvPr id="10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7865" t="41693" r="35089" b="25651"/>
          <a:stretch/>
        </p:blipFill>
        <p:spPr bwMode="auto">
          <a:xfrm>
            <a:off x="29163" y="1196752"/>
            <a:ext cx="9007772"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94153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84"/>
            <a:ext cx="8229600" cy="1143000"/>
          </a:xfrm>
        </p:spPr>
        <p:txBody>
          <a:bodyPr/>
          <a:lstStyle/>
          <a:p>
            <a:r>
              <a:rPr lang="ru-RU" dirty="0"/>
              <a:t>Описание группы</a:t>
            </a:r>
          </a:p>
        </p:txBody>
      </p:sp>
      <p:sp>
        <p:nvSpPr>
          <p:cNvPr id="6" name="Объект 5"/>
          <p:cNvSpPr>
            <a:spLocks noGrp="1"/>
          </p:cNvSpPr>
          <p:nvPr>
            <p:ph idx="1"/>
          </p:nvPr>
        </p:nvSpPr>
        <p:spPr/>
        <p:txBody>
          <a:bodyPr/>
          <a:lstStyle/>
          <a:p>
            <a:endParaRPr lang="ru-RU"/>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103" t="21627" r="34295" b="17460"/>
          <a:stretch/>
        </p:blipFill>
        <p:spPr bwMode="auto">
          <a:xfrm>
            <a:off x="971600" y="908720"/>
            <a:ext cx="7344816" cy="6351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33531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12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6922" t="46741" r="33232" b="7722"/>
          <a:stretch/>
        </p:blipFill>
        <p:spPr bwMode="auto">
          <a:xfrm>
            <a:off x="0" y="188640"/>
            <a:ext cx="9301710" cy="5976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07607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6146" name="Picture 2" descr="C:\Users\ооо\Desktop\SMM\Тренингъ\Презентация\photo-1548383316-d6218dcdb4a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52536" y="-99392"/>
            <a:ext cx="9793088" cy="7200800"/>
          </a:xfrm>
          <a:prstGeom prst="rect">
            <a:avLst/>
          </a:prstGeom>
          <a:solidFill>
            <a:schemeClr val="tx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540568" y="-99392"/>
            <a:ext cx="8856984" cy="523220"/>
          </a:xfrm>
          <a:prstGeom prst="rect">
            <a:avLst/>
          </a:prstGeom>
          <a:noFill/>
        </p:spPr>
        <p:txBody>
          <a:bodyPr wrap="square" rtlCol="0">
            <a:spAutoFit/>
          </a:bodyPr>
          <a:lstStyle/>
          <a:p>
            <a:pPr algn="ctr"/>
            <a:r>
              <a:rPr lang="ru-RU" sz="2800" b="1" dirty="0">
                <a:solidFill>
                  <a:schemeClr val="bg1"/>
                </a:solidFill>
              </a:rPr>
              <a:t>Блок ссылок в группе</a:t>
            </a:r>
            <a:endParaRPr lang="ru-RU" sz="2400" b="1" dirty="0">
              <a:solidFill>
                <a:schemeClr val="bg1"/>
              </a:solidFill>
            </a:endParaRPr>
          </a:p>
        </p:txBody>
      </p:sp>
      <p:pic>
        <p:nvPicPr>
          <p:cNvPr id="2560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8529" t="21569" r="11765" b="6251"/>
          <a:stretch/>
        </p:blipFill>
        <p:spPr bwMode="auto">
          <a:xfrm>
            <a:off x="21486" y="452328"/>
            <a:ext cx="2894330" cy="6361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68235" t="25919" r="11030" b="27757"/>
          <a:stretch/>
        </p:blipFill>
        <p:spPr bwMode="auto">
          <a:xfrm>
            <a:off x="4285582" y="445131"/>
            <a:ext cx="4750913" cy="6368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1177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6146" name="Picture 2" descr="C:\Users\ооо\Desktop\SMM\Тренингъ\Презентация\photo-1548383316-d6218dcdb4a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52536" y="260648"/>
            <a:ext cx="9793088" cy="6336704"/>
          </a:xfrm>
          <a:prstGeom prst="rect">
            <a:avLst/>
          </a:prstGeom>
          <a:solidFill>
            <a:schemeClr val="tx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179512" y="836712"/>
            <a:ext cx="8856984" cy="3354765"/>
          </a:xfrm>
          <a:prstGeom prst="rect">
            <a:avLst/>
          </a:prstGeom>
          <a:noFill/>
        </p:spPr>
        <p:txBody>
          <a:bodyPr wrap="square" rtlCol="0">
            <a:spAutoFit/>
          </a:bodyPr>
          <a:lstStyle/>
          <a:p>
            <a:pPr algn="ctr"/>
            <a:r>
              <a:rPr lang="ru-RU" sz="3200" b="1" dirty="0" err="1" smtClean="0">
                <a:solidFill>
                  <a:schemeClr val="bg1"/>
                </a:solidFill>
              </a:rPr>
              <a:t>Аватарка</a:t>
            </a:r>
            <a:endParaRPr lang="ru-RU" sz="3200" b="1" dirty="0" smtClean="0">
              <a:solidFill>
                <a:schemeClr val="bg1"/>
              </a:solidFill>
            </a:endParaRPr>
          </a:p>
          <a:p>
            <a:pPr algn="ctr"/>
            <a:endParaRPr lang="ru-RU" sz="2000" b="1" dirty="0" smtClean="0">
              <a:solidFill>
                <a:schemeClr val="bg1"/>
              </a:solidFill>
            </a:endParaRPr>
          </a:p>
          <a:p>
            <a:r>
              <a:rPr lang="ru-RU" sz="3200" b="1" u="sng" dirty="0" smtClean="0">
                <a:solidFill>
                  <a:schemeClr val="bg1"/>
                </a:solidFill>
              </a:rPr>
              <a:t>Хороший </a:t>
            </a:r>
            <a:r>
              <a:rPr lang="ru-RU" sz="3200" b="1" u="sng" dirty="0">
                <a:solidFill>
                  <a:schemeClr val="bg1"/>
                </a:solidFill>
              </a:rPr>
              <a:t>пример</a:t>
            </a:r>
            <a:r>
              <a:rPr lang="ru-RU" sz="3200" b="1" dirty="0">
                <a:solidFill>
                  <a:schemeClr val="bg1"/>
                </a:solidFill>
              </a:rPr>
              <a:t>: </a:t>
            </a:r>
            <a:endParaRPr lang="ru-RU" sz="3200" b="1" dirty="0" smtClean="0">
              <a:solidFill>
                <a:schemeClr val="bg1"/>
              </a:solidFill>
            </a:endParaRPr>
          </a:p>
          <a:p>
            <a:endParaRPr lang="ru-RU" sz="3200" b="1" dirty="0" smtClean="0">
              <a:solidFill>
                <a:schemeClr val="bg1"/>
              </a:solidFill>
            </a:endParaRPr>
          </a:p>
          <a:p>
            <a:endParaRPr lang="ru-RU" sz="3200" b="1" dirty="0">
              <a:solidFill>
                <a:schemeClr val="bg1"/>
              </a:solidFill>
            </a:endParaRPr>
          </a:p>
          <a:p>
            <a:r>
              <a:rPr lang="ru-RU" sz="3200" b="1" u="sng" dirty="0">
                <a:solidFill>
                  <a:schemeClr val="bg1"/>
                </a:solidFill>
              </a:rPr>
              <a:t>Плохой пример</a:t>
            </a:r>
            <a:r>
              <a:rPr lang="ru-RU" sz="3200" b="1" dirty="0" smtClean="0">
                <a:solidFill>
                  <a:schemeClr val="bg1"/>
                </a:solidFill>
              </a:rPr>
              <a:t>:</a:t>
            </a:r>
          </a:p>
          <a:p>
            <a:endParaRPr lang="ru-RU" sz="3200" b="1" dirty="0">
              <a:solidFill>
                <a:schemeClr val="bg1"/>
              </a:solidFill>
            </a:endParaRPr>
          </a:p>
        </p:txBody>
      </p:sp>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7243" t="35268" r="48550" b="50000"/>
          <a:stretch/>
        </p:blipFill>
        <p:spPr bwMode="auto">
          <a:xfrm>
            <a:off x="3842972" y="1436408"/>
            <a:ext cx="3149601" cy="1077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6685" t="46974" r="45650" b="36359"/>
          <a:stretch/>
        </p:blipFill>
        <p:spPr bwMode="auto">
          <a:xfrm>
            <a:off x="3842972" y="2604807"/>
            <a:ext cx="3599544" cy="1219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26908" t="53720" r="45761" b="30010"/>
          <a:stretch/>
        </p:blipFill>
        <p:spPr bwMode="auto">
          <a:xfrm>
            <a:off x="683568" y="4077072"/>
            <a:ext cx="5593790"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31054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5" name="TextBox 4"/>
          <p:cNvSpPr txBox="1"/>
          <p:nvPr/>
        </p:nvSpPr>
        <p:spPr>
          <a:xfrm>
            <a:off x="179512" y="260648"/>
            <a:ext cx="8856984" cy="892552"/>
          </a:xfrm>
          <a:prstGeom prst="rect">
            <a:avLst/>
          </a:prstGeom>
          <a:noFill/>
        </p:spPr>
        <p:txBody>
          <a:bodyPr wrap="square" rtlCol="0">
            <a:spAutoFit/>
          </a:bodyPr>
          <a:lstStyle/>
          <a:p>
            <a:pPr algn="ctr"/>
            <a:r>
              <a:rPr lang="ru-RU" sz="3200" b="1" dirty="0" smtClean="0">
                <a:solidFill>
                  <a:schemeClr val="bg1"/>
                </a:solidFill>
              </a:rPr>
              <a:t>Обложка</a:t>
            </a:r>
          </a:p>
          <a:p>
            <a:pPr algn="ctr"/>
            <a:endParaRPr lang="ru-RU" sz="2000" b="1" dirty="0" smtClean="0">
              <a:solidFill>
                <a:schemeClr val="bg1"/>
              </a:solidFill>
            </a:endParaRPr>
          </a:p>
        </p:txBody>
      </p:sp>
      <p:sp>
        <p:nvSpPr>
          <p:cNvPr id="6" name="Объект 5"/>
          <p:cNvSpPr>
            <a:spLocks noGrp="1"/>
          </p:cNvSpPr>
          <p:nvPr>
            <p:ph idx="1"/>
          </p:nvPr>
        </p:nvSpPr>
        <p:spPr/>
        <p:txBody>
          <a:bodyPr/>
          <a:lstStyle/>
          <a:p>
            <a:endParaRPr lang="ru-RU"/>
          </a:p>
        </p:txBody>
      </p:sp>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6685" t="18890" r="15563" b="53899"/>
          <a:stretch/>
        </p:blipFill>
        <p:spPr bwMode="auto">
          <a:xfrm>
            <a:off x="-44157" y="1988840"/>
            <a:ext cx="9188157" cy="2434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44313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545" t="18453" r="14774" b="36706"/>
          <a:stretch/>
        </p:blipFill>
        <p:spPr bwMode="auto">
          <a:xfrm>
            <a:off x="-14379" y="188640"/>
            <a:ext cx="9034455"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03146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6146" name="Picture 2" descr="C:\Users\ооо\Desktop\SMM\Тренингъ\Презентация\photo-1548383316-d6218dcdb4a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52536" y="260648"/>
            <a:ext cx="9793088" cy="6336704"/>
          </a:xfrm>
          <a:prstGeom prst="rect">
            <a:avLst/>
          </a:prstGeom>
          <a:solidFill>
            <a:schemeClr val="tx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179512" y="836712"/>
            <a:ext cx="8856984" cy="3539430"/>
          </a:xfrm>
          <a:prstGeom prst="rect">
            <a:avLst/>
          </a:prstGeom>
          <a:noFill/>
        </p:spPr>
        <p:txBody>
          <a:bodyPr wrap="square" rtlCol="0">
            <a:spAutoFit/>
          </a:bodyPr>
          <a:lstStyle/>
          <a:p>
            <a:pPr algn="ctr"/>
            <a:r>
              <a:rPr lang="ru-RU" sz="3200" b="1" dirty="0" smtClean="0">
                <a:solidFill>
                  <a:schemeClr val="bg1"/>
                </a:solidFill>
              </a:rPr>
              <a:t>Статус</a:t>
            </a:r>
            <a:endParaRPr lang="ru-RU" sz="2000" b="1" dirty="0" smtClean="0">
              <a:solidFill>
                <a:schemeClr val="bg1"/>
              </a:solidFill>
            </a:endParaRPr>
          </a:p>
          <a:p>
            <a:r>
              <a:rPr lang="ru-RU" sz="3200" b="1" dirty="0" smtClean="0">
                <a:solidFill>
                  <a:schemeClr val="bg1"/>
                </a:solidFill>
              </a:rPr>
              <a:t> </a:t>
            </a:r>
            <a:endParaRPr lang="ru-RU" sz="3200" b="1" dirty="0" smtClean="0">
              <a:solidFill>
                <a:schemeClr val="bg1"/>
              </a:solidFill>
            </a:endParaRPr>
          </a:p>
          <a:p>
            <a:endParaRPr lang="ru-RU" sz="3200" b="1" dirty="0" smtClean="0">
              <a:solidFill>
                <a:schemeClr val="bg1"/>
              </a:solidFill>
            </a:endParaRPr>
          </a:p>
          <a:p>
            <a:endParaRPr lang="ru-RU" sz="3200" b="1" dirty="0">
              <a:solidFill>
                <a:schemeClr val="bg1"/>
              </a:solidFill>
            </a:endParaRPr>
          </a:p>
          <a:p>
            <a:endParaRPr lang="ru-RU" sz="3200" b="1" dirty="0">
              <a:solidFill>
                <a:schemeClr val="bg1"/>
              </a:solidFill>
            </a:endParaRPr>
          </a:p>
          <a:p>
            <a:endParaRPr lang="ru-RU" sz="3200" b="1" u="sng" dirty="0" smtClean="0">
              <a:solidFill>
                <a:schemeClr val="bg1"/>
              </a:solidFill>
            </a:endParaRPr>
          </a:p>
          <a:p>
            <a:endParaRPr lang="ru-RU" sz="3200" b="1" dirty="0" smtClean="0">
              <a:solidFill>
                <a:schemeClr val="bg1"/>
              </a:solidFill>
            </a:endParaRPr>
          </a:p>
        </p:txBody>
      </p:sp>
      <p:pic>
        <p:nvPicPr>
          <p:cNvPr id="717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0677" t="46875" r="45562" b="42262"/>
          <a:stretch/>
        </p:blipFill>
        <p:spPr bwMode="auto">
          <a:xfrm>
            <a:off x="179512" y="1628800"/>
            <a:ext cx="8964504"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5769" t="46875" r="37116" b="44841"/>
          <a:stretch/>
        </p:blipFill>
        <p:spPr bwMode="auto">
          <a:xfrm>
            <a:off x="179512" y="4376142"/>
            <a:ext cx="9093708" cy="1141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0320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6146" name="Picture 2" descr="C:\Users\ооо\Desktop\SMM\Тренингъ\Презентация\photo-1548383316-d6218dcdb4a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52536" y="260648"/>
            <a:ext cx="9793088" cy="6336704"/>
          </a:xfrm>
          <a:prstGeom prst="rect">
            <a:avLst/>
          </a:prstGeom>
          <a:solidFill>
            <a:schemeClr val="tx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179512" y="332656"/>
            <a:ext cx="8856984" cy="3539430"/>
          </a:xfrm>
          <a:prstGeom prst="rect">
            <a:avLst/>
          </a:prstGeom>
          <a:noFill/>
        </p:spPr>
        <p:txBody>
          <a:bodyPr wrap="square" rtlCol="0">
            <a:spAutoFit/>
          </a:bodyPr>
          <a:lstStyle/>
          <a:p>
            <a:pPr algn="ctr"/>
            <a:r>
              <a:rPr lang="ru-RU" sz="3200" b="1" dirty="0" smtClean="0">
                <a:solidFill>
                  <a:schemeClr val="bg1"/>
                </a:solidFill>
              </a:rPr>
              <a:t>Статус</a:t>
            </a:r>
            <a:endParaRPr lang="ru-RU" sz="2000" b="1" dirty="0" smtClean="0">
              <a:solidFill>
                <a:schemeClr val="bg1"/>
              </a:solidFill>
            </a:endParaRPr>
          </a:p>
          <a:p>
            <a:r>
              <a:rPr lang="ru-RU" sz="3200" b="1" dirty="0" smtClean="0">
                <a:solidFill>
                  <a:schemeClr val="bg1"/>
                </a:solidFill>
              </a:rPr>
              <a:t> </a:t>
            </a:r>
            <a:endParaRPr lang="ru-RU" sz="3200" b="1" dirty="0" smtClean="0">
              <a:solidFill>
                <a:schemeClr val="bg1"/>
              </a:solidFill>
            </a:endParaRPr>
          </a:p>
          <a:p>
            <a:endParaRPr lang="ru-RU" sz="3200" b="1" dirty="0" smtClean="0">
              <a:solidFill>
                <a:schemeClr val="bg1"/>
              </a:solidFill>
            </a:endParaRPr>
          </a:p>
          <a:p>
            <a:endParaRPr lang="ru-RU" sz="3200" b="1" dirty="0">
              <a:solidFill>
                <a:schemeClr val="bg1"/>
              </a:solidFill>
            </a:endParaRPr>
          </a:p>
          <a:p>
            <a:endParaRPr lang="ru-RU" sz="3200" b="1" dirty="0">
              <a:solidFill>
                <a:schemeClr val="bg1"/>
              </a:solidFill>
            </a:endParaRPr>
          </a:p>
          <a:p>
            <a:endParaRPr lang="ru-RU" sz="3200" b="1" u="sng" dirty="0" smtClean="0">
              <a:solidFill>
                <a:schemeClr val="bg1"/>
              </a:solidFill>
            </a:endParaRPr>
          </a:p>
          <a:p>
            <a:endParaRPr lang="ru-RU" sz="3200" b="1" dirty="0" smtClean="0">
              <a:solidFill>
                <a:schemeClr val="bg1"/>
              </a:solidFill>
            </a:endParaRPr>
          </a:p>
        </p:txBody>
      </p:sp>
      <p:pic>
        <p:nvPicPr>
          <p:cNvPr id="819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5434" t="46875" r="41323" b="37500"/>
          <a:stretch/>
        </p:blipFill>
        <p:spPr bwMode="auto">
          <a:xfrm>
            <a:off x="25647" y="980728"/>
            <a:ext cx="8992087"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7020" t="47173" r="44088" b="45882"/>
          <a:stretch/>
        </p:blipFill>
        <p:spPr bwMode="auto">
          <a:xfrm>
            <a:off x="-7258" y="3946195"/>
            <a:ext cx="8961360" cy="121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79488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404664"/>
            <a:ext cx="8229600" cy="5721499"/>
          </a:xfrm>
        </p:spPr>
        <p:txBody>
          <a:bodyPr/>
          <a:lstStyle/>
          <a:p>
            <a:endParaRPr lang="ru-RU" dirty="0"/>
          </a:p>
        </p:txBody>
      </p:sp>
      <p:pic>
        <p:nvPicPr>
          <p:cNvPr id="3074" name="Picture 2" descr="C:\Users\ооо\Desktop\SMM\Тренингъ\Презентация\photo-1547336863-6491b008052b.jpg"/>
          <p:cNvPicPr>
            <a:picLocks noChangeAspect="1" noChangeArrowheads="1"/>
          </p:cNvPicPr>
          <p:nvPr/>
        </p:nvPicPr>
        <p:blipFill rotWithShape="1">
          <a:blip r:embed="rId3">
            <a:extLst>
              <a:ext uri="{28A0092B-C50C-407E-A947-70E740481C1C}">
                <a14:useLocalDpi xmlns:a14="http://schemas.microsoft.com/office/drawing/2010/main" val="0"/>
              </a:ext>
            </a:extLst>
          </a:blip>
          <a:srcRect r="26940"/>
          <a:stretch/>
        </p:blipFill>
        <p:spPr bwMode="auto">
          <a:xfrm>
            <a:off x="0" y="11262"/>
            <a:ext cx="9144000" cy="6846738"/>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0" y="2204864"/>
            <a:ext cx="9144000" cy="2232248"/>
          </a:xfrm>
          <a:prstGeom prst="rect">
            <a:avLst/>
          </a:prstGeom>
          <a:solidFill>
            <a:schemeClr val="bg1">
              <a:alpha val="4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p:cNvSpPr txBox="1"/>
          <p:nvPr/>
        </p:nvSpPr>
        <p:spPr>
          <a:xfrm>
            <a:off x="755576" y="2492896"/>
            <a:ext cx="7992888" cy="2123658"/>
          </a:xfrm>
          <a:prstGeom prst="rect">
            <a:avLst/>
          </a:prstGeom>
          <a:noFill/>
        </p:spPr>
        <p:txBody>
          <a:bodyPr wrap="square" rtlCol="0">
            <a:spAutoFit/>
          </a:bodyPr>
          <a:lstStyle/>
          <a:p>
            <a:r>
              <a:rPr lang="ru-RU" sz="4400" b="1" dirty="0" smtClean="0"/>
              <a:t>Что такое </a:t>
            </a:r>
            <a:r>
              <a:rPr lang="en-US" sz="4400" b="1" dirty="0" smtClean="0"/>
              <a:t>SMM</a:t>
            </a:r>
            <a:r>
              <a:rPr lang="ru-RU" sz="4400" b="1" dirty="0" smtClean="0"/>
              <a:t>?</a:t>
            </a:r>
          </a:p>
          <a:p>
            <a:r>
              <a:rPr lang="ru-RU" sz="4400" b="1" dirty="0" smtClean="0"/>
              <a:t>И зачем он нужен?</a:t>
            </a:r>
          </a:p>
          <a:p>
            <a:endParaRPr lang="ru-RU" sz="4400" b="1" dirty="0"/>
          </a:p>
        </p:txBody>
      </p:sp>
    </p:spTree>
    <p:extLst>
      <p:ext uri="{BB962C8B-B14F-4D97-AF65-F5344CB8AC3E}">
        <p14:creationId xmlns:p14="http://schemas.microsoft.com/office/powerpoint/2010/main" val="12412181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6146" name="Picture 2" descr="C:\Users\ооо\Desktop\SMM\Тренингъ\Презентация\photo-1548383316-d6218dcdb4a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52536" y="332656"/>
            <a:ext cx="9793088" cy="6336704"/>
          </a:xfrm>
          <a:prstGeom prst="rect">
            <a:avLst/>
          </a:prstGeom>
          <a:solidFill>
            <a:schemeClr val="tx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179512" y="260648"/>
            <a:ext cx="8856984" cy="2062103"/>
          </a:xfrm>
          <a:prstGeom prst="rect">
            <a:avLst/>
          </a:prstGeom>
          <a:noFill/>
        </p:spPr>
        <p:txBody>
          <a:bodyPr wrap="square" rtlCol="0">
            <a:spAutoFit/>
          </a:bodyPr>
          <a:lstStyle/>
          <a:p>
            <a:pPr algn="ctr"/>
            <a:r>
              <a:rPr lang="ru-RU" sz="3200" b="1" dirty="0" smtClean="0">
                <a:solidFill>
                  <a:schemeClr val="bg1"/>
                </a:solidFill>
              </a:rPr>
              <a:t>Блок контактов</a:t>
            </a:r>
          </a:p>
          <a:p>
            <a:r>
              <a:rPr lang="ru-RU" sz="3200" b="1" u="sng" dirty="0" smtClean="0">
                <a:solidFill>
                  <a:schemeClr val="bg1"/>
                </a:solidFill>
              </a:rPr>
              <a:t>Хороший </a:t>
            </a:r>
            <a:r>
              <a:rPr lang="ru-RU" sz="3200" b="1" u="sng" dirty="0">
                <a:solidFill>
                  <a:schemeClr val="bg1"/>
                </a:solidFill>
              </a:rPr>
              <a:t>пример</a:t>
            </a:r>
            <a:r>
              <a:rPr lang="ru-RU" sz="3200" b="1" dirty="0" smtClean="0">
                <a:solidFill>
                  <a:schemeClr val="bg1"/>
                </a:solidFill>
              </a:rPr>
              <a:t>:      </a:t>
            </a:r>
            <a:r>
              <a:rPr lang="ru-RU" sz="3200" b="1" u="sng" dirty="0" smtClean="0">
                <a:solidFill>
                  <a:schemeClr val="bg1"/>
                </a:solidFill>
              </a:rPr>
              <a:t>Плохой пример</a:t>
            </a:r>
            <a:endParaRPr lang="ru-RU" sz="3200" b="1" dirty="0" smtClean="0">
              <a:solidFill>
                <a:schemeClr val="bg1"/>
              </a:solidFill>
            </a:endParaRPr>
          </a:p>
          <a:p>
            <a:endParaRPr lang="ru-RU" sz="3200" b="1" dirty="0">
              <a:solidFill>
                <a:schemeClr val="bg1"/>
              </a:solidFill>
            </a:endParaRPr>
          </a:p>
          <a:p>
            <a:endParaRPr lang="ru-RU" sz="3200" b="1" dirty="0" smtClean="0">
              <a:solidFill>
                <a:schemeClr val="bg1"/>
              </a:solidFill>
            </a:endParaRPr>
          </a:p>
        </p:txBody>
      </p:sp>
      <p:pic>
        <p:nvPicPr>
          <p:cNvPr id="8" name="image18.png"/>
          <p:cNvPicPr/>
          <p:nvPr/>
        </p:nvPicPr>
        <p:blipFill>
          <a:blip r:embed="rId4"/>
          <a:srcRect/>
          <a:stretch>
            <a:fillRect/>
          </a:stretch>
        </p:blipFill>
        <p:spPr>
          <a:xfrm>
            <a:off x="5148064" y="1424241"/>
            <a:ext cx="2928620" cy="1251585"/>
          </a:xfrm>
          <a:prstGeom prst="rect">
            <a:avLst/>
          </a:prstGeom>
          <a:ln/>
        </p:spPr>
      </p:pic>
      <p:pic>
        <p:nvPicPr>
          <p:cNvPr id="409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67521" t="19842" r="17179" b="36362"/>
          <a:stretch/>
        </p:blipFill>
        <p:spPr bwMode="auto">
          <a:xfrm>
            <a:off x="72570" y="1350221"/>
            <a:ext cx="3635333" cy="5850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44734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ооо\Desktop\kyunghwan-kim-1298575-unsplash.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r="1111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395536" y="260648"/>
            <a:ext cx="8352928" cy="6264696"/>
          </a:xfrm>
          <a:prstGeom prst="rect">
            <a:avLst/>
          </a:prstGeom>
          <a:solidFill>
            <a:schemeClr val="tx1">
              <a:alpha val="7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p:cNvSpPr txBox="1"/>
          <p:nvPr/>
        </p:nvSpPr>
        <p:spPr>
          <a:xfrm>
            <a:off x="2267744" y="188640"/>
            <a:ext cx="4464496" cy="523220"/>
          </a:xfrm>
          <a:prstGeom prst="rect">
            <a:avLst/>
          </a:prstGeom>
          <a:noFill/>
        </p:spPr>
        <p:txBody>
          <a:bodyPr wrap="square" rtlCol="0">
            <a:spAutoFit/>
          </a:bodyPr>
          <a:lstStyle/>
          <a:p>
            <a:pPr algn="ctr"/>
            <a:r>
              <a:rPr lang="ru-RU" sz="2800" b="1" dirty="0" smtClean="0">
                <a:solidFill>
                  <a:schemeClr val="bg1"/>
                </a:solidFill>
              </a:rPr>
              <a:t>Обсуждения</a:t>
            </a:r>
            <a:endParaRPr lang="ru-RU" b="1" dirty="0">
              <a:solidFill>
                <a:schemeClr val="bg1"/>
              </a:solidFill>
            </a:endParaRPr>
          </a:p>
        </p:txBody>
      </p:sp>
      <p:pic>
        <p:nvPicPr>
          <p:cNvPr id="296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5000" t="22549" r="13676" b="10798"/>
          <a:stretch/>
        </p:blipFill>
        <p:spPr bwMode="auto">
          <a:xfrm>
            <a:off x="1043608" y="955077"/>
            <a:ext cx="7476565" cy="4875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03811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ооо\Desktop\kyunghwan-kim-1298575-unsplash.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r="1111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395536" y="260648"/>
            <a:ext cx="8352928" cy="6264696"/>
          </a:xfrm>
          <a:prstGeom prst="rect">
            <a:avLst/>
          </a:prstGeom>
          <a:solidFill>
            <a:schemeClr val="tx1">
              <a:alpha val="7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p:cNvSpPr txBox="1"/>
          <p:nvPr/>
        </p:nvSpPr>
        <p:spPr>
          <a:xfrm>
            <a:off x="2267744" y="188640"/>
            <a:ext cx="4464496" cy="523220"/>
          </a:xfrm>
          <a:prstGeom prst="rect">
            <a:avLst/>
          </a:prstGeom>
          <a:noFill/>
        </p:spPr>
        <p:txBody>
          <a:bodyPr wrap="square" rtlCol="0">
            <a:spAutoFit/>
          </a:bodyPr>
          <a:lstStyle/>
          <a:p>
            <a:pPr algn="ctr"/>
            <a:r>
              <a:rPr lang="ru-RU" sz="2800" b="1" dirty="0" smtClean="0">
                <a:solidFill>
                  <a:schemeClr val="bg1"/>
                </a:solidFill>
              </a:rPr>
              <a:t>Обсуждения</a:t>
            </a:r>
            <a:endParaRPr lang="ru-RU" b="1" dirty="0">
              <a:solidFill>
                <a:schemeClr val="bg1"/>
              </a:solidFill>
            </a:endParaRPr>
          </a:p>
        </p:txBody>
      </p:sp>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4405" t="25000" r="13452" b="4762"/>
          <a:stretch/>
        </p:blipFill>
        <p:spPr bwMode="auto">
          <a:xfrm>
            <a:off x="947777" y="823967"/>
            <a:ext cx="7576458" cy="5138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067957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549" t="20040" r="15889" b="6250"/>
          <a:stretch/>
        </p:blipFill>
        <p:spPr bwMode="auto">
          <a:xfrm>
            <a:off x="0" y="0"/>
            <a:ext cx="9163480" cy="6597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909516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549" t="18651" r="15443" b="9127"/>
          <a:stretch/>
        </p:blipFill>
        <p:spPr bwMode="auto">
          <a:xfrm>
            <a:off x="-12395" y="0"/>
            <a:ext cx="9116183" cy="6381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406768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1126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5905" t="19196" r="16088" b="4613"/>
          <a:stretch/>
        </p:blipFill>
        <p:spPr bwMode="auto">
          <a:xfrm>
            <a:off x="0" y="0"/>
            <a:ext cx="9144000" cy="6752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13969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662" t="21428" r="16558" b="6250"/>
          <a:stretch/>
        </p:blipFill>
        <p:spPr bwMode="auto">
          <a:xfrm>
            <a:off x="0" y="-1"/>
            <a:ext cx="9144000" cy="6548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420127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331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5479" t="20123" r="14841" b="4836"/>
          <a:stretch/>
        </p:blipFill>
        <p:spPr bwMode="auto">
          <a:xfrm>
            <a:off x="0" y="21523"/>
            <a:ext cx="9144000" cy="6464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439176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880" t="19644" r="15363" b="3769"/>
          <a:stretch/>
        </p:blipFill>
        <p:spPr bwMode="auto">
          <a:xfrm>
            <a:off x="0" y="11516"/>
            <a:ext cx="9084998" cy="6657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414571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endParaRPr lang="ru-RU"/>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326" t="19841" r="15555" b="4167"/>
          <a:stretch/>
        </p:blipFill>
        <p:spPr bwMode="auto">
          <a:xfrm>
            <a:off x="8880" y="-27384"/>
            <a:ext cx="9135120" cy="6715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90746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12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0223" t="19724" r="22557" b="9501"/>
          <a:stretch/>
        </p:blipFill>
        <p:spPr bwMode="auto">
          <a:xfrm>
            <a:off x="0" y="44624"/>
            <a:ext cx="9186614" cy="6817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700626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ооо\Desktop\dino-reichmuth-98982-unsplash.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1" r="-12211"/>
          <a:stretch/>
        </p:blipFill>
        <p:spPr bwMode="auto">
          <a:xfrm>
            <a:off x="0" y="17185"/>
            <a:ext cx="10260632" cy="684105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395536" y="260648"/>
            <a:ext cx="8352928" cy="6264696"/>
          </a:xfrm>
          <a:prstGeom prst="rect">
            <a:avLst/>
          </a:prstGeom>
          <a:solidFill>
            <a:schemeClr val="tx1">
              <a:alpha val="7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TextBox 3"/>
          <p:cNvSpPr txBox="1"/>
          <p:nvPr/>
        </p:nvSpPr>
        <p:spPr>
          <a:xfrm>
            <a:off x="1259632" y="776898"/>
            <a:ext cx="6624736" cy="707886"/>
          </a:xfrm>
          <a:prstGeom prst="rect">
            <a:avLst/>
          </a:prstGeom>
          <a:noFill/>
        </p:spPr>
        <p:txBody>
          <a:bodyPr wrap="square" rtlCol="0">
            <a:spAutoFit/>
          </a:bodyPr>
          <a:lstStyle/>
          <a:p>
            <a:pPr algn="ctr"/>
            <a:r>
              <a:rPr lang="ru-RU" sz="4000" b="1" dirty="0" smtClean="0">
                <a:solidFill>
                  <a:schemeClr val="bg1"/>
                </a:solidFill>
              </a:rPr>
              <a:t>Контент-маркетинг</a:t>
            </a:r>
            <a:endParaRPr lang="ru-RU" sz="4000" b="1" dirty="0">
              <a:solidFill>
                <a:schemeClr val="bg1"/>
              </a:solidFill>
            </a:endParaRPr>
          </a:p>
        </p:txBody>
      </p:sp>
      <p:sp>
        <p:nvSpPr>
          <p:cNvPr id="6" name="TextBox 5"/>
          <p:cNvSpPr txBox="1"/>
          <p:nvPr/>
        </p:nvSpPr>
        <p:spPr>
          <a:xfrm>
            <a:off x="1259632" y="1988840"/>
            <a:ext cx="6624736" cy="3785652"/>
          </a:xfrm>
          <a:prstGeom prst="rect">
            <a:avLst/>
          </a:prstGeom>
          <a:noFill/>
        </p:spPr>
        <p:txBody>
          <a:bodyPr wrap="square" rtlCol="0">
            <a:spAutoFit/>
          </a:bodyPr>
          <a:lstStyle/>
          <a:p>
            <a:pPr algn="ctr"/>
            <a:r>
              <a:rPr lang="ru-RU" sz="8000" b="1" dirty="0" smtClean="0">
                <a:solidFill>
                  <a:schemeClr val="bg1"/>
                </a:solidFill>
              </a:rPr>
              <a:t>Умная лента</a:t>
            </a:r>
          </a:p>
          <a:p>
            <a:pPr algn="ctr"/>
            <a:r>
              <a:rPr lang="ru-RU" sz="8000" b="1" dirty="0" smtClean="0">
                <a:solidFill>
                  <a:schemeClr val="bg1"/>
                </a:solidFill>
              </a:rPr>
              <a:t>Прометей</a:t>
            </a:r>
          </a:p>
          <a:p>
            <a:pPr algn="ctr"/>
            <a:r>
              <a:rPr lang="ru-RU" sz="8000" b="1" dirty="0" smtClean="0">
                <a:solidFill>
                  <a:schemeClr val="bg1"/>
                </a:solidFill>
              </a:rPr>
              <a:t>Немезида</a:t>
            </a:r>
            <a:endParaRPr lang="ru-RU" sz="8000" b="1" dirty="0">
              <a:solidFill>
                <a:schemeClr val="bg1"/>
              </a:solidFill>
            </a:endParaRPr>
          </a:p>
        </p:txBody>
      </p:sp>
    </p:spTree>
    <p:extLst>
      <p:ext uri="{BB962C8B-B14F-4D97-AF65-F5344CB8AC3E}">
        <p14:creationId xmlns:p14="http://schemas.microsoft.com/office/powerpoint/2010/main" val="150843979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Ранжирование ленты в </a:t>
            </a:r>
            <a:r>
              <a:rPr lang="ru-RU" dirty="0" err="1" smtClean="0"/>
              <a:t>инстаграме</a:t>
            </a:r>
            <a:endParaRPr lang="ru-RU" dirty="0"/>
          </a:p>
        </p:txBody>
      </p:sp>
      <p:sp>
        <p:nvSpPr>
          <p:cNvPr id="3" name="Объект 2"/>
          <p:cNvSpPr>
            <a:spLocks noGrp="1"/>
          </p:cNvSpPr>
          <p:nvPr>
            <p:ph idx="1"/>
          </p:nvPr>
        </p:nvSpPr>
        <p:spPr/>
        <p:txBody>
          <a:bodyPr>
            <a:normAutofit/>
          </a:bodyPr>
          <a:lstStyle/>
          <a:p>
            <a:r>
              <a:rPr lang="ru-RU" b="1" dirty="0"/>
              <a:t>Интерес</a:t>
            </a:r>
          </a:p>
          <a:p>
            <a:r>
              <a:rPr lang="ru-RU" b="1" dirty="0" smtClean="0"/>
              <a:t>Новизна</a:t>
            </a:r>
            <a:endParaRPr lang="ru-RU" b="1" dirty="0"/>
          </a:p>
          <a:p>
            <a:r>
              <a:rPr lang="ru-RU" b="1" dirty="0" smtClean="0"/>
              <a:t>Отношения</a:t>
            </a:r>
            <a:endParaRPr lang="ru-RU" b="1" dirty="0"/>
          </a:p>
          <a:p>
            <a:r>
              <a:rPr lang="ru-RU" b="1" dirty="0" smtClean="0"/>
              <a:t>Частота использования</a:t>
            </a:r>
          </a:p>
          <a:p>
            <a:r>
              <a:rPr lang="ru-RU" b="1" dirty="0"/>
              <a:t>Подписки</a:t>
            </a:r>
          </a:p>
          <a:p>
            <a:r>
              <a:rPr lang="ru-RU" b="1" dirty="0" smtClean="0"/>
              <a:t>Длительность использования</a:t>
            </a:r>
            <a:endParaRPr lang="ru-RU" b="1" dirty="0"/>
          </a:p>
        </p:txBody>
      </p:sp>
    </p:spTree>
    <p:extLst>
      <p:ext uri="{BB962C8B-B14F-4D97-AF65-F5344CB8AC3E}">
        <p14:creationId xmlns:p14="http://schemas.microsoft.com/office/powerpoint/2010/main" val="248089362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373" t="17565" r="22353" b="4984"/>
          <a:stretch/>
        </p:blipFill>
        <p:spPr bwMode="auto">
          <a:xfrm>
            <a:off x="0" y="188640"/>
            <a:ext cx="9100658" cy="5544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12703" y="-168424"/>
            <a:ext cx="3720607" cy="1725216"/>
          </a:xfrm>
          <a:prstGeom prst="rect">
            <a:avLst/>
          </a:prstGeom>
          <a:solidFill>
            <a:srgbClr val="FF0000">
              <a:alpha val="34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Прямоугольник 5"/>
          <p:cNvSpPr/>
          <p:nvPr/>
        </p:nvSpPr>
        <p:spPr>
          <a:xfrm>
            <a:off x="395536" y="116632"/>
            <a:ext cx="8352928" cy="6264696"/>
          </a:xfrm>
          <a:prstGeom prst="rect">
            <a:avLst/>
          </a:prstGeom>
          <a:solidFill>
            <a:srgbClr val="0070C0">
              <a:alpha val="11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40078737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ооо\Desktop\tiago-eira-1351386-unsplash.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r="23722"/>
          <a:stretch/>
        </p:blipFill>
        <p:spPr bwMode="auto">
          <a:xfrm>
            <a:off x="-3484" y="0"/>
            <a:ext cx="9147484" cy="6880832"/>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395536" y="260648"/>
            <a:ext cx="8352928" cy="6264696"/>
          </a:xfrm>
          <a:prstGeom prst="rect">
            <a:avLst/>
          </a:prstGeom>
          <a:solidFill>
            <a:schemeClr val="tx1">
              <a:alpha val="7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p:cNvSpPr txBox="1"/>
          <p:nvPr/>
        </p:nvSpPr>
        <p:spPr>
          <a:xfrm>
            <a:off x="755576" y="476672"/>
            <a:ext cx="7704856" cy="5509200"/>
          </a:xfrm>
          <a:prstGeom prst="rect">
            <a:avLst/>
          </a:prstGeom>
          <a:noFill/>
        </p:spPr>
        <p:txBody>
          <a:bodyPr wrap="square" rtlCol="0">
            <a:spAutoFit/>
          </a:bodyPr>
          <a:lstStyle/>
          <a:p>
            <a:pPr algn="ctr"/>
            <a:r>
              <a:rPr lang="ru-RU" sz="6600" b="1" dirty="0" smtClean="0">
                <a:solidFill>
                  <a:schemeClr val="bg1"/>
                </a:solidFill>
              </a:rPr>
              <a:t>Контент-план</a:t>
            </a:r>
          </a:p>
          <a:p>
            <a:pPr algn="ctr"/>
            <a:endParaRPr lang="ru-RU" sz="1600" b="1" dirty="0" smtClean="0">
              <a:solidFill>
                <a:schemeClr val="bg1"/>
              </a:solidFill>
            </a:endParaRPr>
          </a:p>
          <a:p>
            <a:r>
              <a:rPr lang="ru-RU" sz="2800" b="1" dirty="0">
                <a:solidFill>
                  <a:schemeClr val="bg1"/>
                </a:solidFill>
              </a:rPr>
              <a:t>Контент-план ― это заранее составленный график публикаций. Он экономит время и обеспечивает регулярный постинг контента. </a:t>
            </a:r>
            <a:endParaRPr lang="ru-RU" sz="2800" b="1" dirty="0" smtClean="0">
              <a:solidFill>
                <a:schemeClr val="bg1"/>
              </a:solidFill>
            </a:endParaRPr>
          </a:p>
          <a:p>
            <a:endParaRPr lang="ru-RU" sz="2800" b="1" dirty="0" smtClean="0">
              <a:solidFill>
                <a:schemeClr val="bg1"/>
              </a:solidFill>
            </a:endParaRPr>
          </a:p>
          <a:p>
            <a:r>
              <a:rPr lang="ru-RU" sz="2800" b="1" dirty="0">
                <a:solidFill>
                  <a:schemeClr val="bg1"/>
                </a:solidFill>
              </a:rPr>
              <a:t>Есть минимум три причины завести контент-план</a:t>
            </a:r>
            <a:r>
              <a:rPr lang="ru-RU" sz="2800" b="1" dirty="0" smtClean="0">
                <a:solidFill>
                  <a:schemeClr val="bg1"/>
                </a:solidFill>
              </a:rPr>
              <a:t>:</a:t>
            </a:r>
            <a:endParaRPr lang="ru-RU" sz="2800" b="1" dirty="0">
              <a:solidFill>
                <a:schemeClr val="bg1"/>
              </a:solidFill>
            </a:endParaRPr>
          </a:p>
          <a:p>
            <a:r>
              <a:rPr lang="ru-RU" sz="2800" b="1" dirty="0" smtClean="0">
                <a:solidFill>
                  <a:schemeClr val="bg1"/>
                </a:solidFill>
              </a:rPr>
              <a:t>1.Чтобы </a:t>
            </a:r>
            <a:r>
              <a:rPr lang="ru-RU" sz="2800" b="1" dirty="0">
                <a:solidFill>
                  <a:schemeClr val="bg1"/>
                </a:solidFill>
              </a:rPr>
              <a:t>не </a:t>
            </a:r>
            <a:r>
              <a:rPr lang="ru-RU" sz="2800" b="1" dirty="0" smtClean="0">
                <a:solidFill>
                  <a:schemeClr val="bg1"/>
                </a:solidFill>
              </a:rPr>
              <a:t>забыть;</a:t>
            </a:r>
            <a:endParaRPr lang="ru-RU" sz="2800" b="1" dirty="0">
              <a:solidFill>
                <a:schemeClr val="bg1"/>
              </a:solidFill>
            </a:endParaRPr>
          </a:p>
          <a:p>
            <a:r>
              <a:rPr lang="ru-RU" sz="2800" b="1" dirty="0" smtClean="0">
                <a:solidFill>
                  <a:schemeClr val="bg1"/>
                </a:solidFill>
              </a:rPr>
              <a:t>2. </a:t>
            </a:r>
            <a:r>
              <a:rPr lang="ru-RU" sz="2800" b="1" dirty="0">
                <a:solidFill>
                  <a:schemeClr val="bg1"/>
                </a:solidFill>
              </a:rPr>
              <a:t>Д</a:t>
            </a:r>
            <a:r>
              <a:rPr lang="ru-RU" sz="2800" b="1" dirty="0" smtClean="0">
                <a:solidFill>
                  <a:schemeClr val="bg1"/>
                </a:solidFill>
              </a:rPr>
              <a:t>ля отчетности;</a:t>
            </a:r>
            <a:endParaRPr lang="ru-RU" sz="2800" b="1" dirty="0">
              <a:solidFill>
                <a:schemeClr val="bg1"/>
              </a:solidFill>
            </a:endParaRPr>
          </a:p>
          <a:p>
            <a:r>
              <a:rPr lang="ru-RU" sz="2800" b="1" dirty="0" smtClean="0">
                <a:solidFill>
                  <a:schemeClr val="bg1"/>
                </a:solidFill>
              </a:rPr>
              <a:t>3. </a:t>
            </a:r>
            <a:r>
              <a:rPr lang="ru-RU" sz="2800" b="1" dirty="0">
                <a:solidFill>
                  <a:schemeClr val="bg1"/>
                </a:solidFill>
              </a:rPr>
              <a:t>Д</a:t>
            </a:r>
            <a:r>
              <a:rPr lang="ru-RU" sz="2800" b="1" dirty="0" smtClean="0">
                <a:solidFill>
                  <a:schemeClr val="bg1"/>
                </a:solidFill>
              </a:rPr>
              <a:t>ля анализа.</a:t>
            </a:r>
            <a:endParaRPr lang="ru-RU" sz="2800" b="1" dirty="0">
              <a:solidFill>
                <a:schemeClr val="bg1"/>
              </a:solidFill>
            </a:endParaRPr>
          </a:p>
          <a:p>
            <a:pPr algn="ctr"/>
            <a:endParaRPr lang="ru-RU" b="1" dirty="0">
              <a:solidFill>
                <a:schemeClr val="bg1"/>
              </a:solidFill>
            </a:endParaRPr>
          </a:p>
        </p:txBody>
      </p:sp>
    </p:spTree>
    <p:extLst>
      <p:ext uri="{BB962C8B-B14F-4D97-AF65-F5344CB8AC3E}">
        <p14:creationId xmlns:p14="http://schemas.microsoft.com/office/powerpoint/2010/main" val="79782510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ооо\Desktop\stewart-edward-1407840-unsplash.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395536" y="260648"/>
            <a:ext cx="8352928" cy="6264696"/>
          </a:xfrm>
          <a:prstGeom prst="rect">
            <a:avLst/>
          </a:prstGeom>
          <a:solidFill>
            <a:schemeClr val="tx1">
              <a:alpha val="7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p:cNvSpPr txBox="1"/>
          <p:nvPr/>
        </p:nvSpPr>
        <p:spPr>
          <a:xfrm>
            <a:off x="827584" y="692696"/>
            <a:ext cx="7488832" cy="3724096"/>
          </a:xfrm>
          <a:prstGeom prst="rect">
            <a:avLst/>
          </a:prstGeom>
          <a:noFill/>
        </p:spPr>
        <p:txBody>
          <a:bodyPr wrap="square" rtlCol="0">
            <a:spAutoFit/>
          </a:bodyPr>
          <a:lstStyle/>
          <a:p>
            <a:r>
              <a:rPr lang="ru-RU" sz="5400" b="1" dirty="0" smtClean="0">
                <a:solidFill>
                  <a:schemeClr val="bg1"/>
                </a:solidFill>
              </a:rPr>
              <a:t>Виды контента:</a:t>
            </a:r>
          </a:p>
          <a:p>
            <a:pPr marL="914400" indent="-914400">
              <a:buAutoNum type="arabicPeriod"/>
            </a:pPr>
            <a:r>
              <a:rPr lang="ru-RU" sz="5400" b="1" dirty="0" smtClean="0">
                <a:solidFill>
                  <a:schemeClr val="bg1"/>
                </a:solidFill>
              </a:rPr>
              <a:t>Обязательный</a:t>
            </a:r>
          </a:p>
          <a:p>
            <a:pPr marL="914400" indent="-914400">
              <a:buAutoNum type="arabicPeriod"/>
            </a:pPr>
            <a:r>
              <a:rPr lang="ru-RU" sz="5400" b="1" dirty="0" smtClean="0">
                <a:solidFill>
                  <a:schemeClr val="bg1"/>
                </a:solidFill>
              </a:rPr>
              <a:t>Креативный</a:t>
            </a:r>
            <a:endParaRPr lang="ru-RU" sz="5400" b="1" dirty="0">
              <a:solidFill>
                <a:schemeClr val="bg1"/>
              </a:solidFill>
            </a:endParaRPr>
          </a:p>
          <a:p>
            <a:endParaRPr lang="ru-RU" sz="5400" b="1" dirty="0" smtClean="0">
              <a:solidFill>
                <a:schemeClr val="bg1"/>
              </a:solidFill>
            </a:endParaRPr>
          </a:p>
          <a:p>
            <a:endParaRPr lang="ru-RU" sz="2000" b="1" dirty="0">
              <a:solidFill>
                <a:schemeClr val="bg1"/>
              </a:solidFill>
            </a:endParaRPr>
          </a:p>
        </p:txBody>
      </p:sp>
    </p:spTree>
    <p:extLst>
      <p:ext uri="{BB962C8B-B14F-4D97-AF65-F5344CB8AC3E}">
        <p14:creationId xmlns:p14="http://schemas.microsoft.com/office/powerpoint/2010/main" val="402737676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ооо\Desktop\stewart-edward-1407840-unsplash.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395536" y="260648"/>
            <a:ext cx="8352928" cy="6264696"/>
          </a:xfrm>
          <a:prstGeom prst="rect">
            <a:avLst/>
          </a:prstGeom>
          <a:solidFill>
            <a:schemeClr val="tx1">
              <a:alpha val="7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p:cNvSpPr txBox="1"/>
          <p:nvPr/>
        </p:nvSpPr>
        <p:spPr>
          <a:xfrm>
            <a:off x="827584" y="692696"/>
            <a:ext cx="7488832" cy="6217087"/>
          </a:xfrm>
          <a:prstGeom prst="rect">
            <a:avLst/>
          </a:prstGeom>
          <a:noFill/>
        </p:spPr>
        <p:txBody>
          <a:bodyPr wrap="square" rtlCol="0">
            <a:spAutoFit/>
          </a:bodyPr>
          <a:lstStyle/>
          <a:p>
            <a:r>
              <a:rPr lang="ru-RU" sz="5400" b="1" dirty="0" smtClean="0">
                <a:solidFill>
                  <a:schemeClr val="bg1"/>
                </a:solidFill>
              </a:rPr>
              <a:t>Креативный контент:</a:t>
            </a:r>
            <a:endParaRPr lang="ru-RU" sz="5400" b="1" dirty="0" smtClean="0">
              <a:solidFill>
                <a:schemeClr val="bg1"/>
              </a:solidFill>
            </a:endParaRPr>
          </a:p>
          <a:p>
            <a:pPr marL="685800" indent="-685800">
              <a:buFont typeface="Arial" panose="020B0604020202020204" pitchFamily="34" charset="0"/>
              <a:buChar char="•"/>
            </a:pPr>
            <a:r>
              <a:rPr lang="ru-RU" sz="5400" b="1" dirty="0">
                <a:solidFill>
                  <a:schemeClr val="bg1"/>
                </a:solidFill>
              </a:rPr>
              <a:t>Вовлекающий</a:t>
            </a:r>
          </a:p>
          <a:p>
            <a:pPr marL="685800" indent="-685800">
              <a:buFont typeface="Arial" panose="020B0604020202020204" pitchFamily="34" charset="0"/>
              <a:buChar char="•"/>
            </a:pPr>
            <a:r>
              <a:rPr lang="ru-RU" sz="5400" b="1" dirty="0">
                <a:solidFill>
                  <a:schemeClr val="bg1"/>
                </a:solidFill>
              </a:rPr>
              <a:t>Обучающий</a:t>
            </a:r>
          </a:p>
          <a:p>
            <a:pPr marL="685800" indent="-685800">
              <a:buFont typeface="Arial" panose="020B0604020202020204" pitchFamily="34" charset="0"/>
              <a:buChar char="•"/>
            </a:pPr>
            <a:r>
              <a:rPr lang="ru-RU" sz="5400" b="1" dirty="0">
                <a:solidFill>
                  <a:schemeClr val="bg1"/>
                </a:solidFill>
              </a:rPr>
              <a:t>Познавательный</a:t>
            </a:r>
          </a:p>
          <a:p>
            <a:pPr marL="685800" indent="-685800">
              <a:buFont typeface="Arial" panose="020B0604020202020204" pitchFamily="34" charset="0"/>
              <a:buChar char="•"/>
            </a:pPr>
            <a:r>
              <a:rPr lang="ru-RU" sz="5400" b="1" dirty="0" smtClean="0">
                <a:solidFill>
                  <a:schemeClr val="bg1"/>
                </a:solidFill>
              </a:rPr>
              <a:t>Новостной</a:t>
            </a:r>
            <a:endParaRPr lang="ru-RU" sz="5400" b="1" dirty="0">
              <a:solidFill>
                <a:schemeClr val="bg1"/>
              </a:solidFill>
            </a:endParaRPr>
          </a:p>
          <a:p>
            <a:pPr marL="685800" indent="-685800">
              <a:buFont typeface="Arial" panose="020B0604020202020204" pitchFamily="34" charset="0"/>
              <a:buChar char="•"/>
            </a:pPr>
            <a:r>
              <a:rPr lang="ru-RU" sz="5400" b="1" dirty="0" smtClean="0">
                <a:solidFill>
                  <a:schemeClr val="bg1"/>
                </a:solidFill>
              </a:rPr>
              <a:t>Конкурсный и </a:t>
            </a:r>
            <a:r>
              <a:rPr lang="ru-RU" sz="5400" b="1" dirty="0">
                <a:solidFill>
                  <a:schemeClr val="bg1"/>
                </a:solidFill>
              </a:rPr>
              <a:t>т.д.</a:t>
            </a:r>
          </a:p>
          <a:p>
            <a:endParaRPr lang="ru-RU" sz="5400" b="1" dirty="0" smtClean="0">
              <a:solidFill>
                <a:schemeClr val="bg1"/>
              </a:solidFill>
            </a:endParaRPr>
          </a:p>
          <a:p>
            <a:endParaRPr lang="ru-RU" sz="2000" b="1" dirty="0">
              <a:solidFill>
                <a:schemeClr val="bg1"/>
              </a:solidFill>
            </a:endParaRPr>
          </a:p>
        </p:txBody>
      </p:sp>
    </p:spTree>
    <p:extLst>
      <p:ext uri="{BB962C8B-B14F-4D97-AF65-F5344CB8AC3E}">
        <p14:creationId xmlns:p14="http://schemas.microsoft.com/office/powerpoint/2010/main" val="97841526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ооо\Desktop\mohamed-nashah-1403312-unsplash.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r="25079"/>
          <a:stretch/>
        </p:blipFill>
        <p:spPr bwMode="auto">
          <a:xfrm>
            <a:off x="-1" y="-27384"/>
            <a:ext cx="9181305" cy="688538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395536" y="260648"/>
            <a:ext cx="8352928" cy="6264696"/>
          </a:xfrm>
          <a:prstGeom prst="rect">
            <a:avLst/>
          </a:prstGeom>
          <a:solidFill>
            <a:schemeClr val="tx1">
              <a:alpha val="7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TextBox 3"/>
          <p:cNvSpPr txBox="1"/>
          <p:nvPr/>
        </p:nvSpPr>
        <p:spPr>
          <a:xfrm>
            <a:off x="683568" y="260648"/>
            <a:ext cx="7776864" cy="4031873"/>
          </a:xfrm>
          <a:prstGeom prst="rect">
            <a:avLst/>
          </a:prstGeom>
          <a:noFill/>
        </p:spPr>
        <p:txBody>
          <a:bodyPr wrap="square" rtlCol="0">
            <a:spAutoFit/>
          </a:bodyPr>
          <a:lstStyle/>
          <a:p>
            <a:r>
              <a:rPr lang="ru-RU" sz="2800" b="1" dirty="0" smtClean="0">
                <a:solidFill>
                  <a:schemeClr val="bg1"/>
                </a:solidFill>
              </a:rPr>
              <a:t>Про что писать? Мы филфаков не заканчивали…</a:t>
            </a:r>
          </a:p>
          <a:p>
            <a:endParaRPr lang="ru-RU" sz="2800" b="1" dirty="0">
              <a:solidFill>
                <a:schemeClr val="bg1"/>
              </a:solidFill>
            </a:endParaRPr>
          </a:p>
          <a:p>
            <a:pPr marL="342900" indent="-342900">
              <a:buAutoNum type="arabicPeriod"/>
            </a:pPr>
            <a:r>
              <a:rPr lang="ru-RU" sz="4000" b="1" dirty="0" smtClean="0">
                <a:solidFill>
                  <a:schemeClr val="bg1"/>
                </a:solidFill>
              </a:rPr>
              <a:t> Мозговой штурм</a:t>
            </a:r>
          </a:p>
          <a:p>
            <a:pPr marL="342900" indent="-342900">
              <a:buAutoNum type="arabicPeriod"/>
            </a:pPr>
            <a:r>
              <a:rPr lang="ru-RU" sz="4000" b="1" dirty="0" smtClean="0">
                <a:solidFill>
                  <a:schemeClr val="bg1"/>
                </a:solidFill>
              </a:rPr>
              <a:t> Анализ конкурентов</a:t>
            </a:r>
          </a:p>
          <a:p>
            <a:pPr marL="342900" indent="-342900">
              <a:buAutoNum type="arabicPeriod"/>
            </a:pPr>
            <a:r>
              <a:rPr lang="ru-RU" sz="4000" b="1" dirty="0" smtClean="0">
                <a:solidFill>
                  <a:schemeClr val="bg1"/>
                </a:solidFill>
              </a:rPr>
              <a:t> Личный опыт</a:t>
            </a:r>
          </a:p>
          <a:p>
            <a:pPr marL="342900" indent="-342900">
              <a:buAutoNum type="arabicPeriod"/>
            </a:pPr>
            <a:r>
              <a:rPr lang="ru-RU" sz="4000" b="1" dirty="0" smtClean="0">
                <a:solidFill>
                  <a:schemeClr val="bg1"/>
                </a:solidFill>
              </a:rPr>
              <a:t> Тренды и глобальные события</a:t>
            </a:r>
          </a:p>
          <a:p>
            <a:pPr marL="342900" indent="-342900">
              <a:buAutoNum type="arabicPeriod"/>
            </a:pPr>
            <a:r>
              <a:rPr lang="ru-RU" sz="4000" b="1" dirty="0" smtClean="0">
                <a:solidFill>
                  <a:schemeClr val="bg1"/>
                </a:solidFill>
              </a:rPr>
              <a:t> Яндекс новости</a:t>
            </a:r>
            <a:endParaRPr lang="ru-RU" sz="4000" b="1" dirty="0">
              <a:solidFill>
                <a:schemeClr val="bg1"/>
              </a:solidFill>
            </a:endParaRPr>
          </a:p>
        </p:txBody>
      </p:sp>
    </p:spTree>
    <p:extLst>
      <p:ext uri="{BB962C8B-B14F-4D97-AF65-F5344CB8AC3E}">
        <p14:creationId xmlns:p14="http://schemas.microsoft.com/office/powerpoint/2010/main" val="252812119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Мозговой штурм</a:t>
            </a:r>
            <a:endParaRPr lang="ru-RU" dirty="0"/>
          </a:p>
        </p:txBody>
      </p:sp>
      <p:sp>
        <p:nvSpPr>
          <p:cNvPr id="3" name="Объект 2"/>
          <p:cNvSpPr>
            <a:spLocks noGrp="1"/>
          </p:cNvSpPr>
          <p:nvPr>
            <p:ph idx="1"/>
          </p:nvPr>
        </p:nvSpPr>
        <p:spPr>
          <a:xfrm>
            <a:off x="251520" y="1556792"/>
            <a:ext cx="8712968" cy="4569371"/>
          </a:xfrm>
        </p:spPr>
        <p:txBody>
          <a:bodyPr>
            <a:normAutofit lnSpcReduction="10000"/>
          </a:bodyPr>
          <a:lstStyle/>
          <a:p>
            <a:pPr marL="0" indent="0">
              <a:buNone/>
            </a:pPr>
            <a:r>
              <a:rPr lang="ru-RU" sz="4800" b="1" dirty="0" smtClean="0"/>
              <a:t>Тема штурма: </a:t>
            </a:r>
            <a:r>
              <a:rPr lang="ru-RU" sz="4800" dirty="0" smtClean="0"/>
              <a:t>о чем можно писать в сообществе? </a:t>
            </a:r>
          </a:p>
          <a:p>
            <a:pPr marL="0" indent="0">
              <a:buNone/>
            </a:pPr>
            <a:r>
              <a:rPr lang="ru-RU" sz="4800" dirty="0" smtClean="0"/>
              <a:t>Предлагаем темы для постов.</a:t>
            </a:r>
          </a:p>
          <a:p>
            <a:pPr marL="0" indent="0">
              <a:buNone/>
            </a:pPr>
            <a:endParaRPr lang="ru-RU" sz="4800" dirty="0"/>
          </a:p>
          <a:p>
            <a:pPr marL="0" indent="0">
              <a:buNone/>
            </a:pPr>
            <a:endParaRPr lang="ru-RU" sz="4800" dirty="0" smtClean="0"/>
          </a:p>
          <a:p>
            <a:pPr marL="0" indent="0">
              <a:buNone/>
            </a:pPr>
            <a:r>
              <a:rPr lang="ru-RU" sz="3600" dirty="0" smtClean="0"/>
              <a:t>Результаты заносим в сводную таблицу</a:t>
            </a:r>
            <a:endParaRPr lang="ru-RU" sz="3600" dirty="0"/>
          </a:p>
        </p:txBody>
      </p:sp>
    </p:spTree>
    <p:extLst>
      <p:ext uri="{BB962C8B-B14F-4D97-AF65-F5344CB8AC3E}">
        <p14:creationId xmlns:p14="http://schemas.microsoft.com/office/powerpoint/2010/main" val="29731469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Идеи для рубрик</a:t>
            </a:r>
            <a:endParaRPr lang="ru-RU" dirty="0"/>
          </a:p>
        </p:txBody>
      </p:sp>
      <p:sp>
        <p:nvSpPr>
          <p:cNvPr id="3" name="Объект 2"/>
          <p:cNvSpPr>
            <a:spLocks noGrp="1"/>
          </p:cNvSpPr>
          <p:nvPr>
            <p:ph idx="1"/>
          </p:nvPr>
        </p:nvSpPr>
        <p:spPr/>
        <p:txBody>
          <a:bodyPr>
            <a:normAutofit lnSpcReduction="10000"/>
          </a:bodyPr>
          <a:lstStyle/>
          <a:p>
            <a:pPr marL="0" indent="0">
              <a:buNone/>
            </a:pPr>
            <a:r>
              <a:rPr lang="ru-RU" dirty="0" smtClean="0"/>
              <a:t>1.</a:t>
            </a:r>
          </a:p>
          <a:p>
            <a:pPr marL="0" indent="0">
              <a:buNone/>
            </a:pPr>
            <a:r>
              <a:rPr lang="ru-RU" dirty="0" smtClean="0"/>
              <a:t>2.</a:t>
            </a:r>
          </a:p>
          <a:p>
            <a:pPr marL="0" indent="0">
              <a:buNone/>
            </a:pPr>
            <a:r>
              <a:rPr lang="ru-RU" dirty="0" smtClean="0"/>
              <a:t>3.</a:t>
            </a:r>
          </a:p>
          <a:p>
            <a:pPr marL="0" indent="0">
              <a:buNone/>
            </a:pPr>
            <a:r>
              <a:rPr lang="ru-RU" dirty="0" smtClean="0"/>
              <a:t>4.</a:t>
            </a:r>
          </a:p>
          <a:p>
            <a:pPr marL="0" indent="0">
              <a:buNone/>
            </a:pPr>
            <a:r>
              <a:rPr lang="ru-RU" dirty="0" smtClean="0"/>
              <a:t>5.</a:t>
            </a:r>
          </a:p>
          <a:p>
            <a:pPr marL="0" indent="0">
              <a:buNone/>
            </a:pPr>
            <a:r>
              <a:rPr lang="ru-RU" dirty="0" smtClean="0"/>
              <a:t>6.</a:t>
            </a:r>
          </a:p>
          <a:p>
            <a:pPr marL="0" indent="0">
              <a:buNone/>
            </a:pPr>
            <a:r>
              <a:rPr lang="ru-RU" dirty="0" smtClean="0"/>
              <a:t>7.</a:t>
            </a:r>
          </a:p>
          <a:p>
            <a:pPr marL="0" indent="0">
              <a:buNone/>
            </a:pPr>
            <a:r>
              <a:rPr lang="ru-RU" dirty="0" smtClean="0"/>
              <a:t>8.</a:t>
            </a:r>
            <a:endParaRPr lang="ru-RU" dirty="0"/>
          </a:p>
        </p:txBody>
      </p:sp>
    </p:spTree>
    <p:extLst>
      <p:ext uri="{BB962C8B-B14F-4D97-AF65-F5344CB8AC3E}">
        <p14:creationId xmlns:p14="http://schemas.microsoft.com/office/powerpoint/2010/main" val="28108323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1617" t="15135" r="23235" b="19179"/>
          <a:stretch/>
        </p:blipFill>
        <p:spPr bwMode="auto">
          <a:xfrm>
            <a:off x="14445" y="-18964"/>
            <a:ext cx="9157342" cy="6544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17110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14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0808" t="14187" r="22418" b="15116"/>
          <a:stretch/>
        </p:blipFill>
        <p:spPr bwMode="auto">
          <a:xfrm>
            <a:off x="0" y="44624"/>
            <a:ext cx="9144000" cy="6832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616289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Практическое задание</a:t>
            </a:r>
            <a:endParaRPr lang="ru-RU" dirty="0"/>
          </a:p>
        </p:txBody>
      </p:sp>
      <p:sp>
        <p:nvSpPr>
          <p:cNvPr id="3" name="Объект 2"/>
          <p:cNvSpPr>
            <a:spLocks noGrp="1"/>
          </p:cNvSpPr>
          <p:nvPr>
            <p:ph idx="1"/>
          </p:nvPr>
        </p:nvSpPr>
        <p:spPr/>
        <p:txBody>
          <a:bodyPr>
            <a:normAutofit fontScale="92500"/>
          </a:bodyPr>
          <a:lstStyle/>
          <a:p>
            <a:pPr marL="0" indent="0">
              <a:buNone/>
            </a:pPr>
            <a:r>
              <a:rPr lang="ru-RU" sz="7200" dirty="0" smtClean="0"/>
              <a:t>Составляем контент план на неделю</a:t>
            </a:r>
          </a:p>
          <a:p>
            <a:pPr marL="0" indent="0">
              <a:buNone/>
            </a:pPr>
            <a:endParaRPr lang="ru-RU" dirty="0" smtClean="0"/>
          </a:p>
          <a:p>
            <a:pPr marL="0" indent="0">
              <a:buNone/>
            </a:pPr>
            <a:endParaRPr lang="ru-RU" dirty="0"/>
          </a:p>
          <a:p>
            <a:pPr marL="0" indent="0">
              <a:buNone/>
            </a:pPr>
            <a:r>
              <a:rPr lang="ru-RU" dirty="0" smtClean="0"/>
              <a:t>Учитываем наши сильные стороны и интересы целевой аудитории и виды контента.</a:t>
            </a:r>
          </a:p>
        </p:txBody>
      </p:sp>
    </p:spTree>
    <p:extLst>
      <p:ext uri="{BB962C8B-B14F-4D97-AF65-F5344CB8AC3E}">
        <p14:creationId xmlns:p14="http://schemas.microsoft.com/office/powerpoint/2010/main" val="388502895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pPr marL="0" indent="0">
              <a:buNone/>
            </a:pPr>
            <a:endParaRPr lang="ru-RU" dirty="0" smtClean="0"/>
          </a:p>
          <a:p>
            <a:pPr marL="0" indent="0">
              <a:buNone/>
            </a:pPr>
            <a:r>
              <a:rPr lang="ru-RU" sz="8800" dirty="0" smtClean="0"/>
              <a:t>Работа с текстом</a:t>
            </a:r>
            <a:endParaRPr lang="ru-RU" sz="8800" dirty="0"/>
          </a:p>
        </p:txBody>
      </p:sp>
    </p:spTree>
    <p:extLst>
      <p:ext uri="{BB962C8B-B14F-4D97-AF65-F5344CB8AC3E}">
        <p14:creationId xmlns:p14="http://schemas.microsoft.com/office/powerpoint/2010/main" val="176651316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pPr marL="0" indent="0">
              <a:buNone/>
            </a:pPr>
            <a:r>
              <a:rPr lang="ru-RU" dirty="0" smtClean="0"/>
              <a:t>ВНИМАНИЕ!</a:t>
            </a:r>
          </a:p>
          <a:p>
            <a:pPr marL="0" indent="0">
              <a:buNone/>
            </a:pPr>
            <a:endParaRPr lang="ru-RU" dirty="0" smtClean="0"/>
          </a:p>
          <a:p>
            <a:pPr marL="0" indent="0">
              <a:buNone/>
            </a:pPr>
            <a:r>
              <a:rPr lang="ru-RU" dirty="0" smtClean="0"/>
              <a:t>В связи с плановым проведением диагностических и ремонтных работ в летний период горячее водоснабжение в вашем доме будет отключено с 1.05 по 13.05</a:t>
            </a:r>
          </a:p>
          <a:p>
            <a:pPr marL="0" indent="0">
              <a:buNone/>
            </a:pPr>
            <a:endParaRPr lang="ru-RU" dirty="0" smtClean="0"/>
          </a:p>
          <a:p>
            <a:pPr marL="0" indent="0">
              <a:buNone/>
            </a:pPr>
            <a:r>
              <a:rPr lang="ru-RU" dirty="0" smtClean="0"/>
              <a:t>Администрация</a:t>
            </a:r>
            <a:endParaRPr lang="ru-RU" dirty="0"/>
          </a:p>
        </p:txBody>
      </p:sp>
    </p:spTree>
    <p:extLst>
      <p:ext uri="{BB962C8B-B14F-4D97-AF65-F5344CB8AC3E}">
        <p14:creationId xmlns:p14="http://schemas.microsoft.com/office/powerpoint/2010/main" val="294552252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lnSpcReduction="10000"/>
          </a:bodyPr>
          <a:lstStyle/>
          <a:p>
            <a:pPr marL="0" indent="0">
              <a:buNone/>
            </a:pPr>
            <a:r>
              <a:rPr lang="en-US" dirty="0" smtClean="0"/>
              <a:t>|||||||||||!</a:t>
            </a:r>
          </a:p>
          <a:p>
            <a:pPr marL="0" indent="0">
              <a:buNone/>
            </a:pPr>
            <a:endParaRPr lang="en-US" dirty="0" smtClean="0"/>
          </a:p>
          <a:p>
            <a:pPr marL="0" indent="0">
              <a:buNone/>
            </a:pPr>
            <a:r>
              <a:rPr lang="en-US" dirty="0" smtClean="0"/>
              <a:t>|  ||||||   |||||||||||||   ||||||||   |||||||||</a:t>
            </a:r>
          </a:p>
          <a:p>
            <a:pPr marL="0" indent="0">
              <a:buNone/>
            </a:pPr>
            <a:r>
              <a:rPr lang="en-US" dirty="0" smtClean="0"/>
              <a:t>||||||||||||   ||||||   |||||||   |||||||||||||</a:t>
            </a:r>
          </a:p>
          <a:p>
            <a:pPr marL="0" indent="0">
              <a:buNone/>
            </a:pPr>
            <a:r>
              <a:rPr lang="en-US" dirty="0" smtClean="0"/>
              <a:t>||||   |||||||| </a:t>
            </a:r>
            <a:r>
              <a:rPr lang="ru-RU" dirty="0" smtClean="0"/>
              <a:t>горячая вода </a:t>
            </a:r>
            <a:r>
              <a:rPr lang="en-US" dirty="0" smtClean="0"/>
              <a:t>|||    ||||||    |||</a:t>
            </a:r>
          </a:p>
          <a:p>
            <a:pPr marL="0" indent="0">
              <a:buNone/>
            </a:pPr>
            <a:r>
              <a:rPr lang="en-US" dirty="0" smtClean="0"/>
              <a:t>|||| </a:t>
            </a:r>
            <a:r>
              <a:rPr lang="ru-RU" dirty="0" smtClean="0"/>
              <a:t>отключена с 1.05 по 13.05</a:t>
            </a:r>
          </a:p>
          <a:p>
            <a:pPr marL="0" indent="0">
              <a:buNone/>
            </a:pPr>
            <a:endParaRPr lang="ru-RU" dirty="0"/>
          </a:p>
          <a:p>
            <a:pPr marL="0" indent="0">
              <a:buNone/>
            </a:pPr>
            <a:r>
              <a:rPr lang="en-US" dirty="0" smtClean="0"/>
              <a:t>||||||||||||</a:t>
            </a:r>
            <a:endParaRPr lang="ru-RU" dirty="0"/>
          </a:p>
        </p:txBody>
      </p:sp>
    </p:spTree>
    <p:extLst>
      <p:ext uri="{BB962C8B-B14F-4D97-AF65-F5344CB8AC3E}">
        <p14:creationId xmlns:p14="http://schemas.microsoft.com/office/powerpoint/2010/main" val="135454081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a:bodyPr>
          <a:lstStyle/>
          <a:p>
            <a:pPr marL="0" indent="0">
              <a:buNone/>
            </a:pPr>
            <a:endParaRPr lang="ru-RU" dirty="0"/>
          </a:p>
          <a:p>
            <a:pPr marL="0" indent="0">
              <a:buNone/>
            </a:pPr>
            <a:r>
              <a:rPr lang="ru-RU" sz="6000" dirty="0" smtClean="0"/>
              <a:t>Горячая вода отключена с 1 по 13 мая</a:t>
            </a:r>
            <a:endParaRPr lang="ru-RU" sz="6000" dirty="0"/>
          </a:p>
        </p:txBody>
      </p:sp>
    </p:spTree>
    <p:extLst>
      <p:ext uri="{BB962C8B-B14F-4D97-AF65-F5344CB8AC3E}">
        <p14:creationId xmlns:p14="http://schemas.microsoft.com/office/powerpoint/2010/main" val="130200400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332656"/>
            <a:ext cx="8568952" cy="6192688"/>
          </a:xfrm>
        </p:spPr>
        <p:txBody>
          <a:bodyPr>
            <a:normAutofit fontScale="77500" lnSpcReduction="20000"/>
          </a:bodyPr>
          <a:lstStyle/>
          <a:p>
            <a:pPr marL="0" indent="0">
              <a:buNone/>
            </a:pPr>
            <a:r>
              <a:rPr lang="ru-RU" sz="4700" b="1" dirty="0"/>
              <a:t>Горячая вода отключена с 1 по 13 </a:t>
            </a:r>
            <a:r>
              <a:rPr lang="ru-RU" sz="4700" b="1" dirty="0" smtClean="0"/>
              <a:t>мая</a:t>
            </a:r>
          </a:p>
          <a:p>
            <a:pPr marL="0" indent="0">
              <a:buNone/>
            </a:pPr>
            <a:endParaRPr lang="ru-RU" b="1" dirty="0"/>
          </a:p>
          <a:p>
            <a:pPr marL="0" indent="0">
              <a:buNone/>
            </a:pPr>
            <a:r>
              <a:rPr lang="ru-RU" sz="4100" dirty="0" smtClean="0"/>
              <a:t>Эти две недели </a:t>
            </a:r>
            <a:r>
              <a:rPr lang="ru-RU" sz="4100" dirty="0" err="1" smtClean="0"/>
              <a:t>Урюпинскгортепло</a:t>
            </a:r>
            <a:r>
              <a:rPr lang="ru-RU" sz="4100" dirty="0" smtClean="0"/>
              <a:t> будет готовить отопительную систему к зиме. Мы заменим часть старых металлических труб на современные полимерные, проведем </a:t>
            </a:r>
            <a:r>
              <a:rPr lang="ru-RU" sz="4100" dirty="0" err="1" smtClean="0"/>
              <a:t>гидроиспытания</a:t>
            </a:r>
            <a:r>
              <a:rPr lang="ru-RU" sz="4100" dirty="0" smtClean="0"/>
              <a:t> системы отопления и обновим оборудование на ТЭЦ.</a:t>
            </a:r>
          </a:p>
          <a:p>
            <a:pPr marL="0" indent="0">
              <a:buNone/>
            </a:pPr>
            <a:r>
              <a:rPr lang="ru-RU" sz="4100" dirty="0" smtClean="0"/>
              <a:t>Если этого не делать, </a:t>
            </a:r>
            <a:r>
              <a:rPr lang="ru-RU" sz="4100" dirty="0" smtClean="0"/>
              <a:t>зимой </a:t>
            </a:r>
            <a:r>
              <a:rPr lang="ru-RU" sz="4100" dirty="0" smtClean="0"/>
              <a:t>трубы могут лопнуть и в домах района не будет тепла. Мы запланировали ремонт на лето, чтобы вам было легче перенести это время без горячей воды.</a:t>
            </a:r>
          </a:p>
          <a:p>
            <a:pPr marL="0" indent="0">
              <a:buNone/>
            </a:pPr>
            <a:endParaRPr lang="ru-RU" dirty="0"/>
          </a:p>
          <a:p>
            <a:pPr marL="0" indent="0">
              <a:buNone/>
            </a:pPr>
            <a:r>
              <a:rPr lang="ru-RU" dirty="0" smtClean="0"/>
              <a:t>Справочная +755-5-44-41</a:t>
            </a:r>
            <a:endParaRPr lang="ru-RU" dirty="0"/>
          </a:p>
          <a:p>
            <a:pPr marL="0" indent="0">
              <a:buNone/>
            </a:pPr>
            <a:endParaRPr lang="ru-RU" dirty="0"/>
          </a:p>
        </p:txBody>
      </p:sp>
    </p:spTree>
    <p:extLst>
      <p:ext uri="{BB962C8B-B14F-4D97-AF65-F5344CB8AC3E}">
        <p14:creationId xmlns:p14="http://schemas.microsoft.com/office/powerpoint/2010/main" val="100988968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174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591" t="25575" r="29219" b="13494"/>
          <a:stretch/>
        </p:blipFill>
        <p:spPr bwMode="auto">
          <a:xfrm>
            <a:off x="-1" y="188640"/>
            <a:ext cx="8995691"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594778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327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523" t="24603" r="29881" b="21825"/>
          <a:stretch/>
        </p:blipFill>
        <p:spPr bwMode="auto">
          <a:xfrm>
            <a:off x="1397" y="0"/>
            <a:ext cx="9054992" cy="4437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830846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337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953" t="24405" r="32024" b="18650"/>
          <a:stretch/>
        </p:blipFill>
        <p:spPr bwMode="auto">
          <a:xfrm>
            <a:off x="65292" y="-744"/>
            <a:ext cx="8971204" cy="4941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19142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348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357" t="25992" r="32857" b="12302"/>
          <a:stretch/>
        </p:blipFill>
        <p:spPr bwMode="auto">
          <a:xfrm>
            <a:off x="2952" y="8699"/>
            <a:ext cx="9033544" cy="5413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10090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717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0741" t="19901" r="22189" b="8980"/>
          <a:stretch/>
        </p:blipFill>
        <p:spPr bwMode="auto">
          <a:xfrm>
            <a:off x="1161" y="260648"/>
            <a:ext cx="9142839" cy="6836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396405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5842"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6514" t="28141" r="33260" b="23435"/>
          <a:stretch/>
        </p:blipFill>
        <p:spPr bwMode="auto">
          <a:xfrm>
            <a:off x="107504" y="1484784"/>
            <a:ext cx="8955695" cy="432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667562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Добавляйте цифры</a:t>
            </a:r>
            <a:endParaRPr lang="ru-RU" dirty="0"/>
          </a:p>
        </p:txBody>
      </p:sp>
      <p:sp>
        <p:nvSpPr>
          <p:cNvPr id="3" name="Объект 2"/>
          <p:cNvSpPr>
            <a:spLocks noGrp="1"/>
          </p:cNvSpPr>
          <p:nvPr>
            <p:ph idx="1"/>
          </p:nvPr>
        </p:nvSpPr>
        <p:spPr/>
        <p:txBody>
          <a:bodyPr/>
          <a:lstStyle/>
          <a:p>
            <a:endParaRPr lang="ru-RU"/>
          </a:p>
        </p:txBody>
      </p:sp>
      <p:pic>
        <p:nvPicPr>
          <p:cNvPr id="3789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595" t="28174" r="36191" b="28174"/>
          <a:stretch/>
        </p:blipFill>
        <p:spPr bwMode="auto">
          <a:xfrm>
            <a:off x="-21201" y="1124744"/>
            <a:ext cx="9178591" cy="4129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34584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389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09" t="24008" r="29406" b="15278"/>
          <a:stretch/>
        </p:blipFill>
        <p:spPr bwMode="auto">
          <a:xfrm>
            <a:off x="49455" y="72007"/>
            <a:ext cx="8987041" cy="4725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462178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06288"/>
            <a:ext cx="8229600" cy="1143000"/>
          </a:xfrm>
        </p:spPr>
        <p:txBody>
          <a:bodyPr/>
          <a:lstStyle/>
          <a:p>
            <a:r>
              <a:rPr lang="ru-RU" dirty="0" smtClean="0"/>
              <a:t>О чем этот текст?</a:t>
            </a:r>
            <a:endParaRPr lang="ru-RU" dirty="0"/>
          </a:p>
        </p:txBody>
      </p:sp>
      <p:sp>
        <p:nvSpPr>
          <p:cNvPr id="3" name="Объект 2"/>
          <p:cNvSpPr>
            <a:spLocks noGrp="1"/>
          </p:cNvSpPr>
          <p:nvPr>
            <p:ph idx="1"/>
          </p:nvPr>
        </p:nvSpPr>
        <p:spPr>
          <a:xfrm>
            <a:off x="0" y="692696"/>
            <a:ext cx="8964488" cy="5904656"/>
          </a:xfrm>
        </p:spPr>
        <p:txBody>
          <a:bodyPr>
            <a:normAutofit fontScale="85000" lnSpcReduction="20000"/>
          </a:bodyPr>
          <a:lstStyle/>
          <a:p>
            <a:pPr marL="0" indent="0">
              <a:buNone/>
            </a:pPr>
            <a:r>
              <a:rPr lang="ru-RU" sz="3100" dirty="0"/>
              <a:t>В рамках оказания консультативно-методической помощи молодым депутатам Жуковского района принял участие в заседании организованном Советом молодых депутатов при Законодательном Собрании Калужской области.</a:t>
            </a:r>
            <a:br>
              <a:rPr lang="ru-RU" sz="3100" dirty="0"/>
            </a:br>
            <a:r>
              <a:rPr lang="ru-RU" sz="3100" dirty="0"/>
              <a:t>Обсудили реализацию проектов развития общественной инфраструктуры муниципальных образований, основанных на местных инициативах, в рамках ведомственной целевой программы "Совершенствование системы управления общественными финансами Калужской области"</a:t>
            </a:r>
            <a:br>
              <a:rPr lang="ru-RU" sz="3100" dirty="0"/>
            </a:br>
            <a:r>
              <a:rPr lang="ru-RU" sz="3100" dirty="0"/>
              <a:t>Реализацию проектов благоустройства дворовых территорий и территорий соответствующего функционального назначения в рамках государственной программы Калужской области "Формирование современной городской среды в Калужской области"</a:t>
            </a:r>
            <a:br>
              <a:rPr lang="ru-RU" sz="3100" dirty="0"/>
            </a:br>
            <a:r>
              <a:rPr lang="ru-RU" sz="3100" dirty="0"/>
              <a:t>Обсудили важность и необходимость государственной программы Российской Федерации комплексного развития сельских территорий на период 2020-2025 </a:t>
            </a:r>
            <a:r>
              <a:rPr lang="ru-RU" sz="3100" dirty="0" err="1"/>
              <a:t>гг</a:t>
            </a:r>
            <a:endParaRPr lang="ru-RU" sz="3100" dirty="0"/>
          </a:p>
          <a:p>
            <a:endParaRPr lang="ru-RU" dirty="0"/>
          </a:p>
        </p:txBody>
      </p:sp>
    </p:spTree>
    <p:extLst>
      <p:ext uri="{BB962C8B-B14F-4D97-AF65-F5344CB8AC3E}">
        <p14:creationId xmlns:p14="http://schemas.microsoft.com/office/powerpoint/2010/main" val="110948328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993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7669" t="25254" r="34222" b="16701"/>
          <a:stretch/>
        </p:blipFill>
        <p:spPr bwMode="auto">
          <a:xfrm>
            <a:off x="683568" y="1268760"/>
            <a:ext cx="7689336"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396766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2492896"/>
            <a:ext cx="8229600" cy="1143000"/>
          </a:xfrm>
        </p:spPr>
        <p:txBody>
          <a:bodyPr/>
          <a:lstStyle/>
          <a:p>
            <a:r>
              <a:rPr lang="ru-RU" dirty="0" smtClean="0"/>
              <a:t>Вовлечение в сообщество</a:t>
            </a:r>
            <a:endParaRPr lang="ru-RU" dirty="0"/>
          </a:p>
        </p:txBody>
      </p:sp>
      <p:sp>
        <p:nvSpPr>
          <p:cNvPr id="3" name="Объект 2"/>
          <p:cNvSpPr>
            <a:spLocks noGrp="1"/>
          </p:cNvSpPr>
          <p:nvPr>
            <p:ph idx="1"/>
          </p:nvPr>
        </p:nvSpPr>
        <p:spPr/>
        <p:txBody>
          <a:bodyPr/>
          <a:lstStyle/>
          <a:p>
            <a:endParaRPr lang="ru-RU"/>
          </a:p>
        </p:txBody>
      </p:sp>
    </p:spTree>
    <p:extLst>
      <p:ext uri="{BB962C8B-B14F-4D97-AF65-F5344CB8AC3E}">
        <p14:creationId xmlns:p14="http://schemas.microsoft.com/office/powerpoint/2010/main" val="42825609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a:t>Зачем нужны вовлекающие посты?</a:t>
            </a:r>
            <a:r>
              <a:rPr lang="ru-RU" dirty="0"/>
              <a:t/>
            </a:r>
            <a:br>
              <a:rPr lang="ru-RU" dirty="0"/>
            </a:br>
            <a:endParaRPr lang="ru-RU" dirty="0"/>
          </a:p>
        </p:txBody>
      </p:sp>
      <p:sp>
        <p:nvSpPr>
          <p:cNvPr id="3" name="Объект 2"/>
          <p:cNvSpPr>
            <a:spLocks noGrp="1"/>
          </p:cNvSpPr>
          <p:nvPr>
            <p:ph idx="1"/>
          </p:nvPr>
        </p:nvSpPr>
        <p:spPr/>
        <p:txBody>
          <a:bodyPr>
            <a:normAutofit/>
          </a:bodyPr>
          <a:lstStyle/>
          <a:p>
            <a:pPr fontAlgn="base"/>
            <a:r>
              <a:rPr lang="ru-RU" dirty="0" smtClean="0"/>
              <a:t>Чем </a:t>
            </a:r>
            <a:r>
              <a:rPr lang="ru-RU" dirty="0"/>
              <a:t>больше людей реагирует на ваш пост, тем больше у него шансов отразиться в ленте еще большего числа пользователей. Алгоритм социальной сети видит, что ваш пост полезен людям, поэтому дает ему больший охват.</a:t>
            </a:r>
          </a:p>
          <a:p>
            <a:pPr fontAlgn="base"/>
            <a:r>
              <a:rPr lang="ru-RU" dirty="0"/>
              <a:t>Пользователи, которые реагируют на ваши посты, будут чаще видеть вас в ленте.</a:t>
            </a:r>
          </a:p>
          <a:p>
            <a:endParaRPr lang="ru-RU" dirty="0"/>
          </a:p>
        </p:txBody>
      </p:sp>
    </p:spTree>
    <p:extLst>
      <p:ext uri="{BB962C8B-B14F-4D97-AF65-F5344CB8AC3E}">
        <p14:creationId xmlns:p14="http://schemas.microsoft.com/office/powerpoint/2010/main" val="34071226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pPr marL="0" indent="0">
              <a:buNone/>
            </a:pPr>
            <a:endParaRPr lang="ru-RU" b="1" dirty="0" smtClean="0"/>
          </a:p>
          <a:p>
            <a:pPr marL="0" indent="0">
              <a:buNone/>
            </a:pPr>
            <a:endParaRPr lang="ru-RU" b="1" dirty="0"/>
          </a:p>
          <a:p>
            <a:pPr marL="0" indent="0">
              <a:buNone/>
            </a:pPr>
            <a:endParaRPr lang="ru-RU" b="1" dirty="0" smtClean="0"/>
          </a:p>
          <a:p>
            <a:pPr marL="0" indent="0">
              <a:buNone/>
            </a:pPr>
            <a:r>
              <a:rPr lang="ru-RU" b="1" dirty="0" smtClean="0"/>
              <a:t>                       Открытые </a:t>
            </a:r>
            <a:r>
              <a:rPr lang="ru-RU" b="1" dirty="0"/>
              <a:t>вопросы</a:t>
            </a:r>
            <a:endParaRPr lang="ru-RU" dirty="0"/>
          </a:p>
        </p:txBody>
      </p:sp>
    </p:spTree>
    <p:extLst>
      <p:ext uri="{BB962C8B-B14F-4D97-AF65-F5344CB8AC3E}">
        <p14:creationId xmlns:p14="http://schemas.microsoft.com/office/powerpoint/2010/main" val="212612285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4624"/>
            <a:ext cx="8229600" cy="1143000"/>
          </a:xfrm>
        </p:spPr>
        <p:txBody>
          <a:bodyPr>
            <a:normAutofit fontScale="90000"/>
          </a:bodyPr>
          <a:lstStyle/>
          <a:p>
            <a:r>
              <a:rPr lang="ru-RU" b="1" dirty="0"/>
              <a:t>Открытые </a:t>
            </a:r>
            <a:r>
              <a:rPr lang="ru-RU" b="1" dirty="0" smtClean="0"/>
              <a:t>вопросы, задания</a:t>
            </a:r>
            <a:r>
              <a:rPr lang="ru-RU" b="1" dirty="0"/>
              <a:t/>
            </a:r>
            <a:br>
              <a:rPr lang="ru-RU" b="1" dirty="0"/>
            </a:br>
            <a:endParaRPr lang="ru-RU" dirty="0"/>
          </a:p>
        </p:txBody>
      </p:sp>
      <p:pic>
        <p:nvPicPr>
          <p:cNvPr id="10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9987" t="15633" r="29987" b="4515"/>
          <a:stretch/>
        </p:blipFill>
        <p:spPr bwMode="auto">
          <a:xfrm>
            <a:off x="1907704" y="719804"/>
            <a:ext cx="5472608" cy="6138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652035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71400"/>
            <a:ext cx="8229600" cy="1143000"/>
          </a:xfrm>
        </p:spPr>
        <p:txBody>
          <a:bodyPr/>
          <a:lstStyle/>
          <a:p>
            <a:r>
              <a:rPr lang="ru-RU" b="1" dirty="0"/>
              <a:t>Открытые вопросы</a:t>
            </a:r>
            <a:endParaRPr lang="ru-RU" dirty="0"/>
          </a:p>
        </p:txBody>
      </p:sp>
      <p:pic>
        <p:nvPicPr>
          <p:cNvPr id="10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6741" t="20444" r="35035" b="6439"/>
          <a:stretch/>
        </p:blipFill>
        <p:spPr bwMode="auto">
          <a:xfrm>
            <a:off x="1835696" y="692696"/>
            <a:ext cx="5760640" cy="6195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7159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819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0796" t="14815" r="22744" b="16194"/>
          <a:stretch/>
        </p:blipFill>
        <p:spPr bwMode="auto">
          <a:xfrm>
            <a:off x="-36512" y="0"/>
            <a:ext cx="9303086" cy="6820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470195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pPr marL="0" indent="0">
              <a:buNone/>
            </a:pPr>
            <a:endParaRPr lang="ru-RU" b="1" dirty="0"/>
          </a:p>
          <a:p>
            <a:pPr marL="0" indent="0">
              <a:buNone/>
            </a:pPr>
            <a:endParaRPr lang="ru-RU" b="1" dirty="0" smtClean="0"/>
          </a:p>
          <a:p>
            <a:pPr marL="0" indent="0">
              <a:buNone/>
            </a:pPr>
            <a:r>
              <a:rPr lang="ru-RU" b="1" dirty="0"/>
              <a:t> </a:t>
            </a:r>
            <a:r>
              <a:rPr lang="ru-RU" b="1" dirty="0" smtClean="0"/>
              <a:t>            Вопросы </a:t>
            </a:r>
            <a:r>
              <a:rPr lang="ru-RU" b="1" dirty="0"/>
              <a:t>с вариантами ответа</a:t>
            </a:r>
          </a:p>
          <a:p>
            <a:endParaRPr lang="ru-RU" dirty="0"/>
          </a:p>
        </p:txBody>
      </p:sp>
    </p:spTree>
    <p:extLst>
      <p:ext uri="{BB962C8B-B14F-4D97-AF65-F5344CB8AC3E}">
        <p14:creationId xmlns:p14="http://schemas.microsoft.com/office/powerpoint/2010/main" val="214473295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43408"/>
            <a:ext cx="8229600" cy="1143000"/>
          </a:xfrm>
        </p:spPr>
        <p:txBody>
          <a:bodyPr/>
          <a:lstStyle/>
          <a:p>
            <a:r>
              <a:rPr lang="ru-RU" b="1" dirty="0"/>
              <a:t>Вопросы с вариантами ответа</a:t>
            </a:r>
            <a:endParaRPr lang="ru-RU" dirty="0"/>
          </a:p>
        </p:txBody>
      </p:sp>
      <p:pic>
        <p:nvPicPr>
          <p:cNvPr id="4098"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30259" t="13399" r="30616" b="8674"/>
          <a:stretch/>
        </p:blipFill>
        <p:spPr bwMode="auto">
          <a:xfrm>
            <a:off x="1907704" y="782955"/>
            <a:ext cx="5256584" cy="5886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156722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15416"/>
            <a:ext cx="8229600" cy="1143000"/>
          </a:xfrm>
        </p:spPr>
        <p:txBody>
          <a:bodyPr/>
          <a:lstStyle/>
          <a:p>
            <a:r>
              <a:rPr lang="ru-RU" b="1" dirty="0"/>
              <a:t>Вопросы с вариантами ответа</a:t>
            </a:r>
            <a:endParaRPr lang="ru-RU" dirty="0"/>
          </a:p>
        </p:txBody>
      </p:sp>
      <p:pic>
        <p:nvPicPr>
          <p:cNvPr id="5122"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9626" t="16275" r="31068" b="5156"/>
          <a:stretch/>
        </p:blipFill>
        <p:spPr bwMode="auto">
          <a:xfrm>
            <a:off x="1835696" y="692696"/>
            <a:ext cx="5760640" cy="6474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424944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717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4134" t="20764" r="38460" b="5797"/>
          <a:stretch/>
        </p:blipFill>
        <p:spPr bwMode="auto">
          <a:xfrm>
            <a:off x="2195736" y="0"/>
            <a:ext cx="4464496" cy="6726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033522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endParaRPr lang="ru-RU" dirty="0" smtClean="0"/>
          </a:p>
          <a:p>
            <a:endParaRPr lang="ru-RU" dirty="0"/>
          </a:p>
          <a:p>
            <a:endParaRPr lang="ru-RU" dirty="0" smtClean="0"/>
          </a:p>
          <a:p>
            <a:pPr marL="0" indent="0">
              <a:buNone/>
            </a:pPr>
            <a:r>
              <a:rPr lang="ru-RU" b="1" dirty="0" smtClean="0"/>
              <a:t>                                        Загадки</a:t>
            </a:r>
            <a:endParaRPr lang="ru-RU" b="1" dirty="0"/>
          </a:p>
          <a:p>
            <a:endParaRPr lang="ru-RU" dirty="0"/>
          </a:p>
        </p:txBody>
      </p:sp>
    </p:spTree>
    <p:extLst>
      <p:ext uri="{BB962C8B-B14F-4D97-AF65-F5344CB8AC3E}">
        <p14:creationId xmlns:p14="http://schemas.microsoft.com/office/powerpoint/2010/main" val="298933159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4624"/>
            <a:ext cx="8229600" cy="1143000"/>
          </a:xfrm>
        </p:spPr>
        <p:txBody>
          <a:bodyPr>
            <a:normAutofit fontScale="90000"/>
          </a:bodyPr>
          <a:lstStyle/>
          <a:p>
            <a:r>
              <a:rPr lang="ru-RU" b="1" dirty="0"/>
              <a:t>Загадки</a:t>
            </a:r>
            <a:br>
              <a:rPr lang="ru-RU" b="1" dirty="0"/>
            </a:br>
            <a:endParaRPr lang="ru-RU" dirty="0"/>
          </a:p>
        </p:txBody>
      </p:sp>
      <p:pic>
        <p:nvPicPr>
          <p:cNvPr id="614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31762" t="12718" r="33218" b="4138"/>
          <a:stretch/>
        </p:blipFill>
        <p:spPr bwMode="auto">
          <a:xfrm>
            <a:off x="2267744" y="548679"/>
            <a:ext cx="4680520" cy="6247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995558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05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6020" t="20765" r="33412" b="25359"/>
          <a:stretch/>
        </p:blipFill>
        <p:spPr bwMode="auto">
          <a:xfrm>
            <a:off x="611560" y="548680"/>
            <a:ext cx="8028384" cy="5994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490373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7624" y="692696"/>
            <a:ext cx="7056784" cy="6053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861294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7282" t="20123" r="32691" b="3553"/>
          <a:stretch/>
        </p:blipFill>
        <p:spPr bwMode="auto">
          <a:xfrm>
            <a:off x="1835696" y="188640"/>
            <a:ext cx="6048672" cy="6484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039972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pPr marL="0" indent="0">
              <a:buNone/>
            </a:pPr>
            <a:endParaRPr lang="ru-RU" b="1" dirty="0" smtClean="0"/>
          </a:p>
          <a:p>
            <a:pPr marL="0" indent="0">
              <a:buNone/>
            </a:pPr>
            <a:endParaRPr lang="ru-RU" b="1" dirty="0"/>
          </a:p>
          <a:p>
            <a:pPr marL="0" indent="0">
              <a:buNone/>
            </a:pPr>
            <a:r>
              <a:rPr lang="ru-RU" b="1" dirty="0" smtClean="0"/>
              <a:t>         Полезные </a:t>
            </a:r>
            <a:r>
              <a:rPr lang="ru-RU" b="1" dirty="0"/>
              <a:t>прикладные материалы</a:t>
            </a:r>
          </a:p>
          <a:p>
            <a:pPr marL="0" indent="0">
              <a:buNone/>
            </a:pPr>
            <a:endParaRPr lang="ru-RU" dirty="0"/>
          </a:p>
        </p:txBody>
      </p:sp>
    </p:spTree>
    <p:extLst>
      <p:ext uri="{BB962C8B-B14F-4D97-AF65-F5344CB8AC3E}">
        <p14:creationId xmlns:p14="http://schemas.microsoft.com/office/powerpoint/2010/main" val="12169054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404664"/>
            <a:ext cx="8229600" cy="5721499"/>
          </a:xfrm>
        </p:spPr>
        <p:txBody>
          <a:bodyPr/>
          <a:lstStyle/>
          <a:p>
            <a:endParaRPr lang="ru-RU" dirty="0"/>
          </a:p>
        </p:txBody>
      </p:sp>
      <p:sp>
        <p:nvSpPr>
          <p:cNvPr id="5" name="Прямоугольник 4"/>
          <p:cNvSpPr/>
          <p:nvPr/>
        </p:nvSpPr>
        <p:spPr>
          <a:xfrm>
            <a:off x="0" y="908720"/>
            <a:ext cx="9144000" cy="4752528"/>
          </a:xfrm>
          <a:prstGeom prst="rect">
            <a:avLst/>
          </a:prstGeom>
          <a:solidFill>
            <a:schemeClr val="bg1">
              <a:alpha val="4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p:cNvSpPr txBox="1"/>
          <p:nvPr/>
        </p:nvSpPr>
        <p:spPr>
          <a:xfrm>
            <a:off x="179512" y="1052736"/>
            <a:ext cx="8856984" cy="3477875"/>
          </a:xfrm>
          <a:prstGeom prst="rect">
            <a:avLst/>
          </a:prstGeom>
          <a:noFill/>
        </p:spPr>
        <p:txBody>
          <a:bodyPr wrap="square" rtlCol="0">
            <a:spAutoFit/>
          </a:bodyPr>
          <a:lstStyle/>
          <a:p>
            <a:r>
              <a:rPr lang="ru-RU" sz="4400" b="1" dirty="0"/>
              <a:t>Какие задачи </a:t>
            </a:r>
            <a:r>
              <a:rPr lang="ru-RU" sz="4400" b="1" dirty="0" smtClean="0"/>
              <a:t>решает </a:t>
            </a:r>
            <a:r>
              <a:rPr lang="ru-RU" sz="4400" b="1" dirty="0"/>
              <a:t>SMM</a:t>
            </a:r>
            <a:r>
              <a:rPr lang="ru-RU" sz="4400" b="1" dirty="0" smtClean="0"/>
              <a:t>?</a:t>
            </a:r>
          </a:p>
          <a:p>
            <a:r>
              <a:rPr lang="ru-RU" sz="4400" dirty="0" smtClean="0"/>
              <a:t>Рассказывает о:</a:t>
            </a:r>
          </a:p>
          <a:p>
            <a:pPr marL="1200150" lvl="1" indent="-742950">
              <a:buAutoNum type="arabicPeriod"/>
            </a:pPr>
            <a:r>
              <a:rPr lang="ru-RU" sz="4400" dirty="0" smtClean="0"/>
              <a:t>Что происходит в библиотеке</a:t>
            </a:r>
          </a:p>
          <a:p>
            <a:pPr marL="1200150" lvl="1" indent="-742950">
              <a:buAutoNum type="arabicPeriod"/>
            </a:pPr>
            <a:r>
              <a:rPr lang="ru-RU" sz="4400" dirty="0" smtClean="0"/>
              <a:t>О книгах, писателях, важных датах и событиях</a:t>
            </a:r>
            <a:endParaRPr lang="ru-RU" sz="4400" dirty="0"/>
          </a:p>
        </p:txBody>
      </p:sp>
    </p:spTree>
    <p:extLst>
      <p:ext uri="{BB962C8B-B14F-4D97-AF65-F5344CB8AC3E}">
        <p14:creationId xmlns:p14="http://schemas.microsoft.com/office/powerpoint/2010/main" val="396898559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71400"/>
            <a:ext cx="8229600" cy="1143000"/>
          </a:xfrm>
        </p:spPr>
        <p:txBody>
          <a:bodyPr>
            <a:normAutofit fontScale="90000"/>
          </a:bodyPr>
          <a:lstStyle/>
          <a:p>
            <a:r>
              <a:rPr lang="ru-RU" b="1" dirty="0"/>
              <a:t>Полезные прикладные материалы</a:t>
            </a:r>
            <a:endParaRPr lang="ru-RU" dirty="0"/>
          </a:p>
        </p:txBody>
      </p:sp>
      <p:sp>
        <p:nvSpPr>
          <p:cNvPr id="3" name="Объект 2"/>
          <p:cNvSpPr>
            <a:spLocks noGrp="1"/>
          </p:cNvSpPr>
          <p:nvPr>
            <p:ph idx="1"/>
          </p:nvPr>
        </p:nvSpPr>
        <p:spPr/>
        <p:txBody>
          <a:bodyPr/>
          <a:lstStyle/>
          <a:p>
            <a:endParaRPr lang="ru-RU"/>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772" t="17857" r="30614" b="24405"/>
          <a:stretch/>
        </p:blipFill>
        <p:spPr bwMode="auto">
          <a:xfrm>
            <a:off x="107504" y="764704"/>
            <a:ext cx="7848872" cy="597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36004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43408"/>
            <a:ext cx="8229600" cy="1143000"/>
          </a:xfrm>
        </p:spPr>
        <p:txBody>
          <a:bodyPr>
            <a:normAutofit fontScale="90000"/>
          </a:bodyPr>
          <a:lstStyle/>
          <a:p>
            <a:r>
              <a:rPr lang="ru-RU" b="1" dirty="0"/>
              <a:t>Полезные прикладные материалы</a:t>
            </a:r>
            <a:endParaRPr lang="ru-RU" dirty="0"/>
          </a:p>
        </p:txBody>
      </p:sp>
      <p:pic>
        <p:nvPicPr>
          <p:cNvPr id="10242"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31249" t="17236" r="30167" b="12853"/>
          <a:stretch/>
        </p:blipFill>
        <p:spPr bwMode="auto">
          <a:xfrm>
            <a:off x="1115616" y="620688"/>
            <a:ext cx="6984776" cy="7115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637096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12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4494" t="15633" r="39723" b="6760"/>
          <a:stretch/>
        </p:blipFill>
        <p:spPr bwMode="auto">
          <a:xfrm>
            <a:off x="2843808" y="-819473"/>
            <a:ext cx="4392488" cy="7433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814474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661" t="25198" r="33291" b="6250"/>
          <a:stretch/>
        </p:blipFill>
        <p:spPr bwMode="auto">
          <a:xfrm>
            <a:off x="1331640" y="-1"/>
            <a:ext cx="7128792" cy="6860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66738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pPr marL="0" indent="0">
              <a:buNone/>
            </a:pPr>
            <a:endParaRPr lang="ru-RU" b="1" dirty="0" smtClean="0"/>
          </a:p>
          <a:p>
            <a:pPr marL="0" indent="0">
              <a:buNone/>
            </a:pPr>
            <a:endParaRPr lang="ru-RU" b="1" dirty="0"/>
          </a:p>
          <a:p>
            <a:pPr marL="0" indent="0">
              <a:buNone/>
            </a:pPr>
            <a:r>
              <a:rPr lang="ru-RU" b="1" dirty="0" smtClean="0"/>
              <a:t>                Контент подписчиков</a:t>
            </a:r>
            <a:endParaRPr lang="ru-RU" b="1" dirty="0"/>
          </a:p>
          <a:p>
            <a:endParaRPr lang="ru-RU" dirty="0"/>
          </a:p>
        </p:txBody>
      </p:sp>
    </p:spTree>
    <p:extLst>
      <p:ext uri="{BB962C8B-B14F-4D97-AF65-F5344CB8AC3E}">
        <p14:creationId xmlns:p14="http://schemas.microsoft.com/office/powerpoint/2010/main" val="72352907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43408"/>
            <a:ext cx="8229600" cy="1143000"/>
          </a:xfrm>
        </p:spPr>
        <p:txBody>
          <a:bodyPr/>
          <a:lstStyle/>
          <a:p>
            <a:r>
              <a:rPr lang="ru-RU" b="1" dirty="0"/>
              <a:t>Контент подписчиков</a:t>
            </a:r>
            <a:endParaRPr lang="ru-RU" dirty="0"/>
          </a:p>
        </p:txBody>
      </p:sp>
      <p:pic>
        <p:nvPicPr>
          <p:cNvPr id="1126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31610" t="14352" r="32691" b="3873"/>
          <a:stretch/>
        </p:blipFill>
        <p:spPr bwMode="auto">
          <a:xfrm>
            <a:off x="1979712" y="620688"/>
            <a:ext cx="5256584" cy="6769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499202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14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7282" t="20764" r="34855" b="4514"/>
          <a:stretch/>
        </p:blipFill>
        <p:spPr bwMode="auto">
          <a:xfrm>
            <a:off x="1403648" y="188640"/>
            <a:ext cx="6048672" cy="6711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991502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pPr marL="0" indent="0">
              <a:buNone/>
            </a:pPr>
            <a:endParaRPr lang="ru-RU" dirty="0" smtClean="0"/>
          </a:p>
          <a:p>
            <a:pPr marL="0" indent="0">
              <a:buNone/>
            </a:pPr>
            <a:endParaRPr lang="ru-RU" dirty="0"/>
          </a:p>
          <a:p>
            <a:pPr marL="0" indent="0">
              <a:buNone/>
            </a:pPr>
            <a:endParaRPr lang="ru-RU" dirty="0" smtClean="0"/>
          </a:p>
          <a:p>
            <a:pPr marL="0" indent="0">
              <a:buNone/>
            </a:pPr>
            <a:r>
              <a:rPr lang="ru-RU" dirty="0"/>
              <a:t> </a:t>
            </a:r>
            <a:r>
              <a:rPr lang="ru-RU" dirty="0" smtClean="0"/>
              <a:t>                                  </a:t>
            </a:r>
            <a:r>
              <a:rPr lang="ru-RU" b="1" dirty="0" smtClean="0"/>
              <a:t>Ностальгия</a:t>
            </a:r>
            <a:endParaRPr lang="ru-RU" b="1" dirty="0"/>
          </a:p>
        </p:txBody>
      </p:sp>
    </p:spTree>
    <p:extLst>
      <p:ext uri="{BB962C8B-B14F-4D97-AF65-F5344CB8AC3E}">
        <p14:creationId xmlns:p14="http://schemas.microsoft.com/office/powerpoint/2010/main" val="323895125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43408"/>
            <a:ext cx="8229600" cy="1143000"/>
          </a:xfrm>
        </p:spPr>
        <p:txBody>
          <a:bodyPr/>
          <a:lstStyle/>
          <a:p>
            <a:r>
              <a:rPr lang="ru-RU" b="1" dirty="0"/>
              <a:t>Ностальгия</a:t>
            </a:r>
            <a:endParaRPr lang="ru-RU" dirty="0"/>
          </a:p>
        </p:txBody>
      </p:sp>
      <p:pic>
        <p:nvPicPr>
          <p:cNvPr id="12290"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31429" t="14992" r="34494" b="8683"/>
          <a:stretch/>
        </p:blipFill>
        <p:spPr bwMode="auto">
          <a:xfrm>
            <a:off x="2339752" y="620688"/>
            <a:ext cx="4896544" cy="6166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316639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6741" t="21086" r="33052" b="7401"/>
          <a:stretch/>
        </p:blipFill>
        <p:spPr bwMode="auto">
          <a:xfrm>
            <a:off x="1331640" y="27586"/>
            <a:ext cx="6984776" cy="6984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1696823"/>
      </p:ext>
    </p:extLst>
  </p:cSld>
  <p:clrMapOvr>
    <a:masterClrMapping/>
  </p:clrMapOvr>
</p:sld>
</file>

<file path=ppt/theme/theme1.xml><?xml version="1.0" encoding="utf-8"?>
<a:theme xmlns:a="http://schemas.openxmlformats.org/drawingml/2006/main" name="Тема Office">
  <a:themeElements>
    <a:clrScheme name="Другая 14">
      <a:dk1>
        <a:sysClr val="windowText" lastClr="000000"/>
      </a:dk1>
      <a:lt1>
        <a:sysClr val="window" lastClr="FFFFFF"/>
      </a:lt1>
      <a:dk2>
        <a:srgbClr val="D1FFE6"/>
      </a:dk2>
      <a:lt2>
        <a:srgbClr val="000000"/>
      </a:lt2>
      <a:accent1>
        <a:srgbClr val="92D050"/>
      </a:accent1>
      <a:accent2>
        <a:srgbClr val="00B050"/>
      </a:accent2>
      <a:accent3>
        <a:srgbClr val="A5AB81"/>
      </a:accent3>
      <a:accent4>
        <a:srgbClr val="D8B25C"/>
      </a:accent4>
      <a:accent5>
        <a:srgbClr val="7BA79D"/>
      </a:accent5>
      <a:accent6>
        <a:srgbClr val="968C8C"/>
      </a:accent6>
      <a:hlink>
        <a:srgbClr val="F7B615"/>
      </a:hlink>
      <a:folHlink>
        <a:srgbClr val="704404"/>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5687</TotalTime>
  <Words>3897</Words>
  <Application>Microsoft Office PowerPoint</Application>
  <PresentationFormat>Экран (4:3)</PresentationFormat>
  <Paragraphs>691</Paragraphs>
  <Slides>126</Slides>
  <Notes>67</Notes>
  <HiddenSlides>1</HiddenSlides>
  <MMClips>1</MMClips>
  <ScaleCrop>false</ScaleCrop>
  <HeadingPairs>
    <vt:vector size="4" baseType="variant">
      <vt:variant>
        <vt:lpstr>Тема</vt:lpstr>
      </vt:variant>
      <vt:variant>
        <vt:i4>1</vt:i4>
      </vt:variant>
      <vt:variant>
        <vt:lpstr>Заголовки слайдов</vt:lpstr>
      </vt:variant>
      <vt:variant>
        <vt:i4>126</vt:i4>
      </vt:variant>
    </vt:vector>
  </HeadingPairs>
  <TitlesOfParts>
    <vt:vector size="127" baseType="lpstr">
      <vt:lpstr>Тема Office</vt:lpstr>
      <vt:lpstr>Презентация PowerPoint</vt:lpstr>
      <vt:lpstr>Давайте познакомимся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Наша целевая аудитория</vt:lpstr>
      <vt:lpstr>Презентация PowerPoint</vt:lpstr>
      <vt:lpstr>Подумаем о стратегии</vt:lpstr>
      <vt:lpstr>Презентация PowerPoint</vt:lpstr>
      <vt:lpstr>Список мероприятий:</vt:lpstr>
      <vt:lpstr>Презентация PowerPoint</vt:lpstr>
      <vt:lpstr>Наша целевая аудитория</vt:lpstr>
      <vt:lpstr>Презентация PowerPoint</vt:lpstr>
      <vt:lpstr>Интересы жителей</vt:lpstr>
      <vt:lpstr>Презентация PowerPoint</vt:lpstr>
      <vt:lpstr>Мероприятия</vt:lpstr>
      <vt:lpstr>Презентация PowerPoint</vt:lpstr>
      <vt:lpstr>Самоанализ</vt:lpstr>
      <vt:lpstr>Формулируем нашу уникальность</vt:lpstr>
      <vt:lpstr>Презентация PowerPoint</vt:lpstr>
      <vt:lpstr>Презентация PowerPoint</vt:lpstr>
      <vt:lpstr>Презентация PowerPoint</vt:lpstr>
      <vt:lpstr>Презентация PowerPoint</vt:lpstr>
      <vt:lpstr>Описание группы</vt:lpstr>
      <vt:lpstr>Описание группы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Ранжирование ленты в инстаграме</vt:lpstr>
      <vt:lpstr>Презентация PowerPoint</vt:lpstr>
      <vt:lpstr>Презентация PowerPoint</vt:lpstr>
      <vt:lpstr>Презентация PowerPoint</vt:lpstr>
      <vt:lpstr>Презентация PowerPoint</vt:lpstr>
      <vt:lpstr>Презентация PowerPoint</vt:lpstr>
      <vt:lpstr>Мозговой штурм</vt:lpstr>
      <vt:lpstr>Идеи для рубрик</vt:lpstr>
      <vt:lpstr>Презентация PowerPoint</vt:lpstr>
      <vt:lpstr>Практическое задание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Добавляйте цифры</vt:lpstr>
      <vt:lpstr>Презентация PowerPoint</vt:lpstr>
      <vt:lpstr>О чем этот текст?</vt:lpstr>
      <vt:lpstr>Презентация PowerPoint</vt:lpstr>
      <vt:lpstr>Вовлечение в сообщество</vt:lpstr>
      <vt:lpstr>Зачем нужны вовлекающие посты? </vt:lpstr>
      <vt:lpstr>Презентация PowerPoint</vt:lpstr>
      <vt:lpstr>Открытые вопросы, задания </vt:lpstr>
      <vt:lpstr>Открытые вопросы</vt:lpstr>
      <vt:lpstr>Презентация PowerPoint</vt:lpstr>
      <vt:lpstr>Вопросы с вариантами ответа</vt:lpstr>
      <vt:lpstr>Вопросы с вариантами ответа</vt:lpstr>
      <vt:lpstr>Презентация PowerPoint</vt:lpstr>
      <vt:lpstr>Презентация PowerPoint</vt:lpstr>
      <vt:lpstr>Загадки </vt:lpstr>
      <vt:lpstr>Презентация PowerPoint</vt:lpstr>
      <vt:lpstr>Презентация PowerPoint</vt:lpstr>
      <vt:lpstr>Презентация PowerPoint</vt:lpstr>
      <vt:lpstr>Презентация PowerPoint</vt:lpstr>
      <vt:lpstr>Полезные прикладные материалы</vt:lpstr>
      <vt:lpstr>Полезные прикладные материалы</vt:lpstr>
      <vt:lpstr>Презентация PowerPoint</vt:lpstr>
      <vt:lpstr>Презентация PowerPoint</vt:lpstr>
      <vt:lpstr>Презентация PowerPoint</vt:lpstr>
      <vt:lpstr>Контент подписчиков</vt:lpstr>
      <vt:lpstr>Презентация PowerPoint</vt:lpstr>
      <vt:lpstr>Презентация PowerPoint</vt:lpstr>
      <vt:lpstr>Ностальгия</vt:lpstr>
      <vt:lpstr>Презентация PowerPoint</vt:lpstr>
      <vt:lpstr>Презентация PowerPoint</vt:lpstr>
      <vt:lpstr>Презентация PowerPoint</vt:lpstr>
      <vt:lpstr>Презентация PowerPoint</vt:lpstr>
      <vt:lpstr>Презентация PowerPoint</vt:lpstr>
      <vt:lpstr>Животные </vt:lpstr>
      <vt:lpstr>Животные </vt:lpstr>
      <vt:lpstr>Животные </vt:lpstr>
      <vt:lpstr>Презентация PowerPoint</vt:lpstr>
      <vt:lpstr>Презентация PowerPoint</vt:lpstr>
      <vt:lpstr>Презентация PowerPoint</vt:lpstr>
      <vt:lpstr>Презентация PowerPoint</vt:lpstr>
      <vt:lpstr>Презентация PowerPoint</vt:lpstr>
      <vt:lpstr>Конкурсы и розыгрыши </vt:lpstr>
      <vt:lpstr>Конкурсы и розыгрыши </vt:lpstr>
      <vt:lpstr>Презентация PowerPoint</vt:lpstr>
      <vt:lpstr>Факты о компании</vt:lpstr>
      <vt:lpstr>Презентация PowerPoint</vt:lpstr>
      <vt:lpstr>Экология и осознанность</vt:lpstr>
      <vt:lpstr>Презентация PowerPoint</vt:lpstr>
      <vt:lpstr>Хайп</vt:lpstr>
      <vt:lpstr>Хайп</vt:lpstr>
      <vt:lpstr>Хайп</vt:lpstr>
      <vt:lpstr>Презентация PowerPoint</vt:lpstr>
      <vt:lpstr>Презентация PowerPoint</vt:lpstr>
      <vt:lpstr>Презентация PowerPoint</vt:lpstr>
      <vt:lpstr>Презентация PowerPoint</vt:lpstr>
      <vt:lpstr>Разделение пользователей на группы</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ооо</dc:creator>
  <cp:lastModifiedBy>ооо</cp:lastModifiedBy>
  <cp:revision>252</cp:revision>
  <dcterms:created xsi:type="dcterms:W3CDTF">2019-02-26T05:55:36Z</dcterms:created>
  <dcterms:modified xsi:type="dcterms:W3CDTF">2019-10-16T08:54:27Z</dcterms:modified>
</cp:coreProperties>
</file>