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slideLayouts/slideLayout59.xml" ContentType="application/vnd.openxmlformats-officedocument.presentationml.slideLayout+xml"/>
  <Override PartName="/ppt/theme/theme9.xml" ContentType="application/vnd.openxmlformats-officedocument.theme+xml"/>
  <Override PartName="/ppt/slideLayouts/slideLayout60.xml" ContentType="application/vnd.openxmlformats-officedocument.presentationml.slideLayout+xml"/>
  <Override PartName="/ppt/theme/theme10.xml" ContentType="application/vnd.openxmlformats-officedocument.theme+xml"/>
  <Override PartName="/ppt/slideLayouts/slideLayout61.xml" ContentType="application/vnd.openxmlformats-officedocument.presentationml.slideLayout+xml"/>
  <Override PartName="/ppt/theme/theme11.xml" ContentType="application/vnd.openxmlformats-officedocument.theme+xml"/>
  <Override PartName="/ppt/slideLayouts/slideLayout62.xml" ContentType="application/vnd.openxmlformats-officedocument.presentationml.slideLayout+xml"/>
  <Override PartName="/ppt/theme/theme12.xml" ContentType="application/vnd.openxmlformats-officedocument.theme+xml"/>
  <Override PartName="/ppt/slideLayouts/slideLayout6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68" r:id="rId5"/>
    <p:sldMasterId id="2147483780" r:id="rId6"/>
    <p:sldMasterId id="2147483782" r:id="rId7"/>
    <p:sldMasterId id="2147483784" r:id="rId8"/>
    <p:sldMasterId id="2147483786" r:id="rId9"/>
    <p:sldMasterId id="2147483788" r:id="rId10"/>
    <p:sldMasterId id="2147483790" r:id="rId11"/>
    <p:sldMasterId id="2147483792" r:id="rId12"/>
    <p:sldMasterId id="2147483798" r:id="rId13"/>
  </p:sldMasterIdLst>
  <p:notesMasterIdLst>
    <p:notesMasterId r:id="rId55"/>
  </p:notesMasterIdLst>
  <p:sldIdLst>
    <p:sldId id="256" r:id="rId14"/>
    <p:sldId id="262" r:id="rId15"/>
    <p:sldId id="267" r:id="rId16"/>
    <p:sldId id="268" r:id="rId17"/>
    <p:sldId id="263" r:id="rId18"/>
    <p:sldId id="271" r:id="rId19"/>
    <p:sldId id="289" r:id="rId20"/>
    <p:sldId id="264" r:id="rId21"/>
    <p:sldId id="265" r:id="rId22"/>
    <p:sldId id="257" r:id="rId23"/>
    <p:sldId id="275" r:id="rId24"/>
    <p:sldId id="281" r:id="rId25"/>
    <p:sldId id="284" r:id="rId26"/>
    <p:sldId id="277" r:id="rId27"/>
    <p:sldId id="272" r:id="rId28"/>
    <p:sldId id="280" r:id="rId29"/>
    <p:sldId id="274" r:id="rId30"/>
    <p:sldId id="278" r:id="rId31"/>
    <p:sldId id="258" r:id="rId32"/>
    <p:sldId id="288" r:id="rId33"/>
    <p:sldId id="290" r:id="rId34"/>
    <p:sldId id="270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2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441" autoAdjust="0"/>
  </p:normalViewPr>
  <p:slideViewPr>
    <p:cSldViewPr>
      <p:cViewPr varScale="1">
        <p:scale>
          <a:sx n="70" d="100"/>
          <a:sy n="70" d="100"/>
        </p:scale>
        <p:origin x="-153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1">
                <a:lumMod val="75000"/>
              </a:schemeClr>
            </a:solidFill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2014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1656</c:v>
                </c:pt>
                <c:pt idx="1">
                  <c:v>1745</c:v>
                </c:pt>
                <c:pt idx="2">
                  <c:v>1668</c:v>
                </c:pt>
                <c:pt idx="3">
                  <c:v>1713</c:v>
                </c:pt>
                <c:pt idx="4">
                  <c:v>1674</c:v>
                </c:pt>
                <c:pt idx="5">
                  <c:v>1602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983680"/>
        <c:axId val="116985216"/>
        <c:axId val="0"/>
      </c:bar3DChart>
      <c:catAx>
        <c:axId val="116983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6985216"/>
        <c:crosses val="autoZero"/>
        <c:auto val="1"/>
        <c:lblAlgn val="ctr"/>
        <c:lblOffset val="100"/>
        <c:noMultiLvlLbl val="0"/>
      </c:catAx>
      <c:valAx>
        <c:axId val="116985216"/>
        <c:scaling>
          <c:orientation val="minMax"/>
        </c:scaling>
        <c:delete val="0"/>
        <c:axPos val="l"/>
        <c:majorGridlines>
          <c:spPr>
            <a:ln>
              <a:solidFill>
                <a:srgbClr val="00206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69836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124319301160687"/>
          <c:y val="4.4092323075213942E-2"/>
          <c:w val="0.75542478460832785"/>
          <c:h val="0.8858581685368291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2</c:v>
                </c:pt>
              </c:strCache>
            </c:strRef>
          </c:tx>
          <c:dPt>
            <c:idx val="14"/>
            <c:bubble3D val="0"/>
            <c:explosion val="11"/>
          </c:dPt>
          <c:dPt>
            <c:idx val="19"/>
            <c:bubble3D val="0"/>
            <c:explosion val="18"/>
          </c:dPt>
          <c:dPt>
            <c:idx val="22"/>
            <c:bubble3D val="0"/>
            <c:explosion val="20"/>
          </c:dPt>
          <c:cat>
            <c:strRef>
              <c:f>Лист1!$A$2:$A$24</c:f>
              <c:strCache>
                <c:ptCount val="23"/>
                <c:pt idx="0">
                  <c:v>АНО</c:v>
                </c:pt>
                <c:pt idx="1">
                  <c:v>АП КО</c:v>
                </c:pt>
                <c:pt idx="2">
                  <c:v>АКФХ</c:v>
                </c:pt>
                <c:pt idx="3">
                  <c:v>КА</c:v>
                </c:pt>
                <c:pt idx="4">
                  <c:v>НФ</c:v>
                </c:pt>
                <c:pt idx="5">
                  <c:v>НП</c:v>
                </c:pt>
                <c:pt idx="6">
                  <c:v>Н. палата</c:v>
                </c:pt>
                <c:pt idx="7">
                  <c:v> ОР</c:v>
                </c:pt>
                <c:pt idx="8">
                  <c:v>ОЮЛ</c:v>
                </c:pt>
                <c:pt idx="9">
                  <c:v>ТОС</c:v>
                </c:pt>
                <c:pt idx="10">
                  <c:v>Учреждения</c:v>
                </c:pt>
                <c:pt idx="11">
                  <c:v>НКА</c:v>
                </c:pt>
                <c:pt idx="12">
                  <c:v>О-ГОО</c:v>
                </c:pt>
                <c:pt idx="13">
                  <c:v>ОД</c:v>
                </c:pt>
                <c:pt idx="14">
                  <c:v>ОО</c:v>
                </c:pt>
                <c:pt idx="15">
                  <c:v>ОУ</c:v>
                </c:pt>
                <c:pt idx="16">
                  <c:v>ОФ</c:v>
                </c:pt>
                <c:pt idx="17">
                  <c:v>ООС</c:v>
                </c:pt>
                <c:pt idx="18">
                  <c:v>ПП</c:v>
                </c:pt>
                <c:pt idx="19">
                  <c:v>ПС</c:v>
                </c:pt>
                <c:pt idx="20">
                  <c:v>СОО</c:v>
                </c:pt>
                <c:pt idx="21">
                  <c:v>КО</c:v>
                </c:pt>
                <c:pt idx="22">
                  <c:v>РО</c:v>
                </c:pt>
              </c:strCache>
            </c:strRef>
          </c:cat>
          <c:val>
            <c:numRef>
              <c:f>Лист1!$B$2:$B$24</c:f>
              <c:numCache>
                <c:formatCode>General</c:formatCode>
                <c:ptCount val="23"/>
                <c:pt idx="0">
                  <c:v>162</c:v>
                </c:pt>
                <c:pt idx="1">
                  <c:v>1</c:v>
                </c:pt>
                <c:pt idx="2">
                  <c:v>2</c:v>
                </c:pt>
                <c:pt idx="3">
                  <c:v>17</c:v>
                </c:pt>
                <c:pt idx="4">
                  <c:v>126</c:v>
                </c:pt>
                <c:pt idx="5">
                  <c:v>138</c:v>
                </c:pt>
                <c:pt idx="6">
                  <c:v>1</c:v>
                </c:pt>
                <c:pt idx="7">
                  <c:v>3</c:v>
                </c:pt>
                <c:pt idx="8">
                  <c:v>60</c:v>
                </c:pt>
                <c:pt idx="9">
                  <c:v>1</c:v>
                </c:pt>
                <c:pt idx="10">
                  <c:v>107</c:v>
                </c:pt>
                <c:pt idx="11">
                  <c:v>7</c:v>
                </c:pt>
                <c:pt idx="12">
                  <c:v>3</c:v>
                </c:pt>
                <c:pt idx="13">
                  <c:v>11</c:v>
                </c:pt>
                <c:pt idx="14">
                  <c:v>435</c:v>
                </c:pt>
                <c:pt idx="15">
                  <c:v>16</c:v>
                </c:pt>
                <c:pt idx="16">
                  <c:v>9</c:v>
                </c:pt>
                <c:pt idx="17">
                  <c:v>3</c:v>
                </c:pt>
                <c:pt idx="18">
                  <c:v>43</c:v>
                </c:pt>
                <c:pt idx="19">
                  <c:v>244</c:v>
                </c:pt>
                <c:pt idx="20">
                  <c:v>1</c:v>
                </c:pt>
                <c:pt idx="21">
                  <c:v>21</c:v>
                </c:pt>
                <c:pt idx="22">
                  <c:v>263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780410718654893"/>
          <c:y val="0.16437483377267845"/>
          <c:w val="0.79382204161002023"/>
          <c:h val="0.3738131228965582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aseline="0">
                    <a:solidFill>
                      <a:schemeClr val="tx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Лист1!$A$2:$A$27</c:f>
              <c:strCache>
                <c:ptCount val="26"/>
                <c:pt idx="0">
                  <c:v>Ульяновский район</c:v>
                </c:pt>
                <c:pt idx="1">
                  <c:v>Спас-Деменский район</c:v>
                </c:pt>
                <c:pt idx="2">
                  <c:v>Куйбышевский район</c:v>
                </c:pt>
                <c:pt idx="3">
                  <c:v>Жиздринский район</c:v>
                </c:pt>
                <c:pt idx="4">
                  <c:v>Мосальский район</c:v>
                </c:pt>
                <c:pt idx="5">
                  <c:v>Износковский район</c:v>
                </c:pt>
                <c:pt idx="6">
                  <c:v>Барятинский район</c:v>
                </c:pt>
                <c:pt idx="7">
                  <c:v>Бабынинский район</c:v>
                </c:pt>
                <c:pt idx="8">
                  <c:v>Хвастовичский район</c:v>
                </c:pt>
                <c:pt idx="9">
                  <c:v>Сухиничский район</c:v>
                </c:pt>
                <c:pt idx="10">
                  <c:v>Юхноский район</c:v>
                </c:pt>
                <c:pt idx="11">
                  <c:v>Медынский район</c:v>
                </c:pt>
                <c:pt idx="12">
                  <c:v>Думиничский район</c:v>
                </c:pt>
                <c:pt idx="13">
                  <c:v>Ферзиковский район</c:v>
                </c:pt>
                <c:pt idx="14">
                  <c:v>Перемышльский район</c:v>
                </c:pt>
                <c:pt idx="15">
                  <c:v>Мещовский район</c:v>
                </c:pt>
                <c:pt idx="16">
                  <c:v>Людиново и Людиновский район</c:v>
                </c:pt>
                <c:pt idx="17">
                  <c:v>Тарусский район</c:v>
                </c:pt>
                <c:pt idx="18">
                  <c:v>Киров и Кировский район</c:v>
                </c:pt>
                <c:pt idx="19">
                  <c:v>Дзержинский район</c:v>
                </c:pt>
                <c:pt idx="20">
                  <c:v>Козельский район</c:v>
                </c:pt>
                <c:pt idx="21">
                  <c:v>Малоярославецкий район</c:v>
                </c:pt>
                <c:pt idx="22">
                  <c:v>Жуковский район</c:v>
                </c:pt>
                <c:pt idx="23">
                  <c:v>Боровский район</c:v>
                </c:pt>
                <c:pt idx="24">
                  <c:v>Обнинск</c:v>
                </c:pt>
                <c:pt idx="25">
                  <c:v> Калуга</c:v>
                </c:pt>
              </c:strCache>
            </c:strRef>
          </c:cat>
          <c:val>
            <c:numRef>
              <c:f>Лист1!$B$2:$B$27</c:f>
              <c:numCache>
                <c:formatCode>General</c:formatCode>
                <c:ptCount val="26"/>
                <c:pt idx="0">
                  <c:v>5</c:v>
                </c:pt>
                <c:pt idx="1">
                  <c:v>6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9</c:v>
                </c:pt>
                <c:pt idx="7">
                  <c:v>13</c:v>
                </c:pt>
                <c:pt idx="8">
                  <c:v>13</c:v>
                </c:pt>
                <c:pt idx="9">
                  <c:v>14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18</c:v>
                </c:pt>
                <c:pt idx="14">
                  <c:v>20</c:v>
                </c:pt>
                <c:pt idx="15">
                  <c:v>23</c:v>
                </c:pt>
                <c:pt idx="16">
                  <c:v>23</c:v>
                </c:pt>
                <c:pt idx="17">
                  <c:v>28</c:v>
                </c:pt>
                <c:pt idx="18">
                  <c:v>29</c:v>
                </c:pt>
                <c:pt idx="19">
                  <c:v>49</c:v>
                </c:pt>
                <c:pt idx="20">
                  <c:v>49</c:v>
                </c:pt>
                <c:pt idx="21">
                  <c:v>58</c:v>
                </c:pt>
                <c:pt idx="22">
                  <c:v>62</c:v>
                </c:pt>
                <c:pt idx="23">
                  <c:v>95</c:v>
                </c:pt>
                <c:pt idx="24">
                  <c:v>252</c:v>
                </c:pt>
                <c:pt idx="25">
                  <c:v>759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7831808"/>
        <c:axId val="167833600"/>
        <c:axId val="0"/>
      </c:bar3DChart>
      <c:catAx>
        <c:axId val="1678318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rgbClr val="FF0000"/>
                </a:solidFill>
              </a:defRPr>
            </a:pPr>
            <a:endParaRPr lang="ru-RU"/>
          </a:p>
        </c:txPr>
        <c:crossAx val="167833600"/>
        <c:crosses val="autoZero"/>
        <c:auto val="1"/>
        <c:lblAlgn val="ctr"/>
        <c:lblOffset val="100"/>
        <c:noMultiLvlLbl val="0"/>
      </c:catAx>
      <c:valAx>
        <c:axId val="16783360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67831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0.15402</cdr:x>
      <cdr:y>0.45615</cdr:y>
    </cdr:from>
    <cdr:to>
      <cdr:x>0.25695</cdr:x>
      <cdr:y>0.60429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8152" y="281567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0.00865</cdr:x>
      <cdr:y>0.28253</cdr:y>
    </cdr:from>
    <cdr:to>
      <cdr:x>0.37904</cdr:x>
      <cdr:y>0.43156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0444" y="1302028"/>
          <a:ext cx="3017537" cy="6868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Профессиональные </a:t>
          </a:r>
        </a:p>
        <a:p xmlns:a="http://schemas.openxmlformats.org/drawingml/2006/main"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союзы </a:t>
          </a:r>
          <a:r>
            <a:rPr lang="ru-RU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174</a:t>
          </a:r>
          <a:endParaRPr lang="ru-RU" sz="18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0.79621</cdr:x>
      <cdr:y>0.16603</cdr:y>
    </cdr:from>
    <cdr:to>
      <cdr:x>1</cdr:x>
      <cdr:y>0.31506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715967" y="765144"/>
          <a:ext cx="1718983" cy="6868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Некоммерческие </a:t>
          </a:r>
        </a:p>
        <a:p xmlns:a="http://schemas.openxmlformats.org/drawingml/2006/main">
          <a:pPr algn="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фонды </a:t>
          </a:r>
          <a:r>
            <a:rPr lang="ru-RU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114</a:t>
          </a:r>
          <a:endParaRPr lang="ru-RU" sz="18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0.79785</cdr:x>
      <cdr:y>0.58528</cdr:y>
    </cdr:from>
    <cdr:to>
      <cdr:x>1</cdr:x>
      <cdr:y>0.73431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836737" y="2697281"/>
          <a:ext cx="1732214" cy="6868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Учреждения </a:t>
          </a:r>
          <a:r>
            <a:rPr lang="ru-RU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101</a:t>
          </a:r>
          <a:endParaRPr lang="ru-RU" sz="18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0.10201</cdr:x>
      <cdr:y>0.42152</cdr:y>
    </cdr:from>
    <cdr:to>
      <cdr:x>0.28688</cdr:x>
      <cdr:y>0.42152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>
          <a:off x="874111" y="1942558"/>
          <a:ext cx="1584176" cy="0"/>
        </a:xfrm>
        <a:prstGeom xmlns:a="http://schemas.openxmlformats.org/drawingml/2006/main" prst="straightConnector1">
          <a:avLst/>
        </a:prstGeom>
        <a:ln xmlns:a="http://schemas.openxmlformats.org/drawingml/2006/main" w="28575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0.18604</cdr:x>
      <cdr:y>0.79264</cdr:y>
    </cdr:from>
    <cdr:to>
      <cdr:x>0.37932</cdr:x>
      <cdr:y>0.79264</cdr:y>
    </cdr:to>
    <cdr:cxnSp macro="">
      <cdr:nvCxnSpPr>
        <cdr:cNvPr id="11" name="Прямая со стрелкой 10"/>
        <cdr:cNvCxnSpPr/>
      </cdr:nvCxnSpPr>
      <cdr:spPr>
        <a:xfrm xmlns:a="http://schemas.openxmlformats.org/drawingml/2006/main">
          <a:off x="1594191" y="3652871"/>
          <a:ext cx="1656184" cy="0"/>
        </a:xfrm>
        <a:prstGeom xmlns:a="http://schemas.openxmlformats.org/drawingml/2006/main" prst="straightConnector1">
          <a:avLst/>
        </a:prstGeom>
        <a:ln xmlns:a="http://schemas.openxmlformats.org/drawingml/2006/main" w="28575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0.61461</cdr:x>
      <cdr:y>0.14516</cdr:y>
    </cdr:from>
    <cdr:to>
      <cdr:x>0.98704</cdr:x>
      <cdr:y>0.14516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 flipH="1">
          <a:off x="5266599" y="668969"/>
          <a:ext cx="3191292" cy="0"/>
        </a:xfrm>
        <a:prstGeom xmlns:a="http://schemas.openxmlformats.org/drawingml/2006/main" prst="straightConnector1">
          <a:avLst/>
        </a:prstGeom>
        <a:ln xmlns:a="http://schemas.openxmlformats.org/drawingml/2006/main" w="28575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D50C9-E790-418D-993B-3C47D286B5EB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0C839-2442-4589-8DAC-976DF68EC7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682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2011 год  - 1656</a:t>
            </a:r>
          </a:p>
          <a:p>
            <a:r>
              <a:rPr lang="ru-RU" dirty="0" smtClean="0"/>
              <a:t>2014 год  - 1745</a:t>
            </a:r>
          </a:p>
          <a:p>
            <a:r>
              <a:rPr lang="ru-RU" dirty="0" smtClean="0"/>
              <a:t>2016 год – 1668</a:t>
            </a:r>
          </a:p>
          <a:p>
            <a:r>
              <a:rPr lang="ru-RU" dirty="0" smtClean="0"/>
              <a:t>2017 год – 1713</a:t>
            </a:r>
          </a:p>
          <a:p>
            <a:r>
              <a:rPr lang="ru-RU" dirty="0" smtClean="0"/>
              <a:t>2018 год - 1674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B58CC-BF22-47CD-8746-EC1C7282DF8E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55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30 мая в Малоярославце в духовно-просветительский </a:t>
            </a:r>
            <a:r>
              <a:rPr lang="ru-RU" smtClean="0"/>
              <a:t>центре «София» </a:t>
            </a:r>
            <a:r>
              <a:rPr lang="ru-RU" dirty="0" smtClean="0"/>
              <a:t>Свято-Никольского </a:t>
            </a:r>
            <a:r>
              <a:rPr lang="ru-RU" dirty="0" err="1" smtClean="0"/>
              <a:t>Черноостровского</a:t>
            </a:r>
            <a:r>
              <a:rPr lang="ru-RU" dirty="0" smtClean="0"/>
              <a:t> женского монастыря состоялся семинар для некоммерческих организаций области, организованный министерством внутренней политики и массовых коммуникаций региона.</a:t>
            </a:r>
          </a:p>
          <a:p>
            <a:r>
              <a:rPr lang="ru-RU" dirty="0" smtClean="0"/>
              <a:t>Его участниками стали руководители и члены НКО, а также граждане, вовлекаемые в деятельность НКО Боровского, Дзержинского, Жуковского, </a:t>
            </a:r>
            <a:r>
              <a:rPr lang="ru-RU" dirty="0" err="1" smtClean="0"/>
              <a:t>Износковского</a:t>
            </a:r>
            <a:r>
              <a:rPr lang="ru-RU" dirty="0" smtClean="0"/>
              <a:t>, </a:t>
            </a:r>
            <a:r>
              <a:rPr lang="ru-RU" dirty="0" err="1" smtClean="0"/>
              <a:t>Малоярославецкого</a:t>
            </a:r>
            <a:r>
              <a:rPr lang="ru-RU" dirty="0" smtClean="0"/>
              <a:t> и Медынского районов.</a:t>
            </a:r>
          </a:p>
          <a:p>
            <a:r>
              <a:rPr lang="ru-RU" dirty="0" smtClean="0"/>
              <a:t>Цель данного мероприятия - информирование об основах современного менеджмента, получение знаний и навыков в области управления и проектной деятельности организации.</a:t>
            </a:r>
          </a:p>
          <a:p>
            <a:r>
              <a:rPr lang="ru-RU" dirty="0" smtClean="0"/>
              <a:t>В ходе семинара обсуждались вопросы государственной регистрации и контроля за деятельностью НКО, </a:t>
            </a:r>
            <a:r>
              <a:rPr lang="ru-RU" dirty="0" err="1" smtClean="0"/>
              <a:t>грантовой</a:t>
            </a:r>
            <a:r>
              <a:rPr lang="ru-RU" dirty="0" smtClean="0"/>
              <a:t> поддержки организаций, обучающих программ для формирования здорового образа жизни населения, а также проектной деятельности просветительского </a:t>
            </a:r>
            <a:r>
              <a:rPr lang="ru-RU" smtClean="0"/>
              <a:t>центра «София».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0C839-2442-4589-8DAC-976DF68EC7B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265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работе форума приняли участие представители АНО </a:t>
            </a:r>
            <a:r>
              <a:rPr lang="ru-RU" smtClean="0"/>
              <a:t>ДПО "Среднерусская </a:t>
            </a:r>
            <a:r>
              <a:rPr lang="ru-RU" dirty="0" smtClean="0"/>
              <a:t>академия </a:t>
            </a:r>
            <a:r>
              <a:rPr lang="ru-RU" smtClean="0"/>
              <a:t>современного знания"</a:t>
            </a:r>
            <a:r>
              <a:rPr lang="ru-RU" dirty="0" smtClean="0"/>
              <a:t> Оксана Лысенко и Юлия Савельева, учредитель </a:t>
            </a:r>
            <a:r>
              <a:rPr lang="ru-RU" smtClean="0"/>
              <a:t>АНО "Ресурсный </a:t>
            </a:r>
            <a:r>
              <a:rPr lang="ru-RU" dirty="0" smtClean="0"/>
              <a:t>центр поддержки социально ориентированных некоммерческих </a:t>
            </a:r>
            <a:r>
              <a:rPr lang="ru-RU" smtClean="0"/>
              <a:t>организаций "ИНИЦИАТИВА"</a:t>
            </a:r>
            <a:r>
              <a:rPr lang="ru-RU" dirty="0" smtClean="0"/>
              <a:t> Сергей Плотников, представители Калужской региональной благотворительной общественной </a:t>
            </a:r>
            <a:r>
              <a:rPr lang="ru-RU" smtClean="0"/>
              <a:t>организации "Центр </a:t>
            </a:r>
            <a:r>
              <a:rPr lang="ru-RU" dirty="0" smtClean="0"/>
              <a:t>поддержки семьи, материнства и </a:t>
            </a:r>
            <a:r>
              <a:rPr lang="ru-RU" smtClean="0"/>
              <a:t>детства "ЖИЗНЬ" </a:t>
            </a:r>
            <a:r>
              <a:rPr lang="ru-RU" dirty="0" smtClean="0"/>
              <a:t>Татьяна Похиленко и Алина Иванова.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0C839-2442-4589-8DAC-976DF68EC7B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052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Бюджет конкурса – 2 млн 800 тыс. руб. Победитель получает 200 тыс. руб. Победителей – 14, по числу номинаций.</a:t>
            </a:r>
          </a:p>
          <a:p>
            <a:r>
              <a:rPr lang="ru-RU" dirty="0" smtClean="0"/>
              <a:t>Тематика отражена в номинациях: социальное обслуживание и социальная поддержка граждан; охрана здоровья и популяризация здорового образа жизни; поддержка семьи, материнства, детства и защита традиционных семейных ценностей; поддержка молодежных инициатив; развитие науки, образования и просвещения; проекты в области культуры и искусства, сохранения духовного наследия; защита прав и свобод человека и гражданина; экология и охрана окружающей среды; укрепление межнационального и межрелигиозного согласия; развитие общественной дипломатии и поддержка соотечественников; патриотическое воспитание и сохранение исторической памяти; инициативы в области благотворительности и добровольческой деятельности, содействие развитию некоммерческого сектора и социально ориентированных НКО, общественный контроль за деятельностью органов государственной власти и местного самоуправления.</a:t>
            </a:r>
          </a:p>
          <a:p>
            <a:r>
              <a:rPr lang="ru-RU" dirty="0" smtClean="0"/>
              <a:t>Участники: лидеры НКО, руководители социальных проектов, публичные активисты, социально активные граждане, социально ответственные компании.</a:t>
            </a:r>
          </a:p>
          <a:p>
            <a:r>
              <a:rPr lang="ru-RU" dirty="0" smtClean="0"/>
              <a:t>График в 2019 году: заявки принимаются с 12 июня по 26 августа на официальном сайте организатора конкурса; награждение победителей состоится 31 октября.</a:t>
            </a:r>
          </a:p>
          <a:p>
            <a:r>
              <a:rPr lang="ru-RU" dirty="0" smtClean="0"/>
              <a:t>География: проводится на всей территории РФ.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0C839-2442-4589-8DAC-976DF68EC7B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737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0C839-2442-4589-8DAC-976DF68EC7BB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" name="Google Shape;3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D498A-4936-45CF-B9CD-B92EBE771AE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1-го июля по 15 сентября 2018 года Калужское региональное отделение Всероссийской общественной организации ветеранов (пенсионеров) войны, труда, Вооруженных Сил и правоохранительных органов при поддержке Уполномоченного по правам ребенка в Калужской области провели областную благотворительную </a:t>
            </a:r>
            <a:r>
              <a: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акцию «Дети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Калужской области - </a:t>
            </a:r>
            <a:r>
              <a: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детям Сирии»,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целью которой стал сбор школьных принадлежностей для детей Сирии. Это тетради, альбомы для рисования, ручки, карандаши, фломастеры, рюкзаки и т.д.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Детские сады и школы г. Калуги, г. Обнинска,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Бабынинского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района, Барятинского района, Боровского района,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Жиздринского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района,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Износковского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района, Кировского района,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Малоярославецкого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района, Мосальского района,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Перемышльского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района, Ульяновского района, государственное бюджетное учреждение Калужской </a:t>
            </a:r>
            <a:r>
              <a: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области «Калужский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реабилитационный центр для детей и подростков с ограниченными </a:t>
            </a:r>
            <a:r>
              <a: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возможностями «Доброта»,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государственное казенное учреждение культуры Калужской </a:t>
            </a:r>
            <a:r>
              <a: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области «Областная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специальная библиотека для слепых им. Н</a:t>
            </a:r>
            <a:r>
              <a: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Островского»,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правление </a:t>
            </a:r>
            <a:r>
              <a: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организации «Боевое братство»,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главное управление МЧС России по Калужской области, государственное бюджетное учреждение Калужской </a:t>
            </a:r>
            <a:r>
              <a: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области «Обнинский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центр социальной помощи семье и </a:t>
            </a:r>
            <a:r>
              <a: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детям «Милосердие»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приняли активное участие в акции.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декабре груз самолетом Министерства обороны Российской Федерации был доставлен на аэродром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Хмеймим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Общий вес груза 600 килограмм, далее  груз был распределен в провинцию Хама г.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Скальбия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школу № 3 имени Салима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Хадата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в провинцию Риф-Дамаск в лагеря беженцев. Груз сопровождал и передал его детям Сирии заместитель председателя Областного Совета ветеранов Исаченко Анатолий Михайлович.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D498A-4936-45CF-B9CD-B92EBE771AE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канун Международного дня </a:t>
            </a:r>
            <a:r>
              <a:rPr lang="ru-RU" dirty="0" err="1" smtClean="0"/>
              <a:t>книгодарения</a:t>
            </a:r>
            <a:r>
              <a:rPr lang="ru-RU" dirty="0" smtClean="0"/>
              <a:t> 14 февраля, Калужское областное отделение Международного общественного </a:t>
            </a:r>
            <a:r>
              <a:rPr lang="ru-RU" smtClean="0"/>
              <a:t>фонда "Российский фонд мира" </a:t>
            </a:r>
            <a:r>
              <a:rPr lang="ru-RU" dirty="0" smtClean="0"/>
              <a:t>совместно с Общественной</a:t>
            </a:r>
            <a:r>
              <a:rPr lang="ru-RU" baseline="0" dirty="0" smtClean="0"/>
              <a:t> палатой Калужской области организовало </a:t>
            </a:r>
            <a:r>
              <a:rPr lang="ru-RU" baseline="0" smtClean="0"/>
              <a:t>акцию «Дарите </a:t>
            </a:r>
            <a:r>
              <a:rPr lang="ru-RU" baseline="0" dirty="0" smtClean="0"/>
              <a:t>книги </a:t>
            </a:r>
            <a:r>
              <a:rPr lang="ru-RU" baseline="0" smtClean="0"/>
              <a:t>с Любовью». </a:t>
            </a:r>
            <a:r>
              <a:rPr lang="ru-RU" baseline="0" dirty="0" smtClean="0"/>
              <a:t>Ее смысл заключается в том, что </a:t>
            </a:r>
            <a:r>
              <a:rPr lang="ru-RU" baseline="0" dirty="0" err="1" smtClean="0"/>
              <a:t>любьой</a:t>
            </a:r>
            <a:r>
              <a:rPr lang="ru-RU" baseline="0" dirty="0" smtClean="0"/>
              <a:t> желающий можешь принести книги, которые впоследствии будут переданы в наиболее нуждающиеся библиотеки.</a:t>
            </a:r>
          </a:p>
          <a:p>
            <a:r>
              <a:rPr lang="ru-RU" baseline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 ее время было собрано более 200 книг. </a:t>
            </a:r>
            <a:endParaRPr lang="ru-RU" baseline="0" dirty="0" smtClean="0"/>
          </a:p>
          <a:p>
            <a:r>
              <a:rPr lang="ru-RU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одобная акция по сбору книг для комплектования сельских библиотек более трех лет проводится Калужским областным отделением Международного общественного </a:t>
            </a:r>
            <a:r>
              <a:rPr lang="ru-RU" sz="12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фонда «Российский фонд мира»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лице ее председателя Льва Михайловича Лисицына.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Ежемесячно рабочая группа по сохранению исторической памяти выезжает в сельские поселения для проведения выездного заседания, в рамках которого передает собранные книги в сельские библиотеки, как правило, это до сотни томов. Библиотеки рады принять в дар собранную литературу ввиду отсутствия пополнения их фондов.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D498A-4936-45CF-B9CD-B92EBE771AE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Автономные некоммерческие организации 162</a:t>
            </a:r>
          </a:p>
          <a:p>
            <a:r>
              <a:rPr lang="ru-RU" dirty="0" smtClean="0"/>
              <a:t>Адвокатская палата 1</a:t>
            </a:r>
          </a:p>
          <a:p>
            <a:r>
              <a:rPr lang="ru-RU" dirty="0" smtClean="0"/>
              <a:t>Ассоциация крестьянских (фермерских) хозяйств 2</a:t>
            </a:r>
          </a:p>
          <a:p>
            <a:r>
              <a:rPr lang="ru-RU" dirty="0" smtClean="0"/>
              <a:t>Коллегии адвокатов 17</a:t>
            </a:r>
          </a:p>
          <a:p>
            <a:r>
              <a:rPr lang="ru-RU" dirty="0" smtClean="0"/>
              <a:t>Некоммерческие фонды 126</a:t>
            </a:r>
          </a:p>
          <a:p>
            <a:r>
              <a:rPr lang="ru-RU" dirty="0" smtClean="0"/>
              <a:t>Некоммерческие партнерства 138</a:t>
            </a:r>
          </a:p>
          <a:p>
            <a:r>
              <a:rPr lang="ru-RU" dirty="0" smtClean="0"/>
              <a:t>Нотариальная палата 1</a:t>
            </a:r>
          </a:p>
          <a:p>
            <a:r>
              <a:rPr lang="ru-RU" dirty="0" smtClean="0"/>
              <a:t>Объединения работодателей 3</a:t>
            </a:r>
          </a:p>
          <a:p>
            <a:r>
              <a:rPr lang="ru-RU" dirty="0" smtClean="0"/>
              <a:t>Объединения (союз, ассоциация) юридических лиц 60</a:t>
            </a:r>
          </a:p>
          <a:p>
            <a:r>
              <a:rPr lang="ru-RU" dirty="0" smtClean="0"/>
              <a:t>Территориальное общественное самоуправление 1</a:t>
            </a:r>
          </a:p>
          <a:p>
            <a:r>
              <a:rPr lang="ru-RU" dirty="0" smtClean="0"/>
              <a:t>Учреждения 107</a:t>
            </a:r>
          </a:p>
          <a:p>
            <a:r>
              <a:rPr lang="ru-RU" dirty="0" smtClean="0"/>
              <a:t>Национально-культурная автономия 7</a:t>
            </a:r>
          </a:p>
          <a:p>
            <a:r>
              <a:rPr lang="ru-RU" dirty="0" smtClean="0"/>
              <a:t>Общественно-государственное общественное объединение 3</a:t>
            </a:r>
          </a:p>
          <a:p>
            <a:r>
              <a:rPr lang="ru-RU" dirty="0" smtClean="0"/>
              <a:t>Общественные движения 11</a:t>
            </a:r>
          </a:p>
          <a:p>
            <a:r>
              <a:rPr lang="ru-RU" dirty="0" smtClean="0"/>
              <a:t>Общественная организация 435</a:t>
            </a:r>
          </a:p>
          <a:p>
            <a:r>
              <a:rPr lang="ru-RU" dirty="0" smtClean="0"/>
              <a:t>Общественные учреждения 16</a:t>
            </a:r>
          </a:p>
          <a:p>
            <a:r>
              <a:rPr lang="ru-RU" dirty="0" smtClean="0"/>
              <a:t>Общественные фонды 9</a:t>
            </a:r>
          </a:p>
          <a:p>
            <a:r>
              <a:rPr lang="ru-RU" dirty="0" smtClean="0"/>
              <a:t>Органы общественной самодеятельности 3</a:t>
            </a:r>
          </a:p>
          <a:p>
            <a:r>
              <a:rPr lang="ru-RU" dirty="0" smtClean="0"/>
              <a:t>Политические партии 43</a:t>
            </a:r>
          </a:p>
          <a:p>
            <a:r>
              <a:rPr lang="ru-RU" dirty="0" smtClean="0"/>
              <a:t>Профессиональный союз 244</a:t>
            </a:r>
          </a:p>
          <a:p>
            <a:r>
              <a:rPr lang="ru-RU" dirty="0" smtClean="0"/>
              <a:t>Союз (ассоциация) общественных объединений 1</a:t>
            </a:r>
          </a:p>
          <a:p>
            <a:r>
              <a:rPr lang="ru-RU" dirty="0" smtClean="0"/>
              <a:t>Казачьи объединения 21</a:t>
            </a:r>
          </a:p>
          <a:p>
            <a:r>
              <a:rPr lang="ru-RU" dirty="0" smtClean="0"/>
              <a:t>Религиозные организации 263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B58CC-BF22-47CD-8746-EC1C7282DF8E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07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Полномочия муниципальных образований определены</a:t>
            </a:r>
          </a:p>
          <a:p>
            <a:r>
              <a:rPr lang="ru-RU" dirty="0" smtClean="0"/>
              <a:t>1. Федеральным законом от 6 октября 2003 г. № </a:t>
            </a:r>
            <a:r>
              <a:rPr lang="ru-RU" smtClean="0"/>
              <a:t>131-ФЗ «Об </a:t>
            </a:r>
            <a:r>
              <a:rPr lang="ru-RU" dirty="0" smtClean="0"/>
              <a:t>общих принципах организации местного самоуправления в </a:t>
            </a:r>
            <a:r>
              <a:rPr lang="ru-RU" smtClean="0"/>
              <a:t>Российской Федерации» </a:t>
            </a:r>
            <a:r>
              <a:rPr lang="ru-RU" dirty="0" smtClean="0"/>
              <a:t>-   оказание поддержки  некоммерческим организациям отнесено к вопросам местного значения: </a:t>
            </a:r>
          </a:p>
          <a:p>
            <a:r>
              <a:rPr lang="ru-RU" dirty="0" smtClean="0"/>
              <a:t>городского, сельского поселения - оказание поддержки  в пределах полномочий, установленных статьями 31.1 и 31.3 Федерального закона от 12 января 1996 г. № 7-</a:t>
            </a:r>
          </a:p>
          <a:p>
            <a:r>
              <a:rPr lang="ru-RU" dirty="0" smtClean="0"/>
              <a:t>1. </a:t>
            </a:r>
            <a:r>
              <a:rPr lang="ru-RU" smtClean="0"/>
              <a:t>ФЗ «О некоммерческих организациях» </a:t>
            </a:r>
            <a:r>
              <a:rPr lang="ru-RU" dirty="0" smtClean="0"/>
              <a:t>(п.34 статьи 14 131-ФЗ); </a:t>
            </a:r>
          </a:p>
          <a:p>
            <a:r>
              <a:rPr lang="ru-RU" dirty="0" smtClean="0"/>
              <a:t>муниципального района - оказание поддержки социально ориентированным некоммерческим организациям, благотворительной деятельности и добровольчеству (п.25 статьи 15).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0C839-2442-4589-8DAC-976DF68EC7B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971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10 февраля 2018 года состоялся открытый семинар для НКО Калужской области по социальному проектированию и подготовке заявок на гранты Президента РФ.</a:t>
            </a:r>
          </a:p>
          <a:p>
            <a:r>
              <a:rPr lang="ru-RU" dirty="0" smtClean="0"/>
              <a:t>Мероприятие проводилось с целью методической поддержки некоммерческих объединений региона для наиболее успешного их участия в конкурсах, проводимых Фондом Президентских Грантов в 2018 году. На семинаре были затронуты вопросы эффективного управления социальным проектом, организация информационной поддержки и работы в социальных сетях, привлечения дополнительных ресурсов и работа команды. Лектором на семинаре выступил Якорев Егор Сергеевич - консультант по общественным проектам и социальным технологиями, менеджер проектов, автор образовательных материалов и программ для руководителей социальных проектов.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0C839-2442-4589-8DAC-976DF68EC7B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580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13 июня 2018 года в Доме Правительства Калужской области прошел круглый </a:t>
            </a:r>
            <a:r>
              <a:rPr lang="ru-RU" smtClean="0"/>
              <a:t>стол «Общественный </a:t>
            </a:r>
            <a:r>
              <a:rPr lang="ru-RU" dirty="0" smtClean="0"/>
              <a:t>сектор Калужской области: </a:t>
            </a:r>
            <a:r>
              <a:rPr lang="ru-RU" smtClean="0"/>
              <a:t>вектор развития». </a:t>
            </a:r>
            <a:r>
              <a:rPr lang="ru-RU" dirty="0" smtClean="0"/>
              <a:t>В мероприятии приняли участие некоммерческие организации, средства массовой информации, гражданские активисты, члены Общественной палаты Калужской области, представители органов исполнительной и законодательной власти, местного самоуправления.</a:t>
            </a:r>
          </a:p>
          <a:p>
            <a:r>
              <a:rPr lang="ru-RU" dirty="0" smtClean="0"/>
              <a:t>Круглый стол был организован с целью консолидации усилий для формирования современного гражданского общества, развития гражданской инициативы и роста гражданского самосознания.</a:t>
            </a:r>
          </a:p>
          <a:p>
            <a:r>
              <a:rPr lang="ru-RU" dirty="0" smtClean="0"/>
              <a:t>В ходе работы круглого стола были рассмотрены следующие вопросы: состояние некоммерческого сектора в Калужской области, итоги участия НКО региона в первом конкурсе Фонда президентских грантов в 2018 году, государственная поддержка социально ориентированных некоммерческих организаций, деятельность национальных объединений по формированию общероссийской гражданской идентичности, эффективность взаимодействия институтов гражданского общества со средствами массовой информации.</a:t>
            </a:r>
          </a:p>
          <a:p>
            <a:r>
              <a:rPr lang="ru-RU" dirty="0" smtClean="0"/>
              <a:t>Состоялась презентация Ассоциации помощи </a:t>
            </a:r>
            <a:r>
              <a:rPr lang="ru-RU" smtClean="0"/>
              <a:t>детям «Безопасное детство», </a:t>
            </a:r>
            <a:r>
              <a:rPr lang="ru-RU" dirty="0" smtClean="0"/>
              <a:t>основной целью деятельности которой является аккумуляция усилий и ресурсов для оказания помощи детям и координация деятельности членов Ассоциации по вопросам поиска пропавших детей на территории Калужской области.</a:t>
            </a:r>
          </a:p>
          <a:p>
            <a:r>
              <a:rPr lang="ru-RU" dirty="0" smtClean="0"/>
              <a:t>Участники круглого стола отметили, что некоммерческий сектор сегодня активно развивается. Все больше НКО привлекают частные пожертвования и более активно работают с гражданами. Растет и неформальная гражданская активность. Но то, над чем точно предстоит еще много работать некоммерческому сектору, – доверие к нему со стороны граждан, потому что ожидать готовности людей работать в НКО в качестве волонтеров и жертвовать свои средства можно только тогда, когда уровень доверия будет высоким.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0C839-2442-4589-8DAC-976DF68EC7B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576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 декабря в Калуге министр внутренней политики и массовых коммуникаций области Олег Калугин вручил ведомственные награды активистам региональных общественных объединений и движений, журналистам. Мероприятие было приурочено к празднованию 25-летия Конституции Российской Федерации.</a:t>
            </a:r>
          </a:p>
          <a:p>
            <a:r>
              <a:rPr lang="ru-RU" dirty="0" smtClean="0"/>
              <a:t>С каждым годом господдержка, направленная на развитие гражданского общества, растет. Гранты Президента Росси - один из действенных инструментов повышения активности и качества работы некоммерческих организаций. И калужанам есть, чем гордиться: в 2018 году 18 областных проектов-победителей получили поддержку в общей сложности почти 55 миллионов рублей, что на 138% больше, чем в прошлом году.</a:t>
            </a:r>
          </a:p>
          <a:p>
            <a:r>
              <a:rPr lang="ru-RU" dirty="0" smtClean="0"/>
              <a:t>По мнению министра</a:t>
            </a:r>
            <a:r>
              <a:rPr lang="ru-RU" smtClean="0"/>
              <a:t>, «Региональная идентичность» </a:t>
            </a:r>
            <a:r>
              <a:rPr lang="ru-RU" dirty="0" smtClean="0"/>
              <a:t>- один из важнейших и перспективных проектов, стартовавших в этом году. В его рамках будут организованы экскурсии по историческим местам области с целью формирования у жителей чувства гордости и причастности к историческому и культурному наследию калужского края, которое имеет не </a:t>
            </a:r>
            <a:r>
              <a:rPr lang="ru-RU" smtClean="0"/>
              <a:t>только «национальное</a:t>
            </a:r>
            <a:r>
              <a:rPr lang="ru-RU" dirty="0" smtClean="0"/>
              <a:t>, но и </a:t>
            </a:r>
            <a:r>
              <a:rPr lang="ru-RU" smtClean="0"/>
              <a:t>глобальное звучание».</a:t>
            </a:r>
            <a:endParaRPr lang="ru-RU" dirty="0" smtClean="0"/>
          </a:p>
          <a:p>
            <a:r>
              <a:rPr lang="ru-RU" dirty="0" smtClean="0"/>
              <a:t>Кроме того, 11 социальных проектов шести региональных изданий выиграли гранты Роспечати</a:t>
            </a:r>
            <a:r>
              <a:rPr lang="ru-RU" smtClean="0"/>
              <a:t>. «Мосальская газета», «Юхновские вести», «Калужский перекрёсток», «Бетлицкий вестник», «Новая жизнь», «Новая </a:t>
            </a:r>
            <a:r>
              <a:rPr lang="ru-RU" err="1" smtClean="0"/>
              <a:t>среда</a:t>
            </a:r>
            <a:r>
              <a:rPr lang="ru-RU" smtClean="0"/>
              <a:t>+» </a:t>
            </a:r>
            <a:r>
              <a:rPr lang="ru-RU" dirty="0" smtClean="0"/>
              <a:t>получили почти три миллиона рублей из федерального бюджета.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0C839-2442-4589-8DAC-976DF68EC7B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227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23 апреля 2019 года в конференц-зале автономной некоммерческой организации дополнительного профессионального </a:t>
            </a:r>
            <a:r>
              <a:rPr lang="ru-RU" smtClean="0"/>
              <a:t>образования «Среднерусская </a:t>
            </a:r>
            <a:r>
              <a:rPr lang="ru-RU" dirty="0" smtClean="0"/>
              <a:t>академия </a:t>
            </a:r>
            <a:r>
              <a:rPr lang="ru-RU" smtClean="0"/>
              <a:t>современного знания» </a:t>
            </a:r>
            <a:r>
              <a:rPr lang="ru-RU" dirty="0" smtClean="0"/>
              <a:t>формате живого общения прошло мероприятие</a:t>
            </a:r>
            <a:r>
              <a:rPr lang="ru-RU" smtClean="0"/>
              <a:t>: «Особенности </a:t>
            </a:r>
            <a:r>
              <a:rPr lang="ru-RU" dirty="0" smtClean="0"/>
              <a:t>работы НКО с </a:t>
            </a:r>
            <a:r>
              <a:rPr lang="ru-RU" smtClean="0"/>
              <a:t>региональными СМИ». </a:t>
            </a:r>
            <a:r>
              <a:rPr lang="ru-RU" dirty="0" smtClean="0"/>
              <a:t>Представители телевизионных, печатных и интернет-</a:t>
            </a:r>
            <a:r>
              <a:rPr lang="ru-RU" dirty="0" err="1" smtClean="0"/>
              <a:t>сми</a:t>
            </a:r>
            <a:r>
              <a:rPr lang="ru-RU" dirty="0" smtClean="0"/>
              <a:t> рассказали о возможностях взаимодействия с третьим сектором. Все участники получили раздаточный материал в котором имеются контактные данные СМИ региона и образец подачи пресс-релиза. Общественники внесли предложение о проведении обучения среди НКО по написанию пресс-релизов и пост-релизов.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0C839-2442-4589-8DAC-976DF68EC7B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255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27 февраля на базе Общественной палаты Калужской области состоялся </a:t>
            </a:r>
            <a:r>
              <a:rPr lang="ru-RU" smtClean="0"/>
              <a:t>семинар «Основы </a:t>
            </a:r>
            <a:r>
              <a:rPr lang="ru-RU" dirty="0" smtClean="0"/>
              <a:t>социального проектирования или как доработать проект для победы в конкурсе </a:t>
            </a:r>
            <a:r>
              <a:rPr lang="ru-RU" smtClean="0"/>
              <a:t>президентских грантов».</a:t>
            </a:r>
            <a:endParaRPr lang="ru-RU" dirty="0" smtClean="0"/>
          </a:p>
          <a:p>
            <a:r>
              <a:rPr lang="ru-RU" dirty="0" smtClean="0"/>
              <a:t>С приветственным словом к участникам семинара выступила заместитель министра внутренней политики и массовых коммуникаций Калужской области – начальник управления внутренней политики И.М. Федорова.</a:t>
            </a:r>
          </a:p>
          <a:p>
            <a:r>
              <a:rPr lang="ru-RU" dirty="0" smtClean="0"/>
              <a:t>Участие в семинаре приняли представители НКО Калужской области, которые планируют подать заявку на участие в первом конкурсе 2019 года на предоставление грантов Президента Российской Федерации на развитие гражданского общества.</a:t>
            </a:r>
          </a:p>
          <a:p>
            <a:r>
              <a:rPr lang="ru-RU" dirty="0" smtClean="0"/>
              <a:t>Ключевым спикером мероприятия стал главный специалист отдела по работе с общественными организациями и поддержки общественных проектов М.В. Сапожников, который провел практический разбор основных ошибок, допускаемых при составлении заявок.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0C839-2442-4589-8DAC-976DF68EC7B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013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21 февраля в Калуге министр внутренней политики и массовых коммуникаций Олег Калугин встретился с представителями ветеранских организаций области, чтобы обсудить их деятельность и значимость в общественно-политической жизни региона.</a:t>
            </a:r>
          </a:p>
          <a:p>
            <a:r>
              <a:rPr lang="ru-RU" dirty="0" smtClean="0"/>
              <a:t>В числе рассмотренных вопросов - работа Калужского отделения Общероссийской общественной организации инвалидов войны в Афганистане и военной травмы </a:t>
            </a:r>
            <a:r>
              <a:rPr lang="ru-RU" smtClean="0"/>
              <a:t>– «Инвалиды войны», </a:t>
            </a:r>
            <a:r>
              <a:rPr lang="ru-RU" dirty="0" smtClean="0"/>
              <a:t>повышение взаимодействия и сотрудничества между ветеранскими организациями области, участие жителей региона в </a:t>
            </a:r>
            <a:r>
              <a:rPr lang="ru-RU" smtClean="0"/>
              <a:t>акции «Школьная </a:t>
            </a:r>
            <a:r>
              <a:rPr lang="ru-RU" dirty="0" smtClean="0"/>
              <a:t>пора. Дети Калужской области – </a:t>
            </a:r>
            <a:r>
              <a:rPr lang="ru-RU" smtClean="0"/>
              <a:t>детям Сирии» </a:t>
            </a:r>
            <a:r>
              <a:rPr lang="ru-RU" dirty="0" smtClean="0"/>
              <a:t>по сбору школьных принадлежностей. Гуманитарный груз с учебниками и книгами о Калужской области для ребят из Дамаска был доставлен в Сирию в декабре прошлого года. Участник этой поездки, заместитель председателя ветеранской организации Анатолий Исаченко, отметил большой интерес сирийцев к России.</a:t>
            </a:r>
          </a:p>
          <a:p>
            <a:r>
              <a:rPr lang="ru-RU" dirty="0" smtClean="0"/>
              <a:t>Учитывая положительный опыт первой акции, он предложил продолжить оказание благотворительной помощи детям, включив в гуманитарные посылки продукцию с калужскими брендами. Участники встречи данную идею полностью одобрили</a:t>
            </a:r>
            <a:r>
              <a:rPr lang="ru-RU" smtClean="0"/>
              <a:t>. «Министерство </a:t>
            </a:r>
            <a:r>
              <a:rPr lang="ru-RU" dirty="0" smtClean="0"/>
              <a:t>с самого начала поддержало инициативу наших ветеранов, очень многие калужане на неё откликнулись. Мы даже не ожидали, что такое количество организаций и простых граждан примут участие в акции по сбору учебных принадлежностей. Теперь, когда в Сирии стало известно о нас, мы хотим предложить им что-то калужское: и в плане краеведческой литературы, и какие-то местные угощения. Вариант с калужским тестом (прим. - уникальная сладость, которая в 18-19 веках пользовалась огромной популярностью) тоже не </a:t>
            </a:r>
            <a:r>
              <a:rPr lang="ru-RU" smtClean="0"/>
              <a:t>стоит отрицать», </a:t>
            </a:r>
            <a:r>
              <a:rPr lang="ru-RU" dirty="0" smtClean="0"/>
              <a:t>- подчеркнул министр Олег Калугин.</a:t>
            </a:r>
          </a:p>
          <a:p>
            <a:r>
              <a:rPr lang="ru-RU" dirty="0" smtClean="0"/>
              <a:t>На заседании также обсуждалась инициатива объединения ветеранских организаций. Отмечалась необходимость создания общей площадки для выработки единой стратегии по различным направлениям работы, особенно в патриотическом воспитании молодежи.</a:t>
            </a:r>
          </a:p>
          <a:p>
            <a:r>
              <a:rPr lang="ru-RU" dirty="0" smtClean="0"/>
              <a:t>Со словами глубокой признательности к ветеранам и участникам боевых действий </a:t>
            </a:r>
            <a:r>
              <a:rPr lang="ru-RU" smtClean="0"/>
              <a:t>в «горячих точках» </a:t>
            </a:r>
            <a:r>
              <a:rPr lang="ru-RU" dirty="0" smtClean="0"/>
              <a:t>обратилась председатель </a:t>
            </a:r>
            <a:r>
              <a:rPr lang="ru-RU" smtClean="0"/>
              <a:t>Совета «Калужского </a:t>
            </a:r>
            <a:r>
              <a:rPr lang="ru-RU" dirty="0" smtClean="0"/>
              <a:t>областного отделения Союза бывших малолетних узников </a:t>
            </a:r>
            <a:r>
              <a:rPr lang="ru-RU" smtClean="0"/>
              <a:t>фашистских концлагерей» </a:t>
            </a:r>
            <a:r>
              <a:rPr lang="ru-RU" dirty="0" smtClean="0"/>
              <a:t>Валентина Филатова</a:t>
            </a:r>
            <a:r>
              <a:rPr lang="ru-RU" smtClean="0"/>
              <a:t>: «В </a:t>
            </a:r>
            <a:r>
              <a:rPr lang="ru-RU" dirty="0" smtClean="0"/>
              <a:t>День защитника Отечества мы поздравляем всех, кто стоит на страже границ нашей Родины, выражаем признательность за их отвагу и мужество. И мы разделяем боль утраты с теми, кто потерял на войне </a:t>
            </a:r>
            <a:r>
              <a:rPr lang="ru-RU" smtClean="0"/>
              <a:t>своих близких».</a:t>
            </a:r>
            <a:endParaRPr lang="ru-RU" dirty="0" smtClean="0"/>
          </a:p>
          <a:p>
            <a:r>
              <a:rPr lang="ru-RU" dirty="0" smtClean="0"/>
              <a:t>От коллектива министерства и от себя лично с наступающим Днем защитника Отечества и с прошедшей годовщиной вывода войск из Афганистана участников встречи также поздравил министр Олег Калугин</a:t>
            </a:r>
            <a:r>
              <a:rPr lang="ru-RU" smtClean="0"/>
              <a:t>: «Жертвы</a:t>
            </a:r>
            <a:r>
              <a:rPr lang="ru-RU" dirty="0" smtClean="0"/>
              <a:t>, которые понесла наша страна, наш народ не напрасны. Вечная память героям страны, которые отстаивали суверенитет нашей большой страны. Подрастающие поколения оценят этот великий подвиг. Надо развивать исследовательскую работу, просветительскую работу с молодежью. От всего сердца поздравляю, желаю здоровья и </a:t>
            </a:r>
            <a:r>
              <a:rPr lang="ru-RU" smtClean="0"/>
              <a:t>всех благ».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0C839-2442-4589-8DAC-976DF68EC7B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32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59236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664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1992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59368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99359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15004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76659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5634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41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001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708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50314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63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12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51734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4488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58883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99111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47084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08003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56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15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30567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864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022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13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10489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31540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43325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98065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71577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35246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36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224719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5427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686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4307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505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29183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98673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12700" y="2655800"/>
            <a:ext cx="8118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851725" y="2111133"/>
            <a:ext cx="54405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135200" y="5082667"/>
            <a:ext cx="4873500" cy="1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4297650" y="0"/>
            <a:ext cx="548700" cy="4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851725" y="2111133"/>
            <a:ext cx="54405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135200" y="5082667"/>
            <a:ext cx="4873500" cy="1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4297650" y="0"/>
            <a:ext cx="548700" cy="4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851725" y="2111133"/>
            <a:ext cx="54405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135200" y="5082667"/>
            <a:ext cx="4873500" cy="1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4297650" y="0"/>
            <a:ext cx="548700" cy="4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859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851725" y="2111133"/>
            <a:ext cx="54405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135200" y="5082667"/>
            <a:ext cx="4873500" cy="1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4297650" y="0"/>
            <a:ext cx="548700" cy="4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851725" y="2111133"/>
            <a:ext cx="54405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135200" y="5082667"/>
            <a:ext cx="4873500" cy="1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4297650" y="0"/>
            <a:ext cx="548700" cy="4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851725" y="2111133"/>
            <a:ext cx="54405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135200" y="5082667"/>
            <a:ext cx="4873500" cy="1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4297650" y="0"/>
            <a:ext cx="548700" cy="4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851725" y="2111133"/>
            <a:ext cx="54405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135200" y="5082667"/>
            <a:ext cx="4873500" cy="1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4297650" y="0"/>
            <a:ext cx="548700" cy="4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226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588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476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6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6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6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7093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9291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1143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DFF7AE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DFF7A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4832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FFF43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FFF43">
                  <a:shade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hoto.php?fbid=2315458308517765&amp;set=pcb.1087196124819511&amp;type=3&amp;ifg=1&amp;__tn__=HH-R&amp;eid=ARAo9uKku4g0aN1h83XV-GXWjN1uZz9QkOoRK8dm53r6nVv6URvVcsW7FWqufTvKhe89gB1jo7DDIRu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6974" y="2781620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/>
                <a:ea typeface="Calibri"/>
              </a:rPr>
              <a:t> </a:t>
            </a:r>
            <a:endParaRPr lang="ru-RU"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1362075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внутренней политики и массовых коммуникаций Калужской области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5229200"/>
            <a:ext cx="6781483" cy="152041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Тенденции и перспективы развития некоммерческого сектора Калужской области</a:t>
            </a: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40" y="332655"/>
            <a:ext cx="8195216" cy="460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500167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6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404664"/>
            <a:ext cx="86409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Круглый </a:t>
            </a:r>
            <a:r>
              <a:rPr lang="ru-RU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стол </a:t>
            </a:r>
            <a:r>
              <a:rPr lang="ru-RU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«Общественный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сектор Калужской области: </a:t>
            </a:r>
            <a:r>
              <a:rPr lang="ru-RU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вектор </a:t>
            </a:r>
            <a:r>
              <a:rPr lang="ru-RU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развития»  </a:t>
            </a:r>
            <a:endParaRPr lang="ru-RU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44" y="980728"/>
            <a:ext cx="7632848" cy="508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20272" y="6309320"/>
            <a:ext cx="1941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13 июня 2018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162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7" y="116632"/>
            <a:ext cx="8398409" cy="146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Награждение ведомственными наградами активистов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региональных общественных объединений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67" y="1173882"/>
            <a:ext cx="7475528" cy="495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60232" y="6309320"/>
            <a:ext cx="226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2018 год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601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становлении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некоммерческих организаций в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10" y="1484783"/>
            <a:ext cx="4080982" cy="2291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10" y="4077072"/>
            <a:ext cx="4080982" cy="2238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77072"/>
            <a:ext cx="3960440" cy="2228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3"/>
            <a:ext cx="3960440" cy="2291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Рисунок 7" descr="C:\Users\User\Documents\ИВЛЕВ\РОЗ\Логотип\Логотип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8" t="38920" r="27812" b="41832"/>
          <a:stretch/>
        </p:blipFill>
        <p:spPr bwMode="auto">
          <a:xfrm>
            <a:off x="6818300" y="404664"/>
            <a:ext cx="1602343" cy="9715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29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520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1D2129"/>
                </a:solidFill>
                <a:latin typeface="inherit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НКО с региональными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385898"/>
                </a:solidFill>
                <a:latin typeface="inherit"/>
                <a:hlinkClick r:id="rId3"/>
              </a:rPr>
              <a:t/>
            </a:r>
            <a:br>
              <a:rPr lang="ru-RU" dirty="0">
                <a:solidFill>
                  <a:srgbClr val="385898"/>
                </a:solidFill>
                <a:latin typeface="inherit"/>
                <a:hlinkClick r:id="rId3"/>
              </a:rPr>
            </a:b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36" y="874455"/>
            <a:ext cx="7128792" cy="534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58000" y="6337489"/>
            <a:ext cx="2105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апреля 2019 год</a:t>
            </a:r>
          </a:p>
        </p:txBody>
      </p:sp>
    </p:spTree>
    <p:extLst>
      <p:ext uri="{BB962C8B-B14F-4D97-AF65-F5344CB8AC3E}">
        <p14:creationId xmlns:p14="http://schemas.microsoft.com/office/powerpoint/2010/main" val="363471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«Основы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проектирования или как доработать проект для победы в конкурсе </a:t>
            </a:r>
            <a:r>
              <a:rPr 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президентских </a:t>
            </a:r>
            <a:r>
              <a:rPr lang="ru-RU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ÐÐ° Ð´Ð°Ð½Ð½Ð¾Ð¼ Ð¸Ð·Ð¾Ð±ÑÐ°Ð¶ÐµÐ½Ð¸Ð¸ Ð¼Ð¾Ð¶ÐµÑ Ð½Ð°ÑÐ¾Ð´Ð¸ÑÑÑÑ: 2 ÑÐµÐ»Ð¾Ð²ÐµÐºÐ°, Ð»ÑÐ´Ð¸ ÑÐ¸Ð´ÑÑ, ÑÑÐ¾Ð» Ð¸ Ð² Ð¿Ð¾Ð¼ÐµÑÐµÐ½Ð¸Ð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1124744"/>
            <a:ext cx="6624736" cy="496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84168" y="6237312"/>
            <a:ext cx="3032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2019 год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93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52141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ветеранских организаций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endParaRPr lang="ru-RU" sz="24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81294" y="6237312"/>
            <a:ext cx="3032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2019 год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20" y="764704"/>
            <a:ext cx="8261952" cy="547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09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962" y="260648"/>
            <a:ext cx="8622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представителями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некоммерческих организаций региона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4475"/>
            <a:ext cx="3758233" cy="5010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73589"/>
            <a:ext cx="3744560" cy="4992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04248" y="6246167"/>
            <a:ext cx="2299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мая 2019 год</a:t>
            </a:r>
          </a:p>
        </p:txBody>
      </p:sp>
    </p:spTree>
    <p:extLst>
      <p:ext uri="{BB962C8B-B14F-4D97-AF65-F5344CB8AC3E}">
        <p14:creationId xmlns:p14="http://schemas.microsoft.com/office/powerpoint/2010/main" val="272070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10364" y="623731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мая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</a:t>
            </a:r>
            <a:endParaRPr lang="ru-RU" sz="24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76" y="332656"/>
            <a:ext cx="8546296" cy="569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admoblkaluga.ru/upload/news/2019/2019_05_30(7)-2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605" y="359531"/>
            <a:ext cx="2978067" cy="1989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51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ÐÐ° Ð´Ð°Ð½Ð½Ð¾Ð¼ Ð¸Ð·Ð¾Ð±ÑÐ°Ð¶ÐµÐ½Ð¸Ð¸ Ð¼Ð¾Ð¶ÐµÑ Ð½Ð°ÑÐ¾Ð´Ð¸ÑÑÑÑ: 1 ÑÐµÐ»Ð¾Ð²ÐµÐº, Ð² Ð¿Ð¾Ð¼ÐµÑÐµÐ½Ð¸Ð¸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71"/>
          <a:stretch/>
        </p:blipFill>
        <p:spPr bwMode="auto">
          <a:xfrm>
            <a:off x="323528" y="327232"/>
            <a:ext cx="2049051" cy="357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6" t="10941" r="31553"/>
          <a:stretch/>
        </p:blipFill>
        <p:spPr bwMode="auto">
          <a:xfrm>
            <a:off x="1923482" y="2207050"/>
            <a:ext cx="2050743" cy="407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379" y="327232"/>
            <a:ext cx="4463690" cy="59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88224" y="6237312"/>
            <a:ext cx="2375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июня 2019 год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18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06464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Форум 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инноваций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регионов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71726"/>
            <a:ext cx="6241324" cy="46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2200" y="6201414"/>
            <a:ext cx="25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июня 2019 год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92" y="3375892"/>
            <a:ext cx="3746684" cy="280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5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6016" y="908720"/>
            <a:ext cx="33843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Семинар проводится в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целях совершенствования деятельности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органов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местного самоуправления по поддержке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некоммерческих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организаций, предусмотренной Федеральным законом от 12 января 1996 г. № </a:t>
            </a:r>
            <a:r>
              <a:rPr lang="ru-RU">
                <a:solidFill>
                  <a:srgbClr val="000000"/>
                </a:solidFill>
                <a:latin typeface="Times New Roman"/>
              </a:rPr>
              <a:t>7-ФЗ </a:t>
            </a:r>
            <a:r>
              <a:rPr lang="ru-RU" smtClean="0">
                <a:solidFill>
                  <a:srgbClr val="000000"/>
                </a:solidFill>
                <a:latin typeface="Times New Roman"/>
              </a:rPr>
              <a:t>«О </a:t>
            </a:r>
            <a:r>
              <a:rPr lang="ru-RU">
                <a:solidFill>
                  <a:srgbClr val="000000"/>
                </a:solidFill>
                <a:latin typeface="Times New Roman"/>
              </a:rPr>
              <a:t>некоммерческих </a:t>
            </a:r>
            <a:r>
              <a:rPr lang="ru-RU" smtClean="0">
                <a:solidFill>
                  <a:srgbClr val="000000"/>
                </a:solidFill>
                <a:latin typeface="Times New Roman"/>
              </a:rPr>
              <a:t>организациях»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на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муниципальном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уровне.   </a:t>
            </a:r>
            <a:endParaRPr lang="ru-RU" dirty="0"/>
          </a:p>
        </p:txBody>
      </p:sp>
      <p:pic>
        <p:nvPicPr>
          <p:cNvPr id="1029" name="Picture 5" descr="http://static.ozone.ru/multimedia/books_covers/10032733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9" b="16330"/>
          <a:stretch/>
        </p:blipFill>
        <p:spPr bwMode="auto">
          <a:xfrm>
            <a:off x="949696" y="980728"/>
            <a:ext cx="348433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15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AutoShape 2" descr="https://www.miloserdie.ru/wp-content/uploads/2018/12/98e0b7aa9fe2fb1ba3e303d4d380d848.jpg?x115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3" t="29864" r="13980" b="23969"/>
          <a:stretch/>
        </p:blipFill>
        <p:spPr bwMode="auto">
          <a:xfrm>
            <a:off x="307975" y="1634758"/>
            <a:ext cx="8637840" cy="316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" t="4660" r="2371" b="7506"/>
          <a:stretch/>
        </p:blipFill>
        <p:spPr bwMode="auto">
          <a:xfrm>
            <a:off x="228000" y="980728"/>
            <a:ext cx="8736488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35088" y="6307342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https://www.facebook.com/groups/sodeystvienko.kaluga/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19" y="153506"/>
            <a:ext cx="86007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"СОдействие"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НКО Калужской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</a:p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Общедоступная 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</a:p>
        </p:txBody>
      </p:sp>
    </p:spTree>
    <p:extLst>
      <p:ext uri="{BB962C8B-B14F-4D97-AF65-F5344CB8AC3E}">
        <p14:creationId xmlns:p14="http://schemas.microsoft.com/office/powerpoint/2010/main" val="49570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7" b="30740"/>
          <a:stretch/>
        </p:blipFill>
        <p:spPr>
          <a:xfrm>
            <a:off x="135356" y="188640"/>
            <a:ext cx="2016224" cy="9468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3886" y="2060848"/>
            <a:ext cx="83529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НКО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некоммерческим организациям, действующим в мире в интересах общества, - на местном, национальном или международном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уровнях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43514" y="185832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день НКО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инициативе Всемирного форума НКО)</a:t>
            </a:r>
          </a:p>
        </p:txBody>
      </p:sp>
    </p:spTree>
    <p:extLst>
      <p:ext uri="{BB962C8B-B14F-4D97-AF65-F5344CB8AC3E}">
        <p14:creationId xmlns:p14="http://schemas.microsoft.com/office/powerpoint/2010/main" val="199255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6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4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2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34400" cy="75895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Итоги первого конкурса 2019 года 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Калужской области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827584" y="2132856"/>
            <a:ext cx="6400800" cy="3474720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Количество НКО – 1622 (на 1 февраля);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Подано проектов в Фонд – 40 (2,46% от общего числа НКО Калужской области);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Победители – 7 (17,5% от поданных проектов).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164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64396994"/>
              </p:ext>
            </p:extLst>
          </p:nvPr>
        </p:nvGraphicFramePr>
        <p:xfrm>
          <a:off x="179510" y="188640"/>
          <a:ext cx="8784977" cy="62417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323"/>
                <a:gridCol w="4105213"/>
                <a:gridCol w="3013176"/>
                <a:gridCol w="1428265"/>
              </a:tblGrid>
              <a:tr h="441617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ПОБЕДИТЕЛИ ОТ КАЛУЖСКОЙ ОБЛАСТИ 2019-1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080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организации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проекта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гранта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</a:tr>
              <a:tr h="662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Межрегиональная благотворительная общественная организация в помощь детям в трудной жизненной ситуации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«Новый день»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Сохрани семью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1 155 582,00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</a:tr>
              <a:tr h="509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Межрегиональная общественная организация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«Центр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современной культуры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«Никола-Ленивец»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Угруан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территория новой жизни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7 575 826,00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</a:tr>
              <a:tr h="1104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Автономная некоммерческая организация детский развивающий центр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«Оранжевый город»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Центр подготовки к сопровождаемому и самостоятельному проживанию детей, подростков и молодых людей с ограниченными возможностями здоровья (ОВЗ):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«Я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Могу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!».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2 928 040,00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</a:tr>
              <a:tr h="680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Автономная некоммерческая организация по развитию проектов в сфере науки и просвещения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«Институт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передачи биологических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знаний»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Научно-исследовательские </a:t>
                      </a: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экспедиции </a:t>
                      </a:r>
                      <a:r>
                        <a:rPr lang="ru-RU" sz="120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«Пилигрим»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базе </a:t>
                      </a:r>
                      <a:r>
                        <a:rPr lang="ru-RU" sz="120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Экостанции</a:t>
                      </a: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«Сурожь»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1 998 543,00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</a:tr>
              <a:tr h="680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Калужская региональная общественная организация в поддержку детей с ограниченными возможностями, детей-инвалидов и инвалидов с детства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«Город надежды»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Семейный клуб Особая семья - поддержка, общение и развитие в Калужской области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2 929 930,00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</a:tr>
              <a:tr h="1104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Общероссийская детская общественная организация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"Общественная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Малая академия наук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«Интеллект будущего»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«Будущие Ломоносовы» -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исследовательской деятельности школьников сельской местности и малых городов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2 862 762,00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</a:tr>
              <a:tr h="509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Автономная некоммерческая организация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«Культурно-просветительский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центр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«Наше наследие»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общественного музейного театра-студии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Диалог»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499 379,00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</a:tr>
              <a:tr h="25080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за 1 конкурс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19 950 062,00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853" marR="4685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975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0152" y="327855"/>
            <a:ext cx="2841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НКО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126127840"/>
              </p:ext>
            </p:extLst>
          </p:nvPr>
        </p:nvGraphicFramePr>
        <p:xfrm>
          <a:off x="467544" y="1196752"/>
          <a:ext cx="568863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3568" y="297077"/>
            <a:ext cx="7672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НКО КАЛУЖСКОЙ ОБЛАСТИ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00192" y="1196752"/>
            <a:ext cx="35638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 год  -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1656</a:t>
            </a:r>
          </a:p>
          <a:p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год  -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1745</a:t>
            </a:r>
          </a:p>
          <a:p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- 1668</a:t>
            </a:r>
          </a:p>
          <a:p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- 1713</a:t>
            </a:r>
          </a:p>
          <a:p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- 1674</a:t>
            </a:r>
          </a:p>
          <a:p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- 1602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88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4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7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7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3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0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ctrTitle"/>
          </p:nvPr>
        </p:nvSpPr>
        <p:spPr>
          <a:xfrm>
            <a:off x="323528" y="260648"/>
            <a:ext cx="828092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ВОССЛАВИМ ФЛАГ РОССИЙСКИЙ</a:t>
            </a:r>
            <a:endParaRPr sz="4400" b="1" dirty="0">
              <a:solidFill>
                <a:srgbClr val="FF0000"/>
              </a:solidFill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podrobno.org/wp-content/uploads/2018/08/P8221463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 descr="P82214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334" y="287632"/>
            <a:ext cx="4627698" cy="2983793"/>
          </a:xfrm>
          <a:prstGeom prst="rect">
            <a:avLst/>
          </a:prstGeom>
        </p:spPr>
      </p:pic>
      <p:pic>
        <p:nvPicPr>
          <p:cNvPr id="18436" name="Picture 4" descr="http://kaluga24.tv/wp-content/uploads/2018/08/2f9c554719b43a38a8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51234"/>
            <a:ext cx="3775803" cy="2979545"/>
          </a:xfrm>
          <a:prstGeom prst="rect">
            <a:avLst/>
          </a:prstGeom>
          <a:noFill/>
        </p:spPr>
      </p:pic>
      <p:pic>
        <p:nvPicPr>
          <p:cNvPr id="18438" name="Picture 6" descr="http://www.vest-news.ru/files/thumbs/900x500/files/news_images/2018/11/08/120700_1275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909053"/>
            <a:ext cx="3110746" cy="2304256"/>
          </a:xfrm>
          <a:prstGeom prst="rect">
            <a:avLst/>
          </a:prstGeom>
          <a:noFill/>
        </p:spPr>
      </p:pic>
      <p:pic>
        <p:nvPicPr>
          <p:cNvPr id="18440" name="Picture 8" descr="http://www.vest-news.ru/files/upload/2018/11/08/538760579688547967589676457669758967589767458764565477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3909053"/>
            <a:ext cx="2698982" cy="2304256"/>
          </a:xfrm>
          <a:prstGeom prst="rect">
            <a:avLst/>
          </a:prstGeom>
          <a:noFill/>
        </p:spPr>
      </p:pic>
      <p:pic>
        <p:nvPicPr>
          <p:cNvPr id="18442" name="Picture 10" descr="http://www.vest-news.ru/files/thumbs/900x500/files/news_images/2018/11/07/120677_1274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9" y="3909053"/>
            <a:ext cx="2981131" cy="230425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520" y="3284984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Брифинг, посвященный </a:t>
            </a:r>
            <a:r>
              <a:rPr lang="ru-RU" sz="16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акции «Восславим флаг Российский»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regnum.ru/uploads/pictures/news/2019/02/02/regnum_picture_154912353379642_social.jpg"/>
          <p:cNvPicPr>
            <a:picLocks noChangeAspect="1" noChangeArrowheads="1"/>
          </p:cNvPicPr>
          <p:nvPr/>
        </p:nvPicPr>
        <p:blipFill rotWithShape="1">
          <a:blip r:embed="rId3" cstate="print"/>
          <a:srcRect r="7261"/>
          <a:stretch/>
        </p:blipFill>
        <p:spPr bwMode="auto">
          <a:xfrm>
            <a:off x="210629" y="2165164"/>
            <a:ext cx="3096344" cy="2017182"/>
          </a:xfrm>
          <a:prstGeom prst="rect">
            <a:avLst/>
          </a:prstGeom>
          <a:noFill/>
        </p:spPr>
      </p:pic>
      <p:pic>
        <p:nvPicPr>
          <p:cNvPr id="1034" name="Picture 10" descr="http://www.vest-news.ru/files/upload/2019/03/19/IMG_2617%D0%B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424" y="143808"/>
            <a:ext cx="3085431" cy="1928394"/>
          </a:xfrm>
          <a:prstGeom prst="rect">
            <a:avLst/>
          </a:prstGeom>
          <a:noFill/>
        </p:spPr>
      </p:pic>
      <p:pic>
        <p:nvPicPr>
          <p:cNvPr id="1036" name="Picture 12" descr="http://www.vest-news.ru/files/thumbs/900x500/files/article_images/2018/08/24/117736_1228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43808"/>
            <a:ext cx="3306730" cy="1892754"/>
          </a:xfrm>
          <a:prstGeom prst="rect">
            <a:avLst/>
          </a:prstGeom>
          <a:noFill/>
        </p:spPr>
      </p:pic>
      <p:pic>
        <p:nvPicPr>
          <p:cNvPr id="10" name="Рисунок 9" descr="P107018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962" y="4285195"/>
            <a:ext cx="3085431" cy="2353908"/>
          </a:xfrm>
          <a:prstGeom prst="rect">
            <a:avLst/>
          </a:prstGeom>
        </p:spPr>
      </p:pic>
      <p:pic>
        <p:nvPicPr>
          <p:cNvPr id="12" name="Рисунок 11" descr="Комфортная, 3 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92637" y="116632"/>
            <a:ext cx="2141984" cy="3212976"/>
          </a:xfrm>
          <a:prstGeom prst="rect">
            <a:avLst/>
          </a:prstGeom>
        </p:spPr>
      </p:pic>
      <p:pic>
        <p:nvPicPr>
          <p:cNvPr id="14" name="Рисунок 13" descr="Тульская, 1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1509" y="3528452"/>
            <a:ext cx="2123112" cy="3184667"/>
          </a:xfrm>
          <a:prstGeom prst="rect">
            <a:avLst/>
          </a:prstGeom>
        </p:spPr>
      </p:pic>
      <p:pic>
        <p:nvPicPr>
          <p:cNvPr id="15" name="Рисунок 14" descr="Николо-Козинская, 52 (1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78619" y="2128388"/>
            <a:ext cx="3306730" cy="2204175"/>
          </a:xfrm>
          <a:prstGeom prst="rect">
            <a:avLst/>
          </a:prstGeom>
        </p:spPr>
      </p:pic>
      <p:pic>
        <p:nvPicPr>
          <p:cNvPr id="19" name="Рисунок 18" descr="Николо-Козинская, 52 (2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86532" y="4437112"/>
            <a:ext cx="3298817" cy="2218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344816" cy="1546400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Дети Калужской области - детям Сирии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ina_ev\Desktop\Федина\новости на подпортал\Новость Сирия\CIMG6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032449" cy="3024336"/>
          </a:xfrm>
          <a:prstGeom prst="rect">
            <a:avLst/>
          </a:prstGeom>
          <a:noFill/>
        </p:spPr>
      </p:pic>
      <p:pic>
        <p:nvPicPr>
          <p:cNvPr id="1028" name="Picture 4" descr="C:\Users\fedina_ev\Desktop\Федина\новости на подпортал\Новость Сирия\CIMG62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4032448" cy="3024336"/>
          </a:xfrm>
          <a:prstGeom prst="rect">
            <a:avLst/>
          </a:prstGeom>
          <a:noFill/>
        </p:spPr>
      </p:pic>
      <p:pic>
        <p:nvPicPr>
          <p:cNvPr id="1029" name="Picture 5" descr="C:\Users\fedina_ev\Desktop\Федина\новости на подпортал\Новость Сирия\CIMG63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88640"/>
            <a:ext cx="4032448" cy="3024336"/>
          </a:xfrm>
          <a:prstGeom prst="rect">
            <a:avLst/>
          </a:prstGeom>
          <a:noFill/>
        </p:spPr>
      </p:pic>
      <p:pic>
        <p:nvPicPr>
          <p:cNvPr id="1030" name="Picture 6" descr="C:\Users\fedina_ev\Desktop\Федина\новости на подпортал\Новость Сирия\CIMG63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356992"/>
            <a:ext cx="4032448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2708920"/>
            <a:ext cx="5440500" cy="15464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ДАРИТЕ КНИГИ </a:t>
            </a:r>
            <a:b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ЛЮБОВЬЮ!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Grp="1"/>
          </p:cNvGraphicFramePr>
          <p:nvPr>
            <p:ph type="pic" idx="4294967295"/>
            <p:extLst>
              <p:ext uri="{D42A27DB-BD31-4B8C-83A1-F6EECF244321}">
                <p14:modId xmlns:p14="http://schemas.microsoft.com/office/powerpoint/2010/main" val="2476404260"/>
              </p:ext>
            </p:extLst>
          </p:nvPr>
        </p:nvGraphicFramePr>
        <p:xfrm>
          <a:off x="313513" y="1511728"/>
          <a:ext cx="8568951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4271" y="404664"/>
            <a:ext cx="784766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 - ПРАВОВЫЕ ФОРМЫ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состоянию на июль 2019 год)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4518268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DFF7A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</a:t>
            </a:r>
          </a:p>
          <a:p>
            <a:r>
              <a:rPr lang="ru-RU" smtClean="0">
                <a:solidFill>
                  <a:srgbClr val="DFF7A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443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835" y="1442033"/>
            <a:ext cx="186621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DFF7A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Религиозные </a:t>
            </a:r>
          </a:p>
          <a:p>
            <a:r>
              <a:rPr lang="ru-RU" dirty="0" smtClean="0">
                <a:solidFill>
                  <a:srgbClr val="DFF7A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272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40352" y="1672865"/>
            <a:ext cx="103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DFF7A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173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48437" y="3131121"/>
            <a:ext cx="1834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DFF7A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Некоммерческие</a:t>
            </a:r>
          </a:p>
          <a:p>
            <a:pPr algn="ctr"/>
            <a:r>
              <a:rPr lang="ru-RU" dirty="0" smtClean="0">
                <a:solidFill>
                  <a:srgbClr val="DFF7A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партнерства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3513" y="5589240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сектор Калужской </a:t>
            </a:r>
            <a:r>
              <a:rPr lang="ru-RU" sz="1600" dirty="0" smtClean="0">
                <a:solidFill>
                  <a:srgbClr val="DFF7A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 представлен НКО с более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  <a:p>
            <a:pPr algn="ctr"/>
            <a:r>
              <a:rPr lang="ru-RU" sz="1600" dirty="0" smtClean="0">
                <a:solidFill>
                  <a:srgbClr val="DFF7A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организационно-правовыми формами деятельности</a:t>
            </a:r>
            <a:endParaRPr lang="ru-RU" sz="1600" dirty="0">
              <a:solidFill>
                <a:srgbClr val="DFF7AE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835696" y="2180697"/>
            <a:ext cx="158417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6232509" y="2924944"/>
            <a:ext cx="2443947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6516216" y="3758136"/>
            <a:ext cx="2255188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6251124" y="4653136"/>
            <a:ext cx="2631341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61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12976"/>
            <a:ext cx="302433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http://www.vest-news.ru/files/thumbs/900x500/files/news_images/2019/02/18/126071_1346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3024336" cy="2664296"/>
          </a:xfrm>
          <a:prstGeom prst="rect">
            <a:avLst/>
          </a:prstGeom>
          <a:noFill/>
        </p:spPr>
      </p:pic>
      <p:pic>
        <p:nvPicPr>
          <p:cNvPr id="2054" name="Picture 6" descr="http://www.vest-news.ru/files/upload/2019/02/18/CIMG38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188640"/>
            <a:ext cx="5172067" cy="2664296"/>
          </a:xfrm>
          <a:prstGeom prst="rect">
            <a:avLst/>
          </a:prstGeom>
          <a:noFill/>
        </p:spPr>
      </p:pic>
      <p:pic>
        <p:nvPicPr>
          <p:cNvPr id="2056" name="Picture 8" descr="http://www.vest-news.ru/files/upload/2019/02/18/CIMG38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3212976"/>
            <a:ext cx="5184576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B_IMG_1562750903391.jpg"/>
          <p:cNvPicPr>
            <a:picLocks noChangeAspect="1"/>
          </p:cNvPicPr>
          <p:nvPr/>
        </p:nvPicPr>
        <p:blipFill>
          <a:blip r:embed="rId2" cstate="print"/>
          <a:srcRect t="1449"/>
          <a:stretch>
            <a:fillRect/>
          </a:stretch>
        </p:blipFill>
        <p:spPr>
          <a:xfrm>
            <a:off x="2627784" y="548680"/>
            <a:ext cx="3766096" cy="5400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730203"/>
            <a:ext cx="777686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/>
              </a:rPr>
              <a:t> </a:t>
            </a:r>
            <a:endParaRPr lang="ru-RU" sz="2400" dirty="0">
              <a:solidFill>
                <a:srgbClr val="FF0000"/>
              </a:solidFill>
              <a:latin typeface="Times New Roman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Федеральный </a:t>
            </a:r>
            <a:r>
              <a:rPr lang="ru-RU" smtClean="0">
                <a:solidFill>
                  <a:srgbClr val="000000"/>
                </a:solidFill>
                <a:latin typeface="Times New Roman"/>
              </a:rPr>
              <a:t>закон   «Об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общих принципах организации местного самоуправления в </a:t>
            </a:r>
            <a:r>
              <a:rPr lang="ru-RU">
                <a:solidFill>
                  <a:srgbClr val="000000"/>
                </a:solidFill>
                <a:latin typeface="Times New Roman"/>
              </a:rPr>
              <a:t>Российской </a:t>
            </a:r>
            <a:r>
              <a:rPr lang="ru-RU" smtClean="0">
                <a:solidFill>
                  <a:srgbClr val="000000"/>
                </a:solidFill>
                <a:latin typeface="Times New Roman"/>
              </a:rPr>
              <a:t>Федерации» </a:t>
            </a:r>
            <a:endParaRPr lang="ru-RU" dirty="0" smtClean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от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6 октября 2003 г. № 131-ФЗ </a:t>
            </a:r>
          </a:p>
          <a:p>
            <a:endParaRPr lang="ru-RU" dirty="0" smtClean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Федеральный </a:t>
            </a:r>
            <a:r>
              <a:rPr lang="ru-RU" smtClean="0">
                <a:solidFill>
                  <a:srgbClr val="000000"/>
                </a:solidFill>
                <a:latin typeface="Times New Roman"/>
              </a:rPr>
              <a:t>закон   «О </a:t>
            </a:r>
            <a:r>
              <a:rPr lang="ru-RU">
                <a:solidFill>
                  <a:srgbClr val="000000"/>
                </a:solidFill>
                <a:latin typeface="Times New Roman"/>
              </a:rPr>
              <a:t>некоммерческих </a:t>
            </a:r>
            <a:r>
              <a:rPr lang="ru-RU" smtClean="0">
                <a:solidFill>
                  <a:srgbClr val="000000"/>
                </a:solidFill>
                <a:latin typeface="Times New Roman"/>
              </a:rPr>
              <a:t>организациях» </a:t>
            </a:r>
            <a:endParaRPr lang="ru-RU" dirty="0" smtClean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от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12 января 1996 г. № 7-ФЗ 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-243408"/>
            <a:ext cx="4133508" cy="38892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1284" y="47667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b="1" dirty="0">
                <a:solidFill>
                  <a:srgbClr val="FF0000"/>
                </a:solidFill>
                <a:latin typeface="Times New Roman"/>
              </a:rPr>
              <a:t>Полномочия муниципальных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</a:rPr>
              <a:t>районов/городских округов</a:t>
            </a:r>
            <a:endParaRPr lang="ru-RU" sz="2000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41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835292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Количество некоммерческих организаций, зарегистрированных 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на территории муниципальных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районов 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Калужской области</a:t>
            </a:r>
            <a:endParaRPr lang="ru-RU" sz="20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2899403"/>
              </p:ext>
            </p:extLst>
          </p:nvPr>
        </p:nvGraphicFramePr>
        <p:xfrm>
          <a:off x="-1692696" y="-99392"/>
          <a:ext cx="12457384" cy="7128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1917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" t="3913" r="20034" b="8547"/>
          <a:stretch/>
        </p:blipFill>
        <p:spPr bwMode="auto">
          <a:xfrm>
            <a:off x="323528" y="188640"/>
            <a:ext cx="8568952" cy="535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64384" y="5545680"/>
            <a:ext cx="3350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unro.minjust.ru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05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640960" cy="889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1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Семинар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для НКО Калужской области по социальному проектированию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1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ru-RU" sz="1100" dirty="0">
              <a:solidFill>
                <a:schemeClr val="tx2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92" y="980728"/>
            <a:ext cx="6984776" cy="52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02842" y="6381328"/>
            <a:ext cx="20317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 февраля 2018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год</a:t>
            </a:r>
            <a:endParaRPr lang="ru-R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7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2952" y="692696"/>
            <a:ext cx="4925112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Обучающий семинар на тему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</a:t>
            </a:r>
          </a:p>
          <a:p>
            <a:pPr algn="ctr"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ctr">
              <a:spcAft>
                <a:spcPts val="1000"/>
              </a:spcAft>
            </a:pPr>
            <a:r>
              <a:rPr lang="ru-RU" sz="2400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«Как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получить президентский грант 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на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реализацию </a:t>
            </a:r>
            <a:r>
              <a:rPr lang="ru-RU" sz="2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социального </a:t>
            </a:r>
            <a:r>
              <a:rPr lang="ru-RU" sz="2400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проекта»  </a:t>
            </a:r>
            <a:endParaRPr lang="ru-RU" sz="2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92080" y="260647"/>
            <a:ext cx="3564507" cy="599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24" y="3501008"/>
            <a:ext cx="4954107" cy="275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37728" y="6309320"/>
            <a:ext cx="2002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12 марта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2018 год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97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Официальная">
  <a:themeElements>
    <a:clrScheme name="Другая 7">
      <a:dk1>
        <a:srgbClr val="DFF7AE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CFFF43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ициальная">
  <a:themeElements>
    <a:clrScheme name="Другая 7">
      <a:dk1>
        <a:srgbClr val="DFF7AE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CFFF43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Официальная">
  <a:themeElements>
    <a:clrScheme name="Другая 7">
      <a:dk1>
        <a:srgbClr val="DFF7AE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CFFF43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Официальная">
  <a:themeElements>
    <a:clrScheme name="Другая 7">
      <a:dk1>
        <a:srgbClr val="DFF7AE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CFFF43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</TotalTime>
  <Words>2478</Words>
  <Application>Microsoft Office PowerPoint</Application>
  <PresentationFormat>Экран (4:3)</PresentationFormat>
  <Paragraphs>216</Paragraphs>
  <Slides>41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41</vt:i4>
      </vt:variant>
    </vt:vector>
  </HeadingPairs>
  <TitlesOfParts>
    <vt:vector size="54" baseType="lpstr">
      <vt:lpstr>Официальная</vt:lpstr>
      <vt:lpstr>1_Официальная</vt:lpstr>
      <vt:lpstr>2_Официальная</vt:lpstr>
      <vt:lpstr>3_Официальная</vt:lpstr>
      <vt:lpstr>Остин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9_Тема Office</vt:lpstr>
      <vt:lpstr>Министерство внутренней политики и массовых коммуникаций Калужской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 первого конкурса 2019 года  по Калужской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ВОССЛАВИМ ФЛАГ РОССИЙСКИЙ</vt:lpstr>
      <vt:lpstr>Презентация PowerPoint</vt:lpstr>
      <vt:lpstr>Презентация PowerPoint</vt:lpstr>
      <vt:lpstr>Дети Калужской области - детям Сирии</vt:lpstr>
      <vt:lpstr>Презентация PowerPoint</vt:lpstr>
      <vt:lpstr>ДАРИТЕ КНИГИ  С ЛЮБОВЬЮ!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Косенкова Людмила Сергеевна</dc:creator>
  <cp:lastModifiedBy>Сапожников</cp:lastModifiedBy>
  <cp:revision>107</cp:revision>
  <dcterms:created xsi:type="dcterms:W3CDTF">2019-07-04T09:17:28Z</dcterms:created>
  <dcterms:modified xsi:type="dcterms:W3CDTF">2019-09-09T07:16:08Z</dcterms:modified>
</cp:coreProperties>
</file>