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70" r:id="rId5"/>
    <p:sldId id="279" r:id="rId6"/>
    <p:sldId id="278" r:id="rId7"/>
    <p:sldId id="272" r:id="rId8"/>
    <p:sldId id="273" r:id="rId9"/>
    <p:sldId id="277" r:id="rId10"/>
    <p:sldId id="258" r:id="rId11"/>
    <p:sldId id="276" r:id="rId12"/>
    <p:sldId id="259" r:id="rId13"/>
    <p:sldId id="274" r:id="rId14"/>
    <p:sldId id="280" r:id="rId15"/>
    <p:sldId id="284" r:id="rId16"/>
    <p:sldId id="286" r:id="rId17"/>
    <p:sldId id="281" r:id="rId18"/>
    <p:sldId id="285" r:id="rId19"/>
    <p:sldId id="282" r:id="rId20"/>
    <p:sldId id="283" r:id="rId21"/>
    <p:sldId id="287" r:id="rId22"/>
    <p:sldId id="261" r:id="rId23"/>
    <p:sldId id="288" r:id="rId24"/>
    <p:sldId id="289" r:id="rId25"/>
    <p:sldId id="290" r:id="rId26"/>
    <p:sldId id="292" r:id="rId27"/>
    <p:sldId id="262" r:id="rId28"/>
    <p:sldId id="291" r:id="rId29"/>
    <p:sldId id="293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E40"/>
    <a:srgbClr val="8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7" autoAdjust="0"/>
    <p:restoredTop sz="94660"/>
  </p:normalViewPr>
  <p:slideViewPr>
    <p:cSldViewPr>
      <p:cViewPr varScale="1">
        <p:scale>
          <a:sx n="99" d="100"/>
          <a:sy n="99" d="100"/>
        </p:scale>
        <p:origin x="-43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9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D23B-0F9D-44CC-BFAC-8FBAEC579D7C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0C635-5BF8-4A69-B8A1-E9D2AD723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259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D23B-0F9D-44CC-BFAC-8FBAEC579D7C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0C635-5BF8-4A69-B8A1-E9D2AD723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240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D23B-0F9D-44CC-BFAC-8FBAEC579D7C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0C635-5BF8-4A69-B8A1-E9D2AD723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072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D23B-0F9D-44CC-BFAC-8FBAEC579D7C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0C635-5BF8-4A69-B8A1-E9D2AD723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04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D23B-0F9D-44CC-BFAC-8FBAEC579D7C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0C635-5BF8-4A69-B8A1-E9D2AD723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856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D23B-0F9D-44CC-BFAC-8FBAEC579D7C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0C635-5BF8-4A69-B8A1-E9D2AD723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439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D23B-0F9D-44CC-BFAC-8FBAEC579D7C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0C635-5BF8-4A69-B8A1-E9D2AD723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048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D23B-0F9D-44CC-BFAC-8FBAEC579D7C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0C635-5BF8-4A69-B8A1-E9D2AD723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583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D23B-0F9D-44CC-BFAC-8FBAEC579D7C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0C635-5BF8-4A69-B8A1-E9D2AD723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872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D23B-0F9D-44CC-BFAC-8FBAEC579D7C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0C635-5BF8-4A69-B8A1-E9D2AD723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643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D23B-0F9D-44CC-BFAC-8FBAEC579D7C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0C635-5BF8-4A69-B8A1-E9D2AD723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088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2D23B-0F9D-44CC-BFAC-8FBAEC579D7C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0C635-5BF8-4A69-B8A1-E9D2AD723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959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17" Type="http://schemas.openxmlformats.org/officeDocument/2006/relationships/image" Target="../media/image72.png"/><Relationship Id="rId2" Type="http://schemas.openxmlformats.org/officeDocument/2006/relationships/image" Target="../media/image57.jpe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5" Type="http://schemas.openxmlformats.org/officeDocument/2006/relationships/image" Target="../media/image7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Relationship Id="rId14" Type="http://schemas.openxmlformats.org/officeDocument/2006/relationships/image" Target="../media/image6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&#1040;&#1085;&#1090;&#1072;&#1088;&#1082;&#1090;&#1080;&#1095;&#1077;&#1089;&#1082;&#1080;&#1077;_&#1089;&#1090;&#1072;&#1085;&#1094;&#1080;&#1080;" TargetMode="External"/><Relationship Id="rId7" Type="http://schemas.openxmlformats.org/officeDocument/2006/relationships/image" Target="../media/image77.png"/><Relationship Id="rId2" Type="http://schemas.openxmlformats.org/officeDocument/2006/relationships/hyperlink" Target="http://www.antarktis.ru/antarktida-polyarnye-stantsii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g"/><Relationship Id="rId9" Type="http://schemas.openxmlformats.org/officeDocument/2006/relationships/image" Target="../media/image9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10" Type="http://schemas.openxmlformats.org/officeDocument/2006/relationships/image" Target="../media/image106.jpg"/><Relationship Id="rId4" Type="http://schemas.openxmlformats.org/officeDocument/2006/relationships/image" Target="../media/image100.jpeg"/><Relationship Id="rId9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g"/><Relationship Id="rId3" Type="http://schemas.openxmlformats.org/officeDocument/2006/relationships/image" Target="../media/image114.jpg"/><Relationship Id="rId7" Type="http://schemas.openxmlformats.org/officeDocument/2006/relationships/image" Target="../media/image118.jpe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g"/><Relationship Id="rId11" Type="http://schemas.openxmlformats.org/officeDocument/2006/relationships/image" Target="../media/image122.png"/><Relationship Id="rId5" Type="http://schemas.openxmlformats.org/officeDocument/2006/relationships/image" Target="../media/image116.jpeg"/><Relationship Id="rId10" Type="http://schemas.openxmlformats.org/officeDocument/2006/relationships/image" Target="../media/image121.jpg"/><Relationship Id="rId4" Type="http://schemas.openxmlformats.org/officeDocument/2006/relationships/image" Target="../media/image115.jpg"/><Relationship Id="rId9" Type="http://schemas.openxmlformats.org/officeDocument/2006/relationships/image" Target="../media/image1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gif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7" Type="http://schemas.openxmlformats.org/officeDocument/2006/relationships/image" Target="../media/image136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g"/><Relationship Id="rId5" Type="http://schemas.openxmlformats.org/officeDocument/2006/relationships/image" Target="../media/image134.png"/><Relationship Id="rId4" Type="http://schemas.openxmlformats.org/officeDocument/2006/relationships/image" Target="../media/image133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g"/><Relationship Id="rId3" Type="http://schemas.openxmlformats.org/officeDocument/2006/relationships/image" Target="../media/image138.jpeg"/><Relationship Id="rId7" Type="http://schemas.openxmlformats.org/officeDocument/2006/relationships/image" Target="../media/image142.jp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g"/><Relationship Id="rId11" Type="http://schemas.openxmlformats.org/officeDocument/2006/relationships/image" Target="../media/image146.jpeg"/><Relationship Id="rId5" Type="http://schemas.openxmlformats.org/officeDocument/2006/relationships/image" Target="../media/image140.jpg"/><Relationship Id="rId10" Type="http://schemas.openxmlformats.org/officeDocument/2006/relationships/image" Target="../media/image145.jpg"/><Relationship Id="rId4" Type="http://schemas.openxmlformats.org/officeDocument/2006/relationships/image" Target="../media/image139.jpg"/><Relationship Id="rId9" Type="http://schemas.openxmlformats.org/officeDocument/2006/relationships/image" Target="../media/image1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11" Type="http://schemas.openxmlformats.org/officeDocument/2006/relationships/image" Target="../media/image160.jpg"/><Relationship Id="rId5" Type="http://schemas.openxmlformats.org/officeDocument/2006/relationships/image" Target="../media/image154.png"/><Relationship Id="rId10" Type="http://schemas.openxmlformats.org/officeDocument/2006/relationships/image" Target="../media/image159.jpeg"/><Relationship Id="rId4" Type="http://schemas.openxmlformats.org/officeDocument/2006/relationships/image" Target="../media/image153.png"/><Relationship Id="rId9" Type="http://schemas.openxmlformats.org/officeDocument/2006/relationships/image" Target="../media/image1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2.png"/><Relationship Id="rId7" Type="http://schemas.openxmlformats.org/officeDocument/2006/relationships/image" Target="../media/image166.jpe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Relationship Id="rId9" Type="http://schemas.openxmlformats.org/officeDocument/2006/relationships/image" Target="../media/image16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eg"/><Relationship Id="rId13" Type="http://schemas.openxmlformats.org/officeDocument/2006/relationships/image" Target="../media/image180.jpeg"/><Relationship Id="rId3" Type="http://schemas.openxmlformats.org/officeDocument/2006/relationships/image" Target="../media/image170.jpeg"/><Relationship Id="rId7" Type="http://schemas.openxmlformats.org/officeDocument/2006/relationships/image" Target="../media/image174.png"/><Relationship Id="rId12" Type="http://schemas.openxmlformats.org/officeDocument/2006/relationships/image" Target="../media/image179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11" Type="http://schemas.openxmlformats.org/officeDocument/2006/relationships/image" Target="../media/image178.jpeg"/><Relationship Id="rId5" Type="http://schemas.openxmlformats.org/officeDocument/2006/relationships/image" Target="../media/image172.png"/><Relationship Id="rId10" Type="http://schemas.openxmlformats.org/officeDocument/2006/relationships/image" Target="../media/image177.jpeg"/><Relationship Id="rId4" Type="http://schemas.openxmlformats.org/officeDocument/2006/relationships/image" Target="../media/image171.png"/><Relationship Id="rId9" Type="http://schemas.openxmlformats.org/officeDocument/2006/relationships/image" Target="../media/image176.jpeg"/><Relationship Id="rId14" Type="http://schemas.openxmlformats.org/officeDocument/2006/relationships/image" Target="../media/image18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jpeg"/><Relationship Id="rId13" Type="http://schemas.openxmlformats.org/officeDocument/2006/relationships/image" Target="../media/image193.jpeg"/><Relationship Id="rId3" Type="http://schemas.openxmlformats.org/officeDocument/2006/relationships/image" Target="../media/image183.jpeg"/><Relationship Id="rId7" Type="http://schemas.openxmlformats.org/officeDocument/2006/relationships/image" Target="../media/image187.jpg"/><Relationship Id="rId12" Type="http://schemas.openxmlformats.org/officeDocument/2006/relationships/image" Target="../media/image192.jpeg"/><Relationship Id="rId2" Type="http://schemas.openxmlformats.org/officeDocument/2006/relationships/image" Target="../media/image182.jpg"/><Relationship Id="rId16" Type="http://schemas.openxmlformats.org/officeDocument/2006/relationships/image" Target="../media/image1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jpeg"/><Relationship Id="rId11" Type="http://schemas.openxmlformats.org/officeDocument/2006/relationships/image" Target="../media/image191.jpeg"/><Relationship Id="rId5" Type="http://schemas.openxmlformats.org/officeDocument/2006/relationships/image" Target="../media/image185.jpeg"/><Relationship Id="rId15" Type="http://schemas.openxmlformats.org/officeDocument/2006/relationships/image" Target="../media/image195.jpeg"/><Relationship Id="rId10" Type="http://schemas.openxmlformats.org/officeDocument/2006/relationships/image" Target="../media/image190.jpg"/><Relationship Id="rId4" Type="http://schemas.openxmlformats.org/officeDocument/2006/relationships/image" Target="../media/image184.jpeg"/><Relationship Id="rId9" Type="http://schemas.openxmlformats.org/officeDocument/2006/relationships/image" Target="../media/image189.jpeg"/><Relationship Id="rId14" Type="http://schemas.openxmlformats.org/officeDocument/2006/relationships/image" Target="../media/image19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5" Type="http://schemas.openxmlformats.org/officeDocument/2006/relationships/image" Target="../media/image53.pn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g"/><Relationship Id="rId14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3706" y="267032"/>
            <a:ext cx="512582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6600" b="1" spc="0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Антарктида: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51720" y="1268760"/>
            <a:ext cx="29523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ru-RU" sz="5400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материк  </a:t>
            </a:r>
            <a:endParaRPr lang="ru-RU" sz="5400" b="1" dirty="0">
              <a:ln/>
              <a:solidFill>
                <a:srgbClr val="0070C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E:\Мама\Презентации Артемовой Евченко Смирновой и др\Антарктика\Карты Антарктиды\af1526071757a6f06f4360a1eda1223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" t="6295" r="2172" b="6882"/>
          <a:stretch/>
        </p:blipFill>
        <p:spPr bwMode="auto">
          <a:xfrm>
            <a:off x="179511" y="2636912"/>
            <a:ext cx="6267229" cy="401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18564" y="3284984"/>
            <a:ext cx="181749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ru-RU" sz="5400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мира</a:t>
            </a:r>
            <a:endParaRPr lang="ru-RU" sz="5400" b="1" dirty="0">
              <a:ln/>
              <a:solidFill>
                <a:srgbClr val="0070C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92280" y="4090856"/>
            <a:ext cx="7466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ru-RU" sz="5400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endParaRPr lang="ru-RU" sz="5400" b="1" dirty="0">
              <a:ln/>
              <a:solidFill>
                <a:srgbClr val="0070C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92280" y="4812809"/>
            <a:ext cx="202849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ru-RU" sz="5400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науки</a:t>
            </a:r>
            <a:endParaRPr lang="ru-RU" sz="5400" b="1" dirty="0">
              <a:ln/>
              <a:solidFill>
                <a:srgbClr val="0070C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E:\Мама\Презентации Артемовой Евченко Смирновой и др\Антарктика\Карты Антарктиды\f_obj_ebd175ff-d508-4dce-95b4-6afd2f3f5e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256" y="116632"/>
            <a:ext cx="3580386" cy="245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613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6896" y="-27384"/>
            <a:ext cx="8229600" cy="769441"/>
          </a:xfr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ru-RU" b="1" dirty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Антарктида и Антарктика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915978"/>
            <a:ext cx="48600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Антарктида</a:t>
            </a: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- материк </a:t>
            </a:r>
          </a:p>
          <a:p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Площадь 13 </a:t>
            </a:r>
            <a:r>
              <a:rPr lang="ru-RU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661 </a:t>
            </a: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тысяча </a:t>
            </a:r>
            <a:r>
              <a:rPr lang="ru-RU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км. </a:t>
            </a:r>
            <a:b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15816" y="5085184"/>
            <a:ext cx="59046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Антарктика</a:t>
            </a:r>
            <a:r>
              <a:rPr lang="ru-RU" sz="20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- территория, которая включает в себя материк Антарктида и все прилегающие к этому материку острова и воды Тихого, Атлантического и Индийского океанов. </a:t>
            </a:r>
            <a:r>
              <a:rPr lang="ru-RU" sz="20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Площадь </a:t>
            </a:r>
            <a:r>
              <a:rPr lang="ru-RU" sz="20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около 86 миллионов кв. км.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560" y="1103958"/>
            <a:ext cx="3742456" cy="397636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01" y="4725144"/>
            <a:ext cx="2695574" cy="190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4" descr="https://7gy.ru/images/okr-mir/mat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7gy.ru/images/okr-mir/mat2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4" name="Picture 8" descr="E:\Мама\Презентации Артемовой Евченко Смирновой и др\Антарктика\mat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08062"/>
            <a:ext cx="4814886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780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3055"/>
            <a:ext cx="8229600" cy="769441"/>
          </a:xfr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ru-RU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Фауна Антарктики</a:t>
            </a:r>
            <a:endParaRPr lang="ru-RU" b="1" dirty="0">
              <a:ln/>
              <a:solidFill>
                <a:srgbClr val="0070C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5776" y="777210"/>
            <a:ext cx="2033064" cy="114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5727" y="2865352"/>
            <a:ext cx="2050769" cy="125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069" y="1447959"/>
            <a:ext cx="1677331" cy="1017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1050" y="1196752"/>
            <a:ext cx="1285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 smtClean="0">
                <a:solidFill>
                  <a:srgbClr val="002060"/>
                </a:solidFill>
              </a:rPr>
              <a:t>Антарктический </a:t>
            </a:r>
            <a:br>
              <a:rPr lang="ru-RU" sz="1000" i="1" dirty="0" smtClean="0">
                <a:solidFill>
                  <a:srgbClr val="002060"/>
                </a:solidFill>
              </a:rPr>
            </a:br>
            <a:r>
              <a:rPr lang="ru-RU" sz="1000" i="1" dirty="0" smtClean="0">
                <a:solidFill>
                  <a:srgbClr val="002060"/>
                </a:solidFill>
              </a:rPr>
              <a:t>криль</a:t>
            </a:r>
            <a:endParaRPr lang="ru-RU" sz="1000" i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9124" y="2564904"/>
            <a:ext cx="24663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 smtClean="0">
                <a:solidFill>
                  <a:srgbClr val="002060"/>
                </a:solidFill>
              </a:rPr>
              <a:t>Антарктический </a:t>
            </a:r>
            <a:r>
              <a:rPr lang="ru-RU" sz="1000" i="1" dirty="0" err="1" smtClean="0">
                <a:solidFill>
                  <a:srgbClr val="002060"/>
                </a:solidFill>
              </a:rPr>
              <a:t>клыкач</a:t>
            </a:r>
            <a:endParaRPr lang="ru-RU" sz="1000" i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34073" y="2308433"/>
            <a:ext cx="20681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 smtClean="0">
                <a:solidFill>
                  <a:srgbClr val="002060"/>
                </a:solidFill>
              </a:rPr>
              <a:t>Антарктический буревестник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1196" y="777210"/>
            <a:ext cx="2022410" cy="151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918326" y="2219318"/>
            <a:ext cx="22256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 smtClean="0">
                <a:solidFill>
                  <a:srgbClr val="002060"/>
                </a:solidFill>
              </a:rPr>
              <a:t>Антарктический синеглазый баклан</a:t>
            </a:r>
            <a:endParaRPr lang="ru-RU" sz="1000" i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287" y="2863256"/>
            <a:ext cx="2123908" cy="132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77275" y="2863256"/>
            <a:ext cx="2554505" cy="127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0438" y="2915104"/>
            <a:ext cx="1838107" cy="122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3099" y="858851"/>
            <a:ext cx="2059247" cy="135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4351" y="5197094"/>
            <a:ext cx="1868385" cy="125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045" y="4509120"/>
            <a:ext cx="1992226" cy="132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5198645"/>
            <a:ext cx="1737757" cy="127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0236" y="4486417"/>
            <a:ext cx="1837208" cy="122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9370" y="4568006"/>
            <a:ext cx="1677566" cy="125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74287" y="4191407"/>
            <a:ext cx="194421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 smtClean="0">
                <a:solidFill>
                  <a:srgbClr val="002060"/>
                </a:solidFill>
              </a:rPr>
              <a:t>Кашалот</a:t>
            </a:r>
            <a:endParaRPr lang="ru-RU" sz="1000" i="1" dirty="0">
              <a:solidFill>
                <a:srgbClr val="00206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382288" y="4191407"/>
            <a:ext cx="194421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 smtClean="0">
                <a:solidFill>
                  <a:srgbClr val="002060"/>
                </a:solidFill>
              </a:rPr>
              <a:t>Сейвал</a:t>
            </a:r>
            <a:endParaRPr lang="ru-RU" sz="1000" i="1" dirty="0">
              <a:solidFill>
                <a:srgbClr val="00206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050438" y="4140508"/>
            <a:ext cx="1838108" cy="246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 smtClean="0">
                <a:solidFill>
                  <a:srgbClr val="002060"/>
                </a:solidFill>
              </a:rPr>
              <a:t>Крестовидный дельфин</a:t>
            </a:r>
            <a:endParaRPr lang="ru-RU" sz="1000" i="1" dirty="0">
              <a:solidFill>
                <a:srgbClr val="00206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85727" y="4142647"/>
            <a:ext cx="1838108" cy="246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 smtClean="0">
                <a:solidFill>
                  <a:srgbClr val="002060"/>
                </a:solidFill>
              </a:rPr>
              <a:t>Синий кит</a:t>
            </a:r>
            <a:endParaRPr lang="ru-RU" sz="1000" i="1" dirty="0">
              <a:solidFill>
                <a:srgbClr val="00206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74287" y="5876553"/>
            <a:ext cx="194421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 err="1">
                <a:solidFill>
                  <a:srgbClr val="002060"/>
                </a:solidFill>
              </a:rPr>
              <a:t>Кергеленский</a:t>
            </a:r>
            <a:r>
              <a:rPr lang="ru-RU" sz="1000" i="1" dirty="0">
                <a:solidFill>
                  <a:srgbClr val="002060"/>
                </a:solidFill>
              </a:rPr>
              <a:t> морской котик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052611" y="6495147"/>
            <a:ext cx="194421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 smtClean="0">
                <a:solidFill>
                  <a:srgbClr val="002060"/>
                </a:solidFill>
              </a:rPr>
              <a:t>Морской слон</a:t>
            </a:r>
            <a:endParaRPr lang="ru-RU" sz="1000" i="1" dirty="0">
              <a:solidFill>
                <a:srgbClr val="00206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789477" y="5704682"/>
            <a:ext cx="1838108" cy="246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 smtClean="0">
                <a:solidFill>
                  <a:srgbClr val="002060"/>
                </a:solidFill>
              </a:rPr>
              <a:t>Морской котик</a:t>
            </a:r>
            <a:endParaRPr lang="ru-RU" sz="1000" i="1" dirty="0">
              <a:solidFill>
                <a:srgbClr val="00206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198388" y="5837271"/>
            <a:ext cx="1838108" cy="246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 smtClean="0">
                <a:solidFill>
                  <a:srgbClr val="002060"/>
                </a:solidFill>
              </a:rPr>
              <a:t>Морской леопард</a:t>
            </a:r>
            <a:endParaRPr lang="ru-RU" sz="1000" i="1" dirty="0">
              <a:solidFill>
                <a:srgbClr val="00206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304351" y="6475897"/>
            <a:ext cx="1838108" cy="246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>
                <a:solidFill>
                  <a:srgbClr val="002060"/>
                </a:solidFill>
              </a:rPr>
              <a:t>Тюлень Уэдделла</a:t>
            </a: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327" y="188640"/>
            <a:ext cx="1296885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3010889" y="1936433"/>
            <a:ext cx="24663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 smtClean="0">
                <a:solidFill>
                  <a:srgbClr val="002060"/>
                </a:solidFill>
              </a:rPr>
              <a:t>Ледяная рыба </a:t>
            </a:r>
            <a:r>
              <a:rPr lang="ru-RU" sz="1000" i="1" dirty="0" err="1" smtClean="0">
                <a:solidFill>
                  <a:srgbClr val="002060"/>
                </a:solidFill>
              </a:rPr>
              <a:t>белокровка</a:t>
            </a:r>
            <a:endParaRPr lang="ru-RU" sz="1000" i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18" y="1920809"/>
            <a:ext cx="575404" cy="76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5" y="116632"/>
            <a:ext cx="1085626" cy="74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1531414" y="838669"/>
            <a:ext cx="10243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 smtClean="0">
                <a:solidFill>
                  <a:srgbClr val="002060"/>
                </a:solidFill>
              </a:rPr>
              <a:t>Морской ангел</a:t>
            </a:r>
            <a:endParaRPr lang="ru-RU" sz="10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028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780" y="0"/>
            <a:ext cx="8232220" cy="769441"/>
          </a:xfr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ru-RU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Антарктида – континент науки</a:t>
            </a:r>
            <a:endParaRPr lang="ru-RU" b="1" dirty="0">
              <a:ln/>
              <a:solidFill>
                <a:srgbClr val="0070C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827420"/>
            <a:ext cx="8760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Действуют </a:t>
            </a:r>
            <a:r>
              <a:rPr lang="ru-RU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</a:t>
            </a:r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 </a:t>
            </a:r>
            <a:r>
              <a:rPr lang="ru-RU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международных научно-исследовательских </a:t>
            </a:r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станций  25 стран:</a:t>
            </a:r>
            <a:endParaRPr lang="ru-RU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2" b="9723"/>
          <a:stretch/>
        </p:blipFill>
        <p:spPr bwMode="auto">
          <a:xfrm>
            <a:off x="136748" y="1340768"/>
            <a:ext cx="6667500" cy="543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04248" y="1334953"/>
            <a:ext cx="228600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Австралия (4 шт.) </a:t>
            </a:r>
            <a:r>
              <a:rPr lang="ru-RU" sz="1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Англия </a:t>
            </a:r>
            <a:r>
              <a:rPr lang="ru-RU" sz="1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(4 шт.) </a:t>
            </a:r>
            <a:r>
              <a:rPr lang="ru-RU" sz="1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Аргентина </a:t>
            </a:r>
            <a:r>
              <a:rPr lang="ru-RU" sz="1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(7 шт.) </a:t>
            </a:r>
            <a:r>
              <a:rPr lang="ru-RU" sz="1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Бельгия (1 шт.) </a:t>
            </a:r>
            <a:r>
              <a:rPr lang="ru-RU" sz="1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Бразилия </a:t>
            </a:r>
            <a:r>
              <a:rPr lang="ru-RU" sz="1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 шт.) </a:t>
            </a:r>
            <a:r>
              <a:rPr lang="ru-RU" sz="1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Германия (2 шт.) </a:t>
            </a:r>
            <a:endParaRPr lang="ru-RU" sz="1400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Индия </a:t>
            </a:r>
            <a:r>
              <a:rPr lang="ru-RU" sz="1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 шт.) </a:t>
            </a:r>
            <a:endParaRPr lang="ru-RU" sz="1400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Испания </a:t>
            </a:r>
            <a:r>
              <a:rPr lang="ru-RU" sz="1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 шт.) </a:t>
            </a:r>
            <a:endParaRPr lang="ru-RU" sz="1400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Италия </a:t>
            </a:r>
            <a:r>
              <a:rPr lang="ru-RU" sz="1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 шт.) </a:t>
            </a:r>
            <a:endParaRPr lang="ru-RU" sz="1400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Китай </a:t>
            </a:r>
            <a:r>
              <a:rPr lang="ru-RU" sz="1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 шт.) </a:t>
            </a:r>
            <a:endParaRPr lang="ru-RU" sz="1400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Корея </a:t>
            </a:r>
            <a:r>
              <a:rPr lang="ru-RU" sz="1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 шт.) </a:t>
            </a:r>
            <a:endParaRPr lang="ru-RU" sz="1400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Новая </a:t>
            </a:r>
            <a:r>
              <a:rPr lang="ru-RU" sz="1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Зеландия (1 шт.) </a:t>
            </a:r>
            <a:r>
              <a:rPr lang="ru-RU" sz="1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Норвегия (2 шт.) </a:t>
            </a:r>
            <a:r>
              <a:rPr lang="ru-RU" sz="1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Польша </a:t>
            </a:r>
            <a:r>
              <a:rPr lang="ru-RU" sz="1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 шт.) </a:t>
            </a:r>
            <a:r>
              <a:rPr lang="ru-RU" sz="1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Россия </a:t>
            </a:r>
            <a:r>
              <a:rPr lang="ru-RU" sz="1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(6 шт.) </a:t>
            </a:r>
            <a:endParaRPr lang="ru-RU" sz="1400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США </a:t>
            </a:r>
            <a:r>
              <a:rPr lang="ru-RU" sz="1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(4 шт.) </a:t>
            </a:r>
            <a:endParaRPr lang="ru-RU" sz="1400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Украина </a:t>
            </a:r>
            <a:r>
              <a:rPr lang="ru-RU" sz="1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 шт.) </a:t>
            </a:r>
            <a:r>
              <a:rPr lang="ru-RU" sz="1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Уругвай </a:t>
            </a:r>
            <a:r>
              <a:rPr lang="ru-RU" sz="1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 шт.) </a:t>
            </a:r>
            <a:endParaRPr lang="ru-RU" sz="1400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Франция </a:t>
            </a:r>
            <a:r>
              <a:rPr lang="ru-RU" sz="1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(4 шт.) </a:t>
            </a:r>
            <a:r>
              <a:rPr lang="ru-RU" sz="1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Франция/Италия </a:t>
            </a:r>
            <a:r>
              <a:rPr lang="ru-RU" sz="1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 шт.) </a:t>
            </a:r>
            <a:r>
              <a:rPr lang="ru-RU" sz="1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Чехия </a:t>
            </a:r>
            <a:r>
              <a:rPr lang="ru-RU" sz="1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 шт.) </a:t>
            </a:r>
            <a:endParaRPr lang="ru-RU" sz="1400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Чили </a:t>
            </a:r>
            <a:r>
              <a:rPr lang="ru-RU" sz="1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(4 шт.) </a:t>
            </a:r>
            <a:endParaRPr lang="ru-RU" sz="1400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Швеция </a:t>
            </a:r>
            <a:r>
              <a:rPr lang="ru-RU" sz="1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 шт.) </a:t>
            </a:r>
            <a:endParaRPr lang="ru-RU" sz="1400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Южная </a:t>
            </a:r>
            <a:r>
              <a:rPr lang="ru-RU" sz="1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Африка (3 шт.) </a:t>
            </a:r>
            <a:endParaRPr lang="ru-RU" sz="1400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Япония </a:t>
            </a:r>
            <a:r>
              <a:rPr lang="ru-RU" sz="1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 шт.) </a:t>
            </a:r>
          </a:p>
        </p:txBody>
      </p:sp>
    </p:spTree>
    <p:extLst>
      <p:ext uri="{BB962C8B-B14F-4D97-AF65-F5344CB8AC3E}">
        <p14:creationId xmlns:p14="http://schemas.microsoft.com/office/powerpoint/2010/main" val="26794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780" y="0"/>
            <a:ext cx="8232220" cy="769441"/>
          </a:xfr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ru-RU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Антарктида – континент науки</a:t>
            </a:r>
            <a:endParaRPr lang="ru-RU" b="1" dirty="0">
              <a:ln/>
              <a:solidFill>
                <a:srgbClr val="0070C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827420"/>
            <a:ext cx="87605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Зарегистрировано 89 станций 31 страны, 1 – международная. </a:t>
            </a:r>
          </a:p>
          <a:p>
            <a:pPr algn="ctr"/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Действуют </a:t>
            </a:r>
            <a:r>
              <a:rPr lang="ru-RU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</a:t>
            </a:r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 </a:t>
            </a:r>
            <a:r>
              <a:rPr lang="ru-RU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международных научно-исследовательских </a:t>
            </a:r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станций  25 стран</a:t>
            </a:r>
            <a:endParaRPr lang="ru-RU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47924" y="6093296"/>
            <a:ext cx="5604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www.antarktis.ru/antarktida-polyarnye-stantsii</a:t>
            </a:r>
            <a:endParaRPr lang="ru-RU" dirty="0"/>
          </a:p>
          <a:p>
            <a:r>
              <a:rPr lang="ru-RU" dirty="0" smtClean="0"/>
              <a:t> </a:t>
            </a:r>
            <a:r>
              <a:rPr lang="en-US" dirty="0">
                <a:hlinkClick r:id="rId3"/>
              </a:rPr>
              <a:t>https://ru.wikipedia.org/wiki/</a:t>
            </a:r>
            <a:r>
              <a:rPr lang="ru-RU" dirty="0" err="1" smtClean="0">
                <a:hlinkClick r:id="rId3"/>
              </a:rPr>
              <a:t>Антарктические_станции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3" t="13292" r="18468" b="5869"/>
          <a:stretch/>
        </p:blipFill>
        <p:spPr bwMode="auto">
          <a:xfrm>
            <a:off x="3642894" y="1482065"/>
            <a:ext cx="5376190" cy="461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08" y="1482065"/>
            <a:ext cx="2232248" cy="123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210963" y="2715246"/>
            <a:ext cx="3228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rgbClr val="C00000"/>
                </a:solidFill>
              </a:rPr>
              <a:t>Модульная британская станция </a:t>
            </a:r>
            <a:r>
              <a:rPr lang="ru-RU" sz="1200" i="1" dirty="0" err="1">
                <a:solidFill>
                  <a:srgbClr val="C00000"/>
                </a:solidFill>
              </a:rPr>
              <a:t>Halley</a:t>
            </a:r>
            <a:r>
              <a:rPr lang="ru-RU" sz="1200" i="1" dirty="0">
                <a:solidFill>
                  <a:srgbClr val="C00000"/>
                </a:solidFill>
              </a:rPr>
              <a:t> VI</a:t>
            </a:r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992245"/>
            <a:ext cx="1959124" cy="125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1259632" y="4250930"/>
            <a:ext cx="2376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rgbClr val="860000"/>
                </a:solidFill>
              </a:rPr>
              <a:t>Российская станция «Прогресс»</a:t>
            </a:r>
          </a:p>
        </p:txBody>
      </p:sp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81128"/>
            <a:ext cx="2183271" cy="122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253808" y="5816297"/>
            <a:ext cx="3324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rgbClr val="860000"/>
                </a:solidFill>
              </a:rPr>
              <a:t>«Амундсен-Скотт» — американская </a:t>
            </a:r>
            <a:r>
              <a:rPr lang="ru-RU" sz="1200" i="1" dirty="0" smtClean="0">
                <a:solidFill>
                  <a:srgbClr val="860000"/>
                </a:solidFill>
              </a:rPr>
              <a:t> </a:t>
            </a:r>
            <a:r>
              <a:rPr lang="ru-RU" sz="1200" i="1" dirty="0">
                <a:solidFill>
                  <a:srgbClr val="860000"/>
                </a:solidFill>
              </a:rPr>
              <a:t>станция</a:t>
            </a:r>
          </a:p>
        </p:txBody>
      </p:sp>
    </p:spTree>
    <p:extLst>
      <p:ext uri="{BB962C8B-B14F-4D97-AF65-F5344CB8AC3E}">
        <p14:creationId xmlns:p14="http://schemas.microsoft.com/office/powerpoint/2010/main" val="367588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-33774"/>
            <a:ext cx="9468544" cy="1446550"/>
          </a:xfr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ru-RU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и полезные ископаемые </a:t>
            </a:r>
            <a:br>
              <a:rPr lang="ru-RU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Антарктиды</a:t>
            </a:r>
            <a:endParaRPr lang="ru-RU" b="1" dirty="0">
              <a:ln/>
              <a:solidFill>
                <a:srgbClr val="0070C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20072" y="1556792"/>
            <a:ext cx="3792015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9875" algn="l"/>
              </a:tabLst>
            </a:pPr>
            <a:r>
              <a:rPr lang="ru-RU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Полезные ископаемые</a:t>
            </a:r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buFont typeface="Arial" pitchFamily="34" charset="0"/>
              <a:buChar char="•"/>
              <a:tabLst>
                <a:tab pos="269875" algn="l"/>
              </a:tabLst>
            </a:pPr>
            <a:r>
              <a:rPr lang="ru-RU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каменный уголь,</a:t>
            </a:r>
          </a:p>
          <a:p>
            <a:pPr>
              <a:buFont typeface="Arial" pitchFamily="34" charset="0"/>
              <a:buChar char="•"/>
              <a:tabLst>
                <a:tab pos="269875" algn="l"/>
              </a:tabLst>
            </a:pPr>
            <a:r>
              <a:rPr lang="ru-RU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газ,</a:t>
            </a:r>
          </a:p>
          <a:p>
            <a:pPr>
              <a:buFont typeface="Arial" pitchFamily="34" charset="0"/>
              <a:buChar char="•"/>
              <a:tabLst>
                <a:tab pos="269875" algn="l"/>
              </a:tabLst>
            </a:pPr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железная руда, </a:t>
            </a:r>
          </a:p>
          <a:p>
            <a:pPr>
              <a:buFont typeface="Arial" pitchFamily="34" charset="0"/>
              <a:buChar char="•"/>
              <a:tabLst>
                <a:tab pos="269875" algn="l"/>
              </a:tabLst>
            </a:pPr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гранит,</a:t>
            </a:r>
          </a:p>
          <a:p>
            <a:pPr>
              <a:buFont typeface="Arial" pitchFamily="34" charset="0"/>
              <a:buChar char="•"/>
              <a:tabLst>
                <a:tab pos="269875" algn="l"/>
              </a:tabLst>
            </a:pPr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хрусталь,</a:t>
            </a:r>
          </a:p>
          <a:p>
            <a:pPr>
              <a:buFont typeface="Arial" pitchFamily="34" charset="0"/>
              <a:buChar char="•"/>
              <a:tabLst>
                <a:tab pos="269875" algn="l"/>
              </a:tabLst>
            </a:pPr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никель,</a:t>
            </a:r>
          </a:p>
          <a:p>
            <a:pPr>
              <a:buFont typeface="Arial" pitchFamily="34" charset="0"/>
              <a:buChar char="•"/>
              <a:tabLst>
                <a:tab pos="269875" algn="l"/>
              </a:tabLst>
            </a:pPr>
            <a:r>
              <a:rPr lang="ru-RU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титан,</a:t>
            </a:r>
          </a:p>
          <a:p>
            <a:pPr>
              <a:buFont typeface="Arial" pitchFamily="34" charset="0"/>
              <a:buChar char="•"/>
              <a:tabLst>
                <a:tab pos="269875" algn="l"/>
              </a:tabLst>
            </a:pPr>
            <a:r>
              <a:rPr lang="ru-RU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медь, </a:t>
            </a:r>
            <a:endParaRPr lang="ru-RU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  <a:tabLst>
                <a:tab pos="269875" algn="l"/>
              </a:tabLst>
            </a:pPr>
            <a:r>
              <a:rPr lang="ru-RU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цирконий</a:t>
            </a:r>
            <a:r>
              <a:rPr lang="ru-RU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ru-RU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  <a:tabLst>
                <a:tab pos="269875" algn="l"/>
              </a:tabLst>
            </a:pPr>
            <a:r>
              <a:rPr lang="ru-RU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хром </a:t>
            </a:r>
          </a:p>
          <a:p>
            <a:pPr>
              <a:buFont typeface="Arial" pitchFamily="34" charset="0"/>
              <a:buChar char="•"/>
              <a:tabLst>
                <a:tab pos="269875" algn="l"/>
              </a:tabLst>
            </a:pPr>
            <a:r>
              <a:rPr lang="ru-RU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кобальт,</a:t>
            </a:r>
          </a:p>
          <a:p>
            <a:pPr>
              <a:buFont typeface="Arial" pitchFamily="34" charset="0"/>
              <a:buChar char="•"/>
              <a:tabLst>
                <a:tab pos="269875" algn="l"/>
              </a:tabLst>
            </a:pPr>
            <a:r>
              <a:rPr lang="ru-RU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золото,</a:t>
            </a:r>
          </a:p>
          <a:p>
            <a:pPr>
              <a:buFont typeface="Arial" pitchFamily="34" charset="0"/>
              <a:buChar char="•"/>
              <a:tabLst>
                <a:tab pos="269875" algn="l"/>
              </a:tabLst>
            </a:pPr>
            <a:r>
              <a:rPr lang="ru-RU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серебро. </a:t>
            </a:r>
            <a:endParaRPr lang="ru-RU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:\Users\user1\Desktop\Антарктика\img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8"/>
          <a:stretch/>
        </p:blipFill>
        <p:spPr bwMode="auto">
          <a:xfrm>
            <a:off x="179512" y="753671"/>
            <a:ext cx="4896544" cy="597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84067" y="5750136"/>
            <a:ext cx="38640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Главным ресурсом Антарктиды является чистая вода айсбергов</a:t>
            </a:r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2064" y="4383908"/>
            <a:ext cx="2428849" cy="136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://sachev.ru/userfiles/image/RA2020/RA_2020%20Platinum%2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31690"/>
          <a:stretch/>
        </p:blipFill>
        <p:spPr bwMode="auto">
          <a:xfrm>
            <a:off x="7133920" y="2012545"/>
            <a:ext cx="1920254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sachev.ru/userfiles/image/RA2020/RA_2020%20Platinum%2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 t="66990" b="8280"/>
          <a:stretch/>
        </p:blipFill>
        <p:spPr bwMode="auto">
          <a:xfrm>
            <a:off x="6385280" y="3515348"/>
            <a:ext cx="960127" cy="62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sachev.ru/userfiles/image/RA2020/RA_2020%20Platinum%20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0" t="75003" r="52666" b="648"/>
          <a:stretch/>
        </p:blipFill>
        <p:spPr bwMode="auto">
          <a:xfrm>
            <a:off x="4611364" y="6149783"/>
            <a:ext cx="1145406" cy="61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14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-99392"/>
            <a:ext cx="9468544" cy="769441"/>
          </a:xfr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ru-RU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Попытки открытия Антарктиды</a:t>
            </a:r>
            <a:endParaRPr lang="ru-RU" b="1" dirty="0">
              <a:ln/>
              <a:solidFill>
                <a:srgbClr val="0070C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6525" y="3577833"/>
            <a:ext cx="17211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69875" algn="l"/>
              </a:tabLst>
            </a:pPr>
            <a:r>
              <a:rPr lang="ru-RU" sz="1400" b="1" i="1" dirty="0">
                <a:solidFill>
                  <a:srgbClr val="002060"/>
                </a:solidFill>
                <a:latin typeface="Calibri" pitchFamily="34" charset="0"/>
              </a:rPr>
              <a:t>Жан-Батист Шарль </a:t>
            </a:r>
            <a:r>
              <a:rPr lang="ru-RU" sz="1400" b="1" i="1" dirty="0" err="1">
                <a:solidFill>
                  <a:srgbClr val="002060"/>
                </a:solidFill>
                <a:latin typeface="Calibri" pitchFamily="34" charset="0"/>
              </a:rPr>
              <a:t>Буве</a:t>
            </a:r>
            <a:r>
              <a:rPr lang="ru-RU" sz="1400" b="1" i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sz="1400" b="1" i="1" dirty="0" smtClean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Calibri" pitchFamily="34" charset="0"/>
              </a:rPr>
              <a:t>де </a:t>
            </a:r>
            <a:r>
              <a:rPr lang="ru-RU" sz="1400" b="1" i="1" dirty="0" err="1">
                <a:solidFill>
                  <a:srgbClr val="002060"/>
                </a:solidFill>
                <a:latin typeface="Calibri" pitchFamily="34" charset="0"/>
              </a:rPr>
              <a:t>Лозье</a:t>
            </a:r>
            <a:r>
              <a:rPr lang="vi-VN" sz="1400" i="1" dirty="0" smtClean="0">
                <a:solidFill>
                  <a:srgbClr val="002060"/>
                </a:solidFill>
                <a:latin typeface="Calibri" pitchFamily="34" charset="0"/>
              </a:rPr>
              <a:t> </a:t>
            </a:r>
            <a:endParaRPr lang="ru-RU" sz="14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524" y="749356"/>
            <a:ext cx="1721176" cy="282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0621" y="651182"/>
            <a:ext cx="3656723" cy="205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72"/>
          <a:stretch/>
        </p:blipFill>
        <p:spPr bwMode="auto">
          <a:xfrm>
            <a:off x="6544116" y="4817266"/>
            <a:ext cx="2489400" cy="18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599997" y="6238478"/>
            <a:ext cx="33852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69875" algn="l"/>
              </a:tabLst>
            </a:pPr>
            <a:r>
              <a:rPr lang="ru-RU" sz="1200" i="1" dirty="0" smtClean="0">
                <a:solidFill>
                  <a:srgbClr val="002060"/>
                </a:solidFill>
                <a:latin typeface="Calibri" pitchFamily="34" charset="0"/>
              </a:rPr>
              <a:t>Маршрут экспедиции </a:t>
            </a:r>
            <a:r>
              <a:rPr lang="ru-RU" sz="1200" i="1" dirty="0">
                <a:solidFill>
                  <a:srgbClr val="002060"/>
                </a:solidFill>
                <a:latin typeface="Calibri" pitchFamily="34" charset="0"/>
              </a:rPr>
              <a:t>под руководством </a:t>
            </a:r>
            <a:r>
              <a:rPr lang="ru-RU" sz="1200" i="1" dirty="0" err="1" smtClean="0">
                <a:solidFill>
                  <a:srgbClr val="002060"/>
                </a:solidFill>
                <a:latin typeface="Calibri" pitchFamily="34" charset="0"/>
              </a:rPr>
              <a:t>Кергелена</a:t>
            </a:r>
            <a:r>
              <a:rPr lang="ru-RU" sz="1200" i="1" dirty="0" smtClean="0">
                <a:solidFill>
                  <a:srgbClr val="002060"/>
                </a:solidFill>
                <a:latin typeface="Calibri" pitchFamily="34" charset="0"/>
              </a:rPr>
              <a:t>, 1772 г.</a:t>
            </a:r>
            <a:endParaRPr lang="ru-RU" sz="1200" i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65147" y="886339"/>
            <a:ext cx="1530788" cy="218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772295" y="4395659"/>
            <a:ext cx="12612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9875" algn="l"/>
              </a:tabLst>
            </a:pPr>
            <a:r>
              <a:rPr lang="ru-RU" sz="1400" b="1" i="1" dirty="0" smtClean="0">
                <a:solidFill>
                  <a:srgbClr val="002060"/>
                </a:solidFill>
                <a:latin typeface="Calibri" pitchFamily="34" charset="0"/>
              </a:rPr>
              <a:t>Джеймс Кук</a:t>
            </a:r>
            <a:endParaRPr lang="ru-RU" sz="14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0" r="19381"/>
          <a:stretch/>
        </p:blipFill>
        <p:spPr bwMode="auto">
          <a:xfrm>
            <a:off x="166524" y="4395659"/>
            <a:ext cx="2305880" cy="170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3348" y="2553174"/>
            <a:ext cx="1530788" cy="118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7373" y="4274455"/>
            <a:ext cx="3396405" cy="190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81213" y="2829292"/>
            <a:ext cx="1247337" cy="156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66525" y="6178500"/>
            <a:ext cx="2305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69875" algn="l"/>
              </a:tabLst>
            </a:pPr>
            <a:r>
              <a:rPr lang="ru-RU" sz="1200" i="1" dirty="0" smtClean="0">
                <a:solidFill>
                  <a:srgbClr val="002060"/>
                </a:solidFill>
                <a:latin typeface="Calibri" pitchFamily="34" charset="0"/>
              </a:rPr>
              <a:t>Маршрут </a:t>
            </a:r>
            <a:r>
              <a:rPr lang="ru-RU" sz="1200" i="1" dirty="0">
                <a:solidFill>
                  <a:srgbClr val="002060"/>
                </a:solidFill>
                <a:latin typeface="Calibri" pitchFamily="34" charset="0"/>
              </a:rPr>
              <a:t>экспедиции </a:t>
            </a:r>
            <a:r>
              <a:rPr lang="ru-RU" sz="1200" i="1" dirty="0" smtClean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ru-RU" sz="1200" i="1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1200" i="1" dirty="0" err="1" smtClean="0">
                <a:solidFill>
                  <a:srgbClr val="002060"/>
                </a:solidFill>
                <a:latin typeface="Calibri" pitchFamily="34" charset="0"/>
              </a:rPr>
              <a:t>Буве</a:t>
            </a:r>
            <a:r>
              <a:rPr lang="ru-RU" sz="1200" i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sz="1200" i="1" dirty="0">
                <a:solidFill>
                  <a:srgbClr val="002060"/>
                </a:solidFill>
                <a:latin typeface="Calibri" pitchFamily="34" charset="0"/>
              </a:rPr>
              <a:t>де </a:t>
            </a:r>
            <a:r>
              <a:rPr lang="ru-RU" sz="1200" i="1" dirty="0" err="1">
                <a:solidFill>
                  <a:srgbClr val="002060"/>
                </a:solidFill>
                <a:latin typeface="Calibri" pitchFamily="34" charset="0"/>
              </a:rPr>
              <a:t>Лозье</a:t>
            </a:r>
            <a:r>
              <a:rPr lang="ru-RU" sz="1200" i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sz="1200" i="1" dirty="0" smtClean="0">
                <a:solidFill>
                  <a:srgbClr val="002060"/>
                </a:solidFill>
                <a:latin typeface="Calibri" pitchFamily="34" charset="0"/>
              </a:rPr>
              <a:t> 1739 г </a:t>
            </a:r>
            <a:endParaRPr lang="ru-RU" sz="12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303696" y="3023091"/>
            <a:ext cx="1721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69875" algn="l"/>
              </a:tabLst>
            </a:pPr>
            <a:r>
              <a:rPr lang="ru-RU" sz="1400" b="1" i="1" dirty="0">
                <a:solidFill>
                  <a:srgbClr val="002060"/>
                </a:solidFill>
                <a:latin typeface="Calibri" pitchFamily="34" charset="0"/>
              </a:rPr>
              <a:t>Ив-Жозеф </a:t>
            </a:r>
            <a:r>
              <a:rPr lang="ru-RU" sz="1400" b="1" i="1" dirty="0" err="1">
                <a:solidFill>
                  <a:srgbClr val="002060"/>
                </a:solidFill>
                <a:latin typeface="Calibri" pitchFamily="34" charset="0"/>
              </a:rPr>
              <a:t>Тремарек</a:t>
            </a:r>
            <a:r>
              <a:rPr lang="ru-RU" sz="1400" b="1" i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sz="1400" b="1" i="1" dirty="0" err="1">
                <a:solidFill>
                  <a:srgbClr val="002060"/>
                </a:solidFill>
                <a:latin typeface="Calibri" pitchFamily="34" charset="0"/>
              </a:rPr>
              <a:t>Кергелен</a:t>
            </a:r>
            <a:r>
              <a:rPr lang="ru-RU" sz="1400" b="1" i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endParaRPr lang="ru-RU" sz="14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52120" y="2734618"/>
            <a:ext cx="228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i="1" dirty="0" smtClean="0">
                <a:solidFill>
                  <a:srgbClr val="002060"/>
                </a:solidFill>
                <a:latin typeface="Calibri" pitchFamily="34" charset="0"/>
              </a:rPr>
              <a:t>Маршруты экспедиций </a:t>
            </a:r>
            <a:r>
              <a:rPr lang="ru-RU" sz="1200" i="1" dirty="0">
                <a:solidFill>
                  <a:srgbClr val="002060"/>
                </a:solidFill>
                <a:latin typeface="Calibri" pitchFamily="34" charset="0"/>
              </a:rPr>
              <a:t>под руководством </a:t>
            </a:r>
            <a:r>
              <a:rPr lang="ru-RU" sz="1200" i="1" dirty="0" smtClean="0">
                <a:solidFill>
                  <a:srgbClr val="002060"/>
                </a:solidFill>
                <a:latin typeface="Calibri" pitchFamily="34" charset="0"/>
              </a:rPr>
              <a:t>Джеймса Кука:</a:t>
            </a:r>
          </a:p>
          <a:p>
            <a:r>
              <a:rPr lang="ru-RU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/>
              </a:rPr>
              <a:t></a:t>
            </a:r>
            <a:r>
              <a:rPr lang="ru-RU" sz="1200" i="1" dirty="0" smtClean="0">
                <a:solidFill>
                  <a:srgbClr val="FF0000"/>
                </a:solidFill>
                <a:latin typeface="Calibri" pitchFamily="34" charset="0"/>
                <a:sym typeface="Symbol"/>
              </a:rPr>
              <a:t>  </a:t>
            </a:r>
            <a:r>
              <a:rPr lang="ru-RU" sz="1200" i="1" dirty="0" smtClean="0">
                <a:solidFill>
                  <a:srgbClr val="002060"/>
                </a:solidFill>
                <a:latin typeface="Calibri" pitchFamily="34" charset="0"/>
              </a:rPr>
              <a:t>1768 </a:t>
            </a:r>
            <a:r>
              <a:rPr lang="ru-RU" sz="1200" i="1" dirty="0">
                <a:solidFill>
                  <a:srgbClr val="002060"/>
                </a:solidFill>
                <a:latin typeface="Calibri" pitchFamily="34" charset="0"/>
              </a:rPr>
              <a:t>— </a:t>
            </a:r>
            <a:r>
              <a:rPr lang="ru-RU" sz="1200" i="1" dirty="0" smtClean="0">
                <a:solidFill>
                  <a:srgbClr val="002060"/>
                </a:solidFill>
                <a:latin typeface="Calibri" pitchFamily="34" charset="0"/>
              </a:rPr>
              <a:t>1771 гг.; </a:t>
            </a:r>
          </a:p>
          <a:p>
            <a:r>
              <a:rPr lang="ru-RU" sz="1200" b="1" dirty="0">
                <a:solidFill>
                  <a:srgbClr val="008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/>
              </a:rPr>
              <a:t></a:t>
            </a:r>
            <a:r>
              <a:rPr lang="ru-RU" sz="1200" i="1" dirty="0">
                <a:solidFill>
                  <a:srgbClr val="FF0000"/>
                </a:solidFill>
                <a:latin typeface="Calibri" pitchFamily="34" charset="0"/>
                <a:sym typeface="Symbol"/>
              </a:rPr>
              <a:t> </a:t>
            </a:r>
            <a:r>
              <a:rPr lang="ru-RU" sz="1200" i="1" dirty="0" smtClean="0">
                <a:solidFill>
                  <a:srgbClr val="002060"/>
                </a:solidFill>
                <a:latin typeface="Calibri" pitchFamily="34" charset="0"/>
              </a:rPr>
              <a:t>1772 </a:t>
            </a:r>
            <a:r>
              <a:rPr lang="ru-RU" sz="1200" i="1" dirty="0">
                <a:solidFill>
                  <a:srgbClr val="002060"/>
                </a:solidFill>
                <a:latin typeface="Calibri" pitchFamily="34" charset="0"/>
              </a:rPr>
              <a:t>– </a:t>
            </a:r>
            <a:r>
              <a:rPr lang="ru-RU" sz="1200" i="1" dirty="0" smtClean="0">
                <a:solidFill>
                  <a:srgbClr val="002060"/>
                </a:solidFill>
                <a:latin typeface="Calibri" pitchFamily="34" charset="0"/>
              </a:rPr>
              <a:t>1774 гг.; </a:t>
            </a:r>
          </a:p>
          <a:p>
            <a:r>
              <a:rPr lang="ru-RU" sz="1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/>
              </a:rPr>
              <a:t></a:t>
            </a:r>
            <a:r>
              <a:rPr lang="ru-RU" sz="1200" i="1" dirty="0">
                <a:solidFill>
                  <a:srgbClr val="FF0000"/>
                </a:solidFill>
                <a:latin typeface="Calibri" pitchFamily="34" charset="0"/>
                <a:sym typeface="Symbol"/>
              </a:rPr>
              <a:t> </a:t>
            </a:r>
            <a:r>
              <a:rPr lang="ru-RU" sz="1200" i="1" dirty="0" smtClean="0">
                <a:solidFill>
                  <a:srgbClr val="002060"/>
                </a:solidFill>
                <a:latin typeface="Calibri" pitchFamily="34" charset="0"/>
              </a:rPr>
              <a:t>1775 г.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489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-99392"/>
            <a:ext cx="9468544" cy="769441"/>
          </a:xfr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ru-RU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Антарктиды</a:t>
            </a:r>
            <a:endParaRPr lang="ru-RU" b="1" dirty="0">
              <a:ln/>
              <a:solidFill>
                <a:srgbClr val="0070C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32239" y="3309540"/>
            <a:ext cx="22886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tabLst>
                <a:tab pos="269875" algn="l"/>
              </a:tabLst>
            </a:pPr>
            <a:r>
              <a:rPr lang="vi-VN" sz="1400" b="1" i="1" dirty="0" smtClean="0">
                <a:solidFill>
                  <a:srgbClr val="002060"/>
                </a:solidFill>
                <a:latin typeface="Calibri" pitchFamily="34" charset="0"/>
              </a:rPr>
              <a:t>Фадде́й Фадде́евич Беллинсга́узен</a:t>
            </a:r>
            <a:r>
              <a:rPr lang="ru-RU" sz="1400" b="1" i="1" dirty="0" smtClean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vi-VN" sz="1400" i="1" dirty="0" smtClean="0">
                <a:solidFill>
                  <a:srgbClr val="002060"/>
                </a:solidFill>
                <a:latin typeface="Calibri" pitchFamily="34" charset="0"/>
              </a:rPr>
              <a:t> </a:t>
            </a:r>
            <a:endParaRPr lang="ru-RU" sz="14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738" y="404663"/>
            <a:ext cx="2539054" cy="605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2747" y="4383908"/>
            <a:ext cx="3656723" cy="228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5407" y="1117288"/>
            <a:ext cx="1630541" cy="215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267744" y="6108882"/>
            <a:ext cx="29750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tabLst>
                <a:tab pos="269875" algn="l"/>
              </a:tabLst>
            </a:pPr>
            <a:r>
              <a:rPr lang="ru-RU" sz="1400" b="1" i="1" dirty="0" smtClean="0">
                <a:solidFill>
                  <a:srgbClr val="002060"/>
                </a:solidFill>
                <a:latin typeface="Calibri" pitchFamily="34" charset="0"/>
              </a:rPr>
              <a:t>Шлюпы </a:t>
            </a:r>
            <a:br>
              <a:rPr lang="ru-RU" sz="1400" b="1" i="1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Calibri" pitchFamily="34" charset="0"/>
              </a:rPr>
              <a:t>«Мирный» и «Восток» </a:t>
            </a:r>
            <a:endParaRPr lang="ru-RU" sz="14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73407" y="99648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Плаванье </a:t>
            </a:r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длилось </a:t>
            </a:r>
            <a:r>
              <a:rPr lang="ru-RU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751 день, </a:t>
            </a:r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ru-RU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время было преодолено расстояние в 100 </a:t>
            </a:r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000 </a:t>
            </a:r>
            <a:r>
              <a:rPr lang="ru-RU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км. </a:t>
            </a:r>
            <a:endParaRPr lang="ru-RU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результате исследования был открыт не только материк, но и 29 островов</a:t>
            </a:r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Lazarev MP by Schwede rectangl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8" t="16378" r="7361" b="17685"/>
          <a:stretch/>
        </p:blipFill>
        <p:spPr bwMode="auto">
          <a:xfrm>
            <a:off x="2865147" y="2587014"/>
            <a:ext cx="1780196" cy="218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851979" y="4770730"/>
            <a:ext cx="21583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9875" algn="l"/>
              </a:tabLst>
            </a:pPr>
            <a:r>
              <a:rPr lang="vi-VN" sz="1400" b="1" i="1" dirty="0">
                <a:solidFill>
                  <a:srgbClr val="002060"/>
                </a:solidFill>
                <a:latin typeface="Calibri" pitchFamily="34" charset="0"/>
              </a:rPr>
              <a:t>Михаи́л Петро́вич </a:t>
            </a:r>
            <a:r>
              <a:rPr lang="vi-VN" sz="1400" b="1" i="1" dirty="0" smtClean="0">
                <a:solidFill>
                  <a:srgbClr val="002060"/>
                </a:solidFill>
                <a:latin typeface="Calibri" pitchFamily="34" charset="0"/>
              </a:rPr>
              <a:t>Ла́зарев</a:t>
            </a:r>
            <a:endParaRPr lang="ru-RU" sz="14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0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4068" y="-37837"/>
            <a:ext cx="7045915" cy="646331"/>
          </a:xfr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ru-RU" sz="3600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Герои, открывшие Антарктиду</a:t>
            </a:r>
            <a:endParaRPr lang="ru-RU" sz="3600" b="1" dirty="0">
              <a:ln/>
              <a:solidFill>
                <a:srgbClr val="0070C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32240" y="3002073"/>
            <a:ext cx="228867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tabLst>
                <a:tab pos="269875" algn="l"/>
              </a:tabLst>
            </a:pPr>
            <a:r>
              <a:rPr lang="vi-VN" sz="1400" b="1" i="1" dirty="0" smtClean="0">
                <a:solidFill>
                  <a:srgbClr val="002060"/>
                </a:solidFill>
                <a:latin typeface="Calibri" pitchFamily="34" charset="0"/>
              </a:rPr>
              <a:t>Фадде́й Фадде́евич Беллинсга́узен</a:t>
            </a:r>
            <a:r>
              <a:rPr lang="ru-RU" sz="1400" b="1" i="1" dirty="0" smtClean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vi-VN" sz="1400" i="1" dirty="0" smtClean="0">
                <a:solidFill>
                  <a:srgbClr val="002060"/>
                </a:solidFill>
                <a:latin typeface="Calibri" pitchFamily="34" charset="0"/>
              </a:rPr>
              <a:t> (</a:t>
            </a:r>
            <a:r>
              <a:rPr lang="vi-VN" sz="1400" b="1" i="1" dirty="0" smtClean="0">
                <a:solidFill>
                  <a:srgbClr val="002060"/>
                </a:solidFill>
                <a:latin typeface="Calibri" pitchFamily="34" charset="0"/>
              </a:rPr>
              <a:t>Фабиан Готтлиб Таддеус фон Беллингсгаузен</a:t>
            </a:r>
            <a:r>
              <a:rPr lang="ru-RU" sz="1400" b="1" i="1" dirty="0" smtClean="0">
                <a:solidFill>
                  <a:srgbClr val="002060"/>
                </a:solidFill>
                <a:latin typeface="Calibri" pitchFamily="34" charset="0"/>
              </a:rPr>
              <a:t>, </a:t>
            </a:r>
            <a:r>
              <a:rPr lang="ru-RU" sz="1400" i="1" dirty="0" smtClean="0">
                <a:solidFill>
                  <a:srgbClr val="002060"/>
                </a:solidFill>
                <a:latin typeface="Calibri" pitchFamily="34" charset="0"/>
              </a:rPr>
              <a:t>балтийский немец)</a:t>
            </a:r>
            <a:endParaRPr lang="ru-RU" sz="14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5407" y="753671"/>
            <a:ext cx="1630541" cy="215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404664"/>
            <a:ext cx="1630541" cy="197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0545" y="1686949"/>
            <a:ext cx="2399447" cy="162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3717493"/>
            <a:ext cx="5349490" cy="297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1525" y="2455862"/>
            <a:ext cx="1632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002060"/>
                </a:solidFill>
              </a:rPr>
              <a:t>Иван Федорович Крузенштерн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100545" y="3325238"/>
            <a:ext cx="29928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002060"/>
                </a:solidFill>
              </a:rPr>
              <a:t>Шлюп «Надежда»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1156353">
            <a:off x="4548611" y="994451"/>
            <a:ext cx="27189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860000"/>
                </a:solidFill>
              </a:rPr>
              <a:t>Море Беллинсгаузена в Тихом океане, мыс на о. Сахалине, ледник Беллинсгаузена, первая советская научная полярная станция  «Беллинсгаузен» в Антарктиде и </a:t>
            </a:r>
            <a:r>
              <a:rPr lang="ru-RU" sz="1400" i="1" dirty="0" smtClean="0">
                <a:solidFill>
                  <a:srgbClr val="860000"/>
                </a:solidFill>
              </a:rPr>
              <a:t>кратер </a:t>
            </a:r>
            <a:r>
              <a:rPr lang="ru-RU" sz="1400" i="1" dirty="0">
                <a:solidFill>
                  <a:srgbClr val="860000"/>
                </a:solidFill>
              </a:rPr>
              <a:t>на </a:t>
            </a:r>
            <a:r>
              <a:rPr lang="ru-RU" sz="1400" i="1" dirty="0" smtClean="0">
                <a:solidFill>
                  <a:srgbClr val="860000"/>
                </a:solidFill>
              </a:rPr>
              <a:t>Луне.</a:t>
            </a:r>
            <a:endParaRPr lang="ru-RU" sz="1400" i="1" dirty="0">
              <a:solidFill>
                <a:srgbClr val="86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529002" y="5373216"/>
            <a:ext cx="37238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002060"/>
                </a:solidFill>
                <a:latin typeface="Calibri" pitchFamily="34" charset="0"/>
              </a:rPr>
              <a:t>Первое русское кругосветное плавание в 1803—1806 годах на кораблях «Надежда» и «Нева» под командованием Ивана Крузенштерна и Юрия Лисянского</a:t>
            </a:r>
            <a:r>
              <a:rPr lang="ru-RU" sz="1400" i="1" dirty="0" smtClean="0">
                <a:solidFill>
                  <a:srgbClr val="002060"/>
                </a:solidFill>
                <a:latin typeface="Calibri" pitchFamily="34" charset="0"/>
              </a:rPr>
              <a:t>.</a:t>
            </a:r>
            <a:r>
              <a:rPr lang="ru-RU" sz="1400" i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endParaRPr lang="ru-RU" sz="1400" i="1" dirty="0" smtClean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/>
              </a:rPr>
              <a:t> </a:t>
            </a:r>
            <a:r>
              <a:rPr lang="ru-R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/>
              </a:rPr>
              <a:t> </a:t>
            </a:r>
            <a:r>
              <a:rPr lang="ru-RU" sz="1400" i="1" dirty="0" smtClean="0">
                <a:solidFill>
                  <a:srgbClr val="002060"/>
                </a:solidFill>
                <a:latin typeface="Calibri" pitchFamily="34" charset="0"/>
              </a:rPr>
              <a:t>маршрут </a:t>
            </a:r>
            <a:r>
              <a:rPr lang="ru-RU" sz="1400" i="1" dirty="0">
                <a:solidFill>
                  <a:srgbClr val="002060"/>
                </a:solidFill>
                <a:latin typeface="Calibri" pitchFamily="34" charset="0"/>
              </a:rPr>
              <a:t>«Надежды»</a:t>
            </a:r>
          </a:p>
          <a:p>
            <a:r>
              <a:rPr lang="ru-RU" sz="1400" b="1" i="1" dirty="0">
                <a:solidFill>
                  <a:srgbClr val="002060"/>
                </a:solidFill>
              </a:rPr>
              <a:t> </a:t>
            </a:r>
            <a:r>
              <a:rPr lang="ru-RU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/>
              </a:rPr>
              <a:t> </a:t>
            </a:r>
            <a:r>
              <a:rPr lang="ru-RU" sz="1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/>
              </a:rPr>
              <a:t> </a:t>
            </a:r>
            <a:r>
              <a:rPr lang="ru-RU" sz="1400" i="1" dirty="0">
                <a:solidFill>
                  <a:srgbClr val="002060"/>
                </a:solidFill>
                <a:latin typeface="Calibri" pitchFamily="34" charset="0"/>
                <a:sym typeface="Symbol"/>
              </a:rPr>
              <a:t>маршрут «Невы</a:t>
            </a:r>
            <a:r>
              <a:rPr lang="ru-RU" sz="1400" i="1" dirty="0" smtClean="0">
                <a:solidFill>
                  <a:srgbClr val="002060"/>
                </a:solidFill>
                <a:latin typeface="Calibri" pitchFamily="34" charset="0"/>
                <a:sym typeface="Symbol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54247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-37837"/>
            <a:ext cx="9468544" cy="646331"/>
          </a:xfr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ru-RU" sz="3600" b="1" dirty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Герои, открывшие Антарктиду</a:t>
            </a:r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908" y="5032180"/>
            <a:ext cx="2517292" cy="167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4264" y="802785"/>
            <a:ext cx="2832228" cy="188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858133" y="2678632"/>
            <a:ext cx="21583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tabLst>
                <a:tab pos="269875" algn="l"/>
              </a:tabLst>
            </a:pPr>
            <a:r>
              <a:rPr lang="vi-VN" sz="1400" b="1" i="1" dirty="0">
                <a:solidFill>
                  <a:srgbClr val="002060"/>
                </a:solidFill>
                <a:latin typeface="Calibri" pitchFamily="34" charset="0"/>
              </a:rPr>
              <a:t>Михаи́л Петро́вич </a:t>
            </a:r>
            <a:r>
              <a:rPr lang="vi-VN" sz="1400" b="1" i="1" dirty="0" smtClean="0">
                <a:solidFill>
                  <a:srgbClr val="002060"/>
                </a:solidFill>
                <a:latin typeface="Calibri" pitchFamily="34" charset="0"/>
              </a:rPr>
              <a:t>Ла́зарев</a:t>
            </a:r>
            <a:r>
              <a:rPr lang="ru-RU" sz="1400" i="1" dirty="0" smtClean="0">
                <a:solidFill>
                  <a:srgbClr val="002060"/>
                </a:solidFill>
                <a:latin typeface="Calibri" pitchFamily="34" charset="0"/>
              </a:rPr>
              <a:t> (дворянин)</a:t>
            </a:r>
            <a:endParaRPr lang="ru-RU" sz="14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21156353">
            <a:off x="7019284" y="3204298"/>
            <a:ext cx="26008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860000"/>
                </a:solidFill>
              </a:rPr>
              <a:t>В честь Лазарева названы </a:t>
            </a:r>
            <a:r>
              <a:rPr lang="ru-RU" sz="1400" i="1" dirty="0">
                <a:solidFill>
                  <a:srgbClr val="860000"/>
                </a:solidFill>
              </a:rPr>
              <a:t>полярные станции в </a:t>
            </a:r>
            <a:r>
              <a:rPr lang="ru-RU" sz="1400" i="1" dirty="0" smtClean="0">
                <a:solidFill>
                  <a:srgbClr val="860000"/>
                </a:solidFill>
              </a:rPr>
              <a:t>Антарктиде: </a:t>
            </a:r>
            <a:r>
              <a:rPr lang="ru-RU" sz="1400" i="1" dirty="0">
                <a:solidFill>
                  <a:srgbClr val="860000"/>
                </a:solidFill>
              </a:rPr>
              <a:t>«Мирный», «</a:t>
            </a:r>
            <a:r>
              <a:rPr lang="ru-RU" sz="1400" i="1" dirty="0" err="1">
                <a:solidFill>
                  <a:srgbClr val="860000"/>
                </a:solidFill>
              </a:rPr>
              <a:t>Новолазаревская</a:t>
            </a:r>
            <a:r>
              <a:rPr lang="ru-RU" sz="1400" i="1" dirty="0">
                <a:solidFill>
                  <a:srgbClr val="860000"/>
                </a:solidFill>
              </a:rPr>
              <a:t>», «</a:t>
            </a:r>
            <a:r>
              <a:rPr lang="ru-RU" sz="1400" i="1" dirty="0" err="1">
                <a:solidFill>
                  <a:srgbClr val="860000"/>
                </a:solidFill>
              </a:rPr>
              <a:t>Лазаревская</a:t>
            </a:r>
            <a:r>
              <a:rPr lang="ru-RU" sz="1400" i="1" dirty="0">
                <a:solidFill>
                  <a:srgbClr val="860000"/>
                </a:solidFill>
              </a:rPr>
              <a:t>»</a:t>
            </a:r>
          </a:p>
        </p:txBody>
      </p:sp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79437" y="5032180"/>
            <a:ext cx="2293151" cy="167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4" t="21065" b="20165"/>
          <a:stretch/>
        </p:blipFill>
        <p:spPr bwMode="auto">
          <a:xfrm>
            <a:off x="6763482" y="5032180"/>
            <a:ext cx="2149414" cy="16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" t="3548" r="4353" b="2452"/>
          <a:stretch/>
        </p:blipFill>
        <p:spPr bwMode="auto">
          <a:xfrm>
            <a:off x="6294240" y="4192779"/>
            <a:ext cx="772334" cy="103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5367" y="4192779"/>
            <a:ext cx="812823" cy="113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73908" y="4536342"/>
            <a:ext cx="21583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9875" algn="l"/>
              </a:tabLst>
            </a:pPr>
            <a:r>
              <a:rPr lang="ru-RU" sz="1400" b="1" i="1" dirty="0" smtClean="0">
                <a:solidFill>
                  <a:srgbClr val="002060"/>
                </a:solidFill>
                <a:latin typeface="Calibri" pitchFamily="34" charset="0"/>
              </a:rPr>
              <a:t>Адмирал </a:t>
            </a:r>
            <a:br>
              <a:rPr lang="ru-RU" sz="1400" b="1" i="1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Calibri" pitchFamily="34" charset="0"/>
              </a:rPr>
              <a:t>П.С</a:t>
            </a:r>
            <a:r>
              <a:rPr lang="ru-RU" sz="1400" b="1" i="1" dirty="0">
                <a:solidFill>
                  <a:srgbClr val="002060"/>
                </a:solidFill>
                <a:latin typeface="Calibri" pitchFamily="34" charset="0"/>
              </a:rPr>
              <a:t>. Нахимов</a:t>
            </a:r>
            <a:endParaRPr lang="ru-RU" sz="14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71600" y="3553852"/>
            <a:ext cx="6061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Великие ученики великого учителя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83344" y="4402815"/>
            <a:ext cx="1592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i="1" dirty="0">
                <a:solidFill>
                  <a:srgbClr val="002060"/>
                </a:solidFill>
                <a:latin typeface="Calibri" pitchFamily="34" charset="0"/>
              </a:rPr>
              <a:t>вице-адмирал В.А. Корнилов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546270" y="4406885"/>
            <a:ext cx="1592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002060"/>
                </a:solidFill>
                <a:latin typeface="Calibri" pitchFamily="34" charset="0"/>
              </a:rPr>
              <a:t>контр-адмирал В.И. Истомин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88494" y="1845238"/>
            <a:ext cx="21583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9875" algn="l"/>
              </a:tabLst>
            </a:pPr>
            <a:r>
              <a:rPr lang="ru-RU" sz="1400" i="1" dirty="0" err="1" smtClean="0">
                <a:solidFill>
                  <a:srgbClr val="002060"/>
                </a:solidFill>
                <a:latin typeface="Calibri" pitchFamily="34" charset="0"/>
              </a:rPr>
              <a:t>Наваринский</a:t>
            </a:r>
            <a:r>
              <a:rPr lang="ru-RU" sz="1400" i="1" dirty="0" smtClean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ru-RU" sz="1400" i="1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1400" i="1" dirty="0" smtClean="0">
                <a:solidFill>
                  <a:srgbClr val="002060"/>
                </a:solidFill>
                <a:latin typeface="Calibri" pitchFamily="34" charset="0"/>
              </a:rPr>
              <a:t> бой, 1827 г.</a:t>
            </a:r>
            <a:endParaRPr lang="ru-RU" sz="14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3613" y="4087162"/>
            <a:ext cx="1437307" cy="109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386" y="1169449"/>
            <a:ext cx="4207726" cy="184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28" y="177375"/>
            <a:ext cx="2439289" cy="166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373908" y="2989911"/>
            <a:ext cx="56376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9875" algn="l"/>
              </a:tabLst>
            </a:pPr>
            <a:r>
              <a:rPr lang="ru-RU" sz="1400" i="1" dirty="0">
                <a:solidFill>
                  <a:srgbClr val="002060"/>
                </a:solidFill>
                <a:latin typeface="Calibri" pitchFamily="34" charset="0"/>
              </a:rPr>
              <a:t>20 февраля </a:t>
            </a:r>
            <a:r>
              <a:rPr lang="ru-RU" sz="1400" i="1" dirty="0" smtClean="0">
                <a:solidFill>
                  <a:srgbClr val="002060"/>
                </a:solidFill>
                <a:latin typeface="Calibri" pitchFamily="34" charset="0"/>
              </a:rPr>
              <a:t>1833г</a:t>
            </a:r>
            <a:r>
              <a:rPr lang="ru-RU" sz="1400" i="1" dirty="0">
                <a:solidFill>
                  <a:srgbClr val="002060"/>
                </a:solidFill>
                <a:latin typeface="Calibri" pitchFamily="34" charset="0"/>
              </a:rPr>
              <a:t>. Эскадра Черноморского флота под командованием адмирала М.П. Лазарева вошла в Босфор и стала на рейде Стамбула в виду иностранных посольств.</a:t>
            </a:r>
            <a:endParaRPr lang="ru-RU" sz="14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65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-99392"/>
            <a:ext cx="9468544" cy="769441"/>
          </a:xfr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ru-RU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Антарктиды в ХХ веке</a:t>
            </a:r>
            <a:endParaRPr lang="ru-RU" b="1" dirty="0">
              <a:ln/>
              <a:solidFill>
                <a:srgbClr val="0070C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32240" y="3002073"/>
            <a:ext cx="22886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tabLst>
                <a:tab pos="269875" algn="l"/>
              </a:tabLst>
            </a:pPr>
            <a:r>
              <a:rPr lang="ru-RU" sz="1400" b="1" i="1" dirty="0" err="1">
                <a:solidFill>
                  <a:srgbClr val="002060"/>
                </a:solidFill>
                <a:latin typeface="Calibri" pitchFamily="34" charset="0"/>
              </a:rPr>
              <a:t>Руаль</a:t>
            </a:r>
            <a:r>
              <a:rPr lang="ru-RU" sz="1400" b="1" i="1" dirty="0">
                <a:solidFill>
                  <a:srgbClr val="002060"/>
                </a:solidFill>
                <a:latin typeface="Calibri" pitchFamily="34" charset="0"/>
              </a:rPr>
              <a:t> Амундсен (1911)</a:t>
            </a:r>
          </a:p>
          <a:p>
            <a:pPr algn="r">
              <a:tabLst>
                <a:tab pos="269875" algn="l"/>
              </a:tabLst>
            </a:pPr>
            <a:r>
              <a:rPr lang="ru-RU" sz="1400" i="1" dirty="0">
                <a:solidFill>
                  <a:srgbClr val="002060"/>
                </a:solidFill>
                <a:latin typeface="Calibri" pitchFamily="34" charset="0"/>
              </a:rPr>
              <a:t>Полярный исследователь </a:t>
            </a:r>
            <a:r>
              <a:rPr lang="ru-RU" sz="1400" i="1" dirty="0" smtClean="0">
                <a:solidFill>
                  <a:srgbClr val="002060"/>
                </a:solidFill>
                <a:latin typeface="Calibri" pitchFamily="34" charset="0"/>
              </a:rPr>
              <a:t>норвежец</a:t>
            </a:r>
            <a:endParaRPr lang="ru-RU" sz="14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089218">
            <a:off x="4452612" y="1618857"/>
            <a:ext cx="3067848" cy="153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58195" y="753671"/>
            <a:ext cx="1604965" cy="215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01753" y="3990901"/>
            <a:ext cx="13303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9875" algn="l"/>
              </a:tabLst>
            </a:pPr>
            <a:r>
              <a:rPr lang="ru-RU" sz="1400" b="1" i="1" dirty="0" err="1" smtClean="0">
                <a:solidFill>
                  <a:srgbClr val="002060"/>
                </a:solidFill>
              </a:rPr>
              <a:t>Карстен</a:t>
            </a:r>
            <a:r>
              <a:rPr lang="ru-RU" sz="1400" b="1" i="1" dirty="0" smtClean="0">
                <a:solidFill>
                  <a:srgbClr val="002060"/>
                </a:solidFill>
              </a:rPr>
              <a:t> </a:t>
            </a:r>
            <a:r>
              <a:rPr lang="ru-RU" sz="1400" b="1" i="1" dirty="0" err="1" smtClean="0">
                <a:solidFill>
                  <a:srgbClr val="002060"/>
                </a:solidFill>
              </a:rPr>
              <a:t>Борхгревинк</a:t>
            </a:r>
            <a:r>
              <a:rPr lang="ru-RU" sz="1400" b="1" i="1" dirty="0" smtClean="0">
                <a:solidFill>
                  <a:srgbClr val="002060"/>
                </a:solidFill>
              </a:rPr>
              <a:t> </a:t>
            </a:r>
            <a:r>
              <a:rPr lang="ru-RU" sz="1400" i="1" dirty="0" smtClean="0">
                <a:solidFill>
                  <a:srgbClr val="002060"/>
                </a:solidFill>
              </a:rPr>
              <a:t>(Норвегия)</a:t>
            </a:r>
            <a:endParaRPr lang="ru-RU" sz="14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0255"/>
            <a:ext cx="135255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https://upload.wikimedia.org/wikipedia/commons/2/25/Borchgrevink_Hu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53671"/>
            <a:ext cx="3486792" cy="130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619672" y="2060848"/>
            <a:ext cx="22322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9875" algn="l"/>
              </a:tabLst>
            </a:pPr>
            <a:r>
              <a:rPr lang="ru-RU" sz="1400" b="1" i="1" dirty="0" smtClean="0">
                <a:solidFill>
                  <a:srgbClr val="002060"/>
                </a:solidFill>
              </a:rPr>
              <a:t>Зимовье экспедиции </a:t>
            </a:r>
            <a:r>
              <a:rPr lang="ru-RU" sz="1400" b="1" i="1" dirty="0" err="1" smtClean="0">
                <a:solidFill>
                  <a:srgbClr val="002060"/>
                </a:solidFill>
              </a:rPr>
              <a:t>Карстена</a:t>
            </a:r>
            <a:r>
              <a:rPr lang="ru-RU" sz="1400" b="1" i="1" dirty="0" smtClean="0">
                <a:solidFill>
                  <a:srgbClr val="002060"/>
                </a:solidFill>
              </a:rPr>
              <a:t> </a:t>
            </a:r>
            <a:r>
              <a:rPr lang="ru-RU" sz="1400" b="1" i="1" dirty="0" err="1" smtClean="0">
                <a:solidFill>
                  <a:srgbClr val="002060"/>
                </a:solidFill>
              </a:rPr>
              <a:t>Борхгревинка</a:t>
            </a:r>
            <a:r>
              <a:rPr lang="ru-RU" sz="1400" b="1" i="1" dirty="0" smtClean="0">
                <a:solidFill>
                  <a:srgbClr val="002060"/>
                </a:solidFill>
              </a:rPr>
              <a:t> 1895 г.</a:t>
            </a:r>
            <a:endParaRPr lang="ru-RU" sz="14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21134244">
            <a:off x="3958826" y="960648"/>
            <a:ext cx="32709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860000"/>
                </a:solidFill>
              </a:rPr>
              <a:t>Экспедиция под управлением </a:t>
            </a:r>
            <a:r>
              <a:rPr lang="ru-RU" sz="1400" i="1" dirty="0" err="1" smtClean="0">
                <a:solidFill>
                  <a:srgbClr val="860000"/>
                </a:solidFill>
              </a:rPr>
              <a:t>Руаля</a:t>
            </a:r>
            <a:r>
              <a:rPr lang="ru-RU" sz="1400" i="1" dirty="0" smtClean="0">
                <a:solidFill>
                  <a:srgbClr val="860000"/>
                </a:solidFill>
              </a:rPr>
              <a:t> Амундсена – первая в мире достигшая </a:t>
            </a:r>
            <a:r>
              <a:rPr lang="ru-RU" sz="1400" i="1" dirty="0">
                <a:solidFill>
                  <a:srgbClr val="860000"/>
                </a:solidFill>
              </a:rPr>
              <a:t>Южного полюса </a:t>
            </a:r>
            <a:r>
              <a:rPr lang="ru-RU" sz="1400" i="1" dirty="0" smtClean="0">
                <a:solidFill>
                  <a:srgbClr val="860000"/>
                </a:solidFill>
              </a:rPr>
              <a:t>(</a:t>
            </a:r>
            <a:r>
              <a:rPr lang="ru-RU" sz="1400" i="1" dirty="0">
                <a:solidFill>
                  <a:srgbClr val="860000"/>
                </a:solidFill>
              </a:rPr>
              <a:t>14 декабря 1911 года).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68076" y="618636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i="1" dirty="0">
                <a:solidFill>
                  <a:srgbClr val="860000"/>
                </a:solidFill>
              </a:rPr>
              <a:t>В середине января 1912 года Южного полюса достигла английская экспедиция во главе с Робертом Скоттом.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4088" y="3927174"/>
            <a:ext cx="3530853" cy="225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55787" y="5986312"/>
            <a:ext cx="347198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002060"/>
                </a:solidFill>
              </a:rPr>
              <a:t>Джордж </a:t>
            </a:r>
            <a:r>
              <a:rPr lang="ru-RU" sz="1400" b="1" i="1" dirty="0" err="1">
                <a:solidFill>
                  <a:srgbClr val="002060"/>
                </a:solidFill>
              </a:rPr>
              <a:t>Хьюберт</a:t>
            </a:r>
            <a:r>
              <a:rPr lang="ru-RU" sz="1400" b="1" i="1" dirty="0">
                <a:solidFill>
                  <a:srgbClr val="002060"/>
                </a:solidFill>
              </a:rPr>
              <a:t> </a:t>
            </a:r>
            <a:r>
              <a:rPr lang="ru-RU" sz="1400" b="1" i="1" dirty="0" err="1" smtClean="0">
                <a:solidFill>
                  <a:srgbClr val="002060"/>
                </a:solidFill>
              </a:rPr>
              <a:t>Уилкинс</a:t>
            </a:r>
            <a:r>
              <a:rPr lang="ru-RU" sz="1400" b="1" i="1" dirty="0" smtClean="0">
                <a:solidFill>
                  <a:srgbClr val="002060"/>
                </a:solidFill>
              </a:rPr>
              <a:t> и </a:t>
            </a:r>
            <a:r>
              <a:rPr lang="ru-RU" sz="1400" b="1" i="1" dirty="0">
                <a:solidFill>
                  <a:srgbClr val="002060"/>
                </a:solidFill>
              </a:rPr>
              <a:t>Карл </a:t>
            </a:r>
            <a:r>
              <a:rPr lang="ru-RU" sz="1400" b="1" i="1" dirty="0" err="1" smtClean="0">
                <a:solidFill>
                  <a:srgbClr val="002060"/>
                </a:solidFill>
              </a:rPr>
              <a:t>Эйлсон</a:t>
            </a:r>
            <a:r>
              <a:rPr lang="ru-RU" sz="1400" b="1" i="1" dirty="0" smtClean="0">
                <a:solidFill>
                  <a:srgbClr val="002060"/>
                </a:solidFill>
              </a:rPr>
              <a:t> </a:t>
            </a:r>
            <a:r>
              <a:rPr lang="ru-RU" sz="1000" i="1" dirty="0" smtClean="0">
                <a:solidFill>
                  <a:srgbClr val="002060"/>
                </a:solidFill>
              </a:rPr>
              <a:t>(Австралия) совершили первый полет над Антарктидой  20 декабря 1928 г.</a:t>
            </a:r>
            <a:endParaRPr lang="ru-RU" sz="1000" i="1" dirty="0">
              <a:solidFill>
                <a:srgbClr val="002060"/>
              </a:solidFill>
            </a:endParaRPr>
          </a:p>
        </p:txBody>
      </p:sp>
      <p:pic>
        <p:nvPicPr>
          <p:cNvPr id="7174" name="Picture 6" descr="http://magspace.ru/uploads/2018/05/30/bfaa56af6f58419a010b4c885e4787a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988" y="3990901"/>
            <a:ext cx="2908128" cy="191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28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8738" y="2735606"/>
            <a:ext cx="8229600" cy="1756792"/>
          </a:xfrm>
        </p:spPr>
        <p:txBody>
          <a:bodyPr>
            <a:normAutofit/>
          </a:bodyPr>
          <a:lstStyle/>
          <a:p>
            <a:r>
              <a:rPr lang="ru-RU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Территория Антарктиды не принадлежит ни одной стране мира! </a:t>
            </a:r>
          </a:p>
          <a:p>
            <a:r>
              <a:rPr lang="ru-RU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Антарктиде нет постоянного населения. </a:t>
            </a:r>
            <a:br>
              <a:rPr lang="ru-RU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Антарктиде </a:t>
            </a:r>
            <a:r>
              <a:rPr lang="ru-RU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нет </a:t>
            </a: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правительства. 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5576" y="116632"/>
            <a:ext cx="82296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ru-RU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Удивительные факты</a:t>
            </a:r>
            <a:endParaRPr lang="ru-RU" b="1" dirty="0">
              <a:ln/>
              <a:solidFill>
                <a:srgbClr val="0070C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31924" y="1340768"/>
            <a:ext cx="3726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Антарктида - самый южный материк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5445224"/>
            <a:ext cx="5328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Антарктида имеет свой собственный флаг!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492398"/>
            <a:ext cx="3883031" cy="21876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" t="6517" r="2401" b="15114"/>
          <a:stretch/>
        </p:blipFill>
        <p:spPr>
          <a:xfrm>
            <a:off x="827584" y="958540"/>
            <a:ext cx="3207436" cy="1758052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398"/>
            <a:ext cx="570706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9210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-99392"/>
            <a:ext cx="9468544" cy="769441"/>
          </a:xfr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ru-RU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Антарктиды в ХХ веке</a:t>
            </a:r>
            <a:endParaRPr lang="ru-RU" b="1" dirty="0">
              <a:ln/>
              <a:solidFill>
                <a:srgbClr val="0070C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23686" y="4459026"/>
            <a:ext cx="22886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tabLst>
                <a:tab pos="269875" algn="l"/>
              </a:tabLst>
            </a:pPr>
            <a:r>
              <a:rPr lang="ru-RU" sz="1400" b="1" i="1" dirty="0" smtClean="0">
                <a:solidFill>
                  <a:srgbClr val="002060"/>
                </a:solidFill>
                <a:latin typeface="Calibri" pitchFamily="34" charset="0"/>
              </a:rPr>
              <a:t>Евгений Иванович Толстиков</a:t>
            </a:r>
            <a:endParaRPr lang="ru-RU" sz="1400" b="1" i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942" y="5152827"/>
            <a:ext cx="2487863" cy="153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123728" y="710343"/>
            <a:ext cx="43131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69875" algn="l"/>
              </a:tabLst>
            </a:pPr>
            <a:r>
              <a:rPr lang="ru-RU" sz="2000" b="1" i="1" dirty="0" smtClean="0">
                <a:solidFill>
                  <a:srgbClr val="002060"/>
                </a:solidFill>
                <a:latin typeface="Calibri" pitchFamily="34" charset="0"/>
              </a:rPr>
              <a:t>Советские антарктические экспедиции </a:t>
            </a:r>
            <a:endParaRPr lang="ru-RU" sz="20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24117" y="5047614"/>
            <a:ext cx="2248996" cy="164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7942" y="4214367"/>
            <a:ext cx="18903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002060"/>
                </a:solidFill>
              </a:rPr>
              <a:t>Константин Константинович Марков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942" y="2545105"/>
            <a:ext cx="1095851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8" t="8532" r="18575"/>
          <a:stretch/>
        </p:blipFill>
        <p:spPr bwMode="auto">
          <a:xfrm>
            <a:off x="6313591" y="718310"/>
            <a:ext cx="2698769" cy="227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503" y="836712"/>
            <a:ext cx="2265420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1435" y="1426197"/>
            <a:ext cx="2729728" cy="1774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5021" y="5056849"/>
            <a:ext cx="2729728" cy="162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136401">
            <a:off x="1651529" y="3260467"/>
            <a:ext cx="2729728" cy="172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3558" y="3270553"/>
            <a:ext cx="2159555" cy="1238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6156176" y="2977207"/>
            <a:ext cx="28169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tabLst>
                <a:tab pos="269875" algn="l"/>
              </a:tabLst>
            </a:pPr>
            <a:r>
              <a:rPr lang="ru-RU" sz="1400" b="1" i="1" dirty="0" smtClean="0">
                <a:solidFill>
                  <a:srgbClr val="002060"/>
                </a:solidFill>
                <a:latin typeface="Calibri" pitchFamily="34" charset="0"/>
              </a:rPr>
              <a:t>На Полюсе недоступности</a:t>
            </a:r>
            <a:endParaRPr lang="ru-RU" sz="1400" b="1" i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52341" y="4509120"/>
            <a:ext cx="20076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002060"/>
                </a:solidFill>
              </a:rPr>
              <a:t>Именем Петра Астахова назван ледник в Антарктиде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7990" y="2545105"/>
            <a:ext cx="1352842" cy="1967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358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53225"/>
            <a:ext cx="9144000" cy="677108"/>
          </a:xfr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ru-RU" sz="3800" b="1" dirty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Географические </a:t>
            </a:r>
            <a:r>
              <a:rPr lang="ru-RU" sz="3800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названия Антарктиды</a:t>
            </a:r>
            <a:endParaRPr lang="ru-RU" sz="3800" b="1" dirty="0">
              <a:ln/>
              <a:solidFill>
                <a:srgbClr val="0070C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5976" y="1988840"/>
            <a:ext cx="4687815" cy="468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7466" y="4645163"/>
            <a:ext cx="41227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002060"/>
                </a:solidFill>
              </a:rPr>
              <a:t>Американская карта Антарктиды</a:t>
            </a:r>
            <a:endParaRPr lang="ru-RU" sz="1400" b="1" i="1" dirty="0">
              <a:solidFill>
                <a:srgbClr val="002060"/>
              </a:solidFill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280" y="781960"/>
            <a:ext cx="4112902" cy="374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6218869" y="1664075"/>
            <a:ext cx="28169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tabLst>
                <a:tab pos="269875" algn="l"/>
              </a:tabLst>
            </a:pPr>
            <a:r>
              <a:rPr lang="ru-RU" sz="1400" b="1" i="1" dirty="0" smtClean="0">
                <a:solidFill>
                  <a:srgbClr val="002060"/>
                </a:solidFill>
                <a:latin typeface="Calibri" pitchFamily="34" charset="0"/>
              </a:rPr>
              <a:t>Российская карта Антарктиды</a:t>
            </a:r>
            <a:endParaRPr lang="ru-RU" sz="1400" b="1" i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2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2829694" cy="1414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96501"/>
            <a:ext cx="2664296" cy="199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18687"/>
            <a:ext cx="2829694" cy="2118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14" y="1287237"/>
            <a:ext cx="2592806" cy="137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2701866"/>
            <a:ext cx="5494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</a:rPr>
              <a:t>Обнаружение </a:t>
            </a:r>
            <a:r>
              <a:rPr lang="ru-RU" sz="1400" i="1" dirty="0">
                <a:solidFill>
                  <a:srgbClr val="002060"/>
                </a:solidFill>
              </a:rPr>
              <a:t>во льдах окаменелых останков рептилий </a:t>
            </a:r>
            <a:r>
              <a:rPr lang="ru-RU" sz="1400" i="1" dirty="0" smtClean="0">
                <a:solidFill>
                  <a:srgbClr val="002060"/>
                </a:solidFill>
              </a:rPr>
              <a:t>(динозавров), </a:t>
            </a:r>
            <a:r>
              <a:rPr lang="ru-RU" sz="1400" i="1" dirty="0">
                <a:solidFill>
                  <a:srgbClr val="002060"/>
                </a:solidFill>
              </a:rPr>
              <a:t>живших примерно 200 - 70 млн. лет назад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30905" y="5650934"/>
            <a:ext cx="30243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</a:rPr>
              <a:t>В 2004 г. </a:t>
            </a:r>
            <a:r>
              <a:rPr lang="ru-RU" sz="1400" i="1" dirty="0">
                <a:solidFill>
                  <a:srgbClr val="002060"/>
                </a:solidFill>
              </a:rPr>
              <a:t>Рядом с Антарктическим </a:t>
            </a:r>
            <a:r>
              <a:rPr lang="ru-RU" sz="1400" i="1" dirty="0" smtClean="0">
                <a:solidFill>
                  <a:srgbClr val="002060"/>
                </a:solidFill>
              </a:rPr>
              <a:t>полуостровом ученые </a:t>
            </a:r>
            <a:r>
              <a:rPr lang="ru-RU" sz="1400" i="1" dirty="0">
                <a:solidFill>
                  <a:srgbClr val="002060"/>
                </a:solidFill>
              </a:rPr>
              <a:t>обнаружили </a:t>
            </a:r>
            <a:r>
              <a:rPr lang="ru-RU" sz="1400" i="1" dirty="0" smtClean="0">
                <a:solidFill>
                  <a:srgbClr val="002060"/>
                </a:solidFill>
              </a:rPr>
              <a:t>вулкан </a:t>
            </a:r>
            <a:r>
              <a:rPr lang="ru-RU" sz="1400" i="1" dirty="0">
                <a:solidFill>
                  <a:srgbClr val="002060"/>
                </a:solidFill>
              </a:rPr>
              <a:t>высотой 700 метров, поднимающийся с морского дна.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48371" y="5879407"/>
            <a:ext cx="56956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</a:rPr>
              <a:t>Айсберги содержат </a:t>
            </a:r>
            <a:r>
              <a:rPr lang="ru-RU" sz="1400" i="1" dirty="0">
                <a:solidFill>
                  <a:srgbClr val="002060"/>
                </a:solidFill>
              </a:rPr>
              <a:t>вещества, захваченные из почвы, которые они постепенно высвобождают в воды океана. В результате </a:t>
            </a:r>
            <a:r>
              <a:rPr lang="ru-RU" sz="1400" i="1" dirty="0" smtClean="0">
                <a:solidFill>
                  <a:srgbClr val="002060"/>
                </a:solidFill>
              </a:rPr>
              <a:t>создаётся </a:t>
            </a:r>
            <a:r>
              <a:rPr lang="ru-RU" sz="1400" i="1" dirty="0" err="1" smtClean="0">
                <a:solidFill>
                  <a:srgbClr val="002060"/>
                </a:solidFill>
              </a:rPr>
              <a:t>ореал</a:t>
            </a:r>
            <a:r>
              <a:rPr lang="ru-RU" sz="1400" i="1" dirty="0" smtClean="0">
                <a:solidFill>
                  <a:srgbClr val="002060"/>
                </a:solidFill>
              </a:rPr>
              <a:t> питательных </a:t>
            </a:r>
            <a:r>
              <a:rPr lang="ru-RU" sz="1400" i="1" dirty="0">
                <a:solidFill>
                  <a:srgbClr val="002060"/>
                </a:solidFill>
              </a:rPr>
              <a:t>веществ, который поддерживает жизнь разнообразных видов водной флоры и фауны.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156177" y="3294723"/>
            <a:ext cx="3024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002060"/>
                </a:solidFill>
              </a:rPr>
              <a:t>Антарктида - это лучшее место, где можно найти </a:t>
            </a:r>
            <a:r>
              <a:rPr lang="ru-RU" sz="1400" i="1" dirty="0" smtClean="0">
                <a:solidFill>
                  <a:srgbClr val="002060"/>
                </a:solidFill>
              </a:rPr>
              <a:t>метеориты</a:t>
            </a:r>
            <a:endParaRPr lang="ru-RU" sz="1400" i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47967" y="5085184"/>
            <a:ext cx="30243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</a:rPr>
              <a:t>Самый сухой климат на Земле</a:t>
            </a:r>
            <a:endParaRPr lang="ru-RU" sz="1400" i="1" dirty="0">
              <a:solidFill>
                <a:srgbClr val="002060"/>
              </a:solidFill>
            </a:endParaRP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914400" y="-131759"/>
            <a:ext cx="8229600" cy="1446550"/>
          </a:xfr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ru-RU" b="1" dirty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Научные открытия, </a:t>
            </a:r>
            <a:r>
              <a:rPr lang="ru-RU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сделанные </a:t>
            </a:r>
            <a:r>
              <a:rPr lang="ru-RU" b="1" dirty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Антарктиде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170" y="3518095"/>
            <a:ext cx="2836386" cy="1595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072" y="3926204"/>
            <a:ext cx="2438400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20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8041" y="589077"/>
            <a:ext cx="2442414" cy="1831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3020" y="4111017"/>
            <a:ext cx="2755793" cy="183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8041" y="2429781"/>
            <a:ext cx="24300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</a:rPr>
              <a:t>Сейсмологические станции на глубине 300 м</a:t>
            </a:r>
            <a:endParaRPr lang="ru-RU" sz="1400" i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878" y="5253091"/>
            <a:ext cx="31742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002060"/>
                </a:solidFill>
              </a:rPr>
              <a:t>В ущелье длиной в 300 км., шириной </a:t>
            </a:r>
            <a:r>
              <a:rPr lang="ru-RU" sz="1400" i="1" dirty="0" smtClean="0">
                <a:solidFill>
                  <a:srgbClr val="002060"/>
                </a:solidFill>
              </a:rPr>
              <a:t/>
            </a:r>
            <a:br>
              <a:rPr lang="ru-RU" sz="1400" i="1" dirty="0" smtClean="0">
                <a:solidFill>
                  <a:srgbClr val="002060"/>
                </a:solidFill>
              </a:rPr>
            </a:br>
            <a:r>
              <a:rPr lang="ru-RU" sz="1400" i="1" dirty="0" smtClean="0">
                <a:solidFill>
                  <a:srgbClr val="002060"/>
                </a:solidFill>
              </a:rPr>
              <a:t>5 </a:t>
            </a:r>
            <a:r>
              <a:rPr lang="ru-RU" sz="1400" i="1" dirty="0">
                <a:solidFill>
                  <a:srgbClr val="002060"/>
                </a:solidFill>
              </a:rPr>
              <a:t>метром и глубиной 3,5 </a:t>
            </a:r>
            <a:r>
              <a:rPr lang="ru-RU" sz="1400" i="1" dirty="0" smtClean="0">
                <a:solidFill>
                  <a:srgbClr val="002060"/>
                </a:solidFill>
              </a:rPr>
              <a:t>км ученые обнаружили, что под </a:t>
            </a:r>
            <a:r>
              <a:rPr lang="ru-RU" sz="1400" i="1" dirty="0">
                <a:solidFill>
                  <a:srgbClr val="002060"/>
                </a:solidFill>
              </a:rPr>
              <a:t>километрами льда в Антарктиде существует отличный от нынешней поверхности ландшафт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233073" y="5736910"/>
            <a:ext cx="28478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2060"/>
                </a:solidFill>
              </a:rPr>
              <a:t>В Антарктиде есть надземные и подлёдные реки и озёра. </a:t>
            </a:r>
            <a:br>
              <a:rPr lang="ru-RU" sz="1400" i="1" dirty="0" smtClean="0">
                <a:solidFill>
                  <a:srgbClr val="002060"/>
                </a:solidFill>
              </a:rPr>
            </a:br>
            <a:r>
              <a:rPr lang="ru-RU" sz="1400" i="1" dirty="0" smtClean="0">
                <a:solidFill>
                  <a:srgbClr val="002060"/>
                </a:solidFill>
              </a:rPr>
              <a:t>Они видны из космоса.</a:t>
            </a:r>
            <a:endParaRPr lang="ru-RU" sz="1400" i="1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83577" y="3136680"/>
            <a:ext cx="24562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002060"/>
                </a:solidFill>
              </a:rPr>
              <a:t>Таяние льдов за последние тридцать лет увеличилось в шесть </a:t>
            </a:r>
            <a:r>
              <a:rPr lang="ru-RU" sz="1400" i="1" dirty="0" smtClean="0">
                <a:solidFill>
                  <a:srgbClr val="002060"/>
                </a:solidFill>
              </a:rPr>
              <a:t>раз</a:t>
            </a:r>
            <a:endParaRPr lang="ru-RU" sz="1400" i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13914" y="3568365"/>
            <a:ext cx="30243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</a:rPr>
              <a:t>Под ледником Росса найдена жизнь</a:t>
            </a:r>
            <a:endParaRPr lang="ru-RU" sz="1400" i="1" dirty="0">
              <a:solidFill>
                <a:srgbClr val="002060"/>
              </a:solidFill>
            </a:endParaRP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914400" y="-131759"/>
            <a:ext cx="8229600" cy="1446550"/>
          </a:xfr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ru-RU" b="1" dirty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Научные открытия, </a:t>
            </a:r>
            <a:r>
              <a:rPr lang="ru-RU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сделанные </a:t>
            </a:r>
            <a:r>
              <a:rPr lang="ru-RU" b="1" dirty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Антарктиде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9997" y="1711287"/>
            <a:ext cx="2848023" cy="1857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24172"/>
            <a:ext cx="2973710" cy="1979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3072" y="4113992"/>
            <a:ext cx="2834948" cy="1595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4164" y="1574325"/>
            <a:ext cx="2393506" cy="159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6301920" y="6127667"/>
            <a:ext cx="28478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rgbClr val="002060"/>
                </a:solidFill>
              </a:rPr>
              <a:t>Антарктические айсберги могут быть размером с целый </a:t>
            </a:r>
            <a:r>
              <a:rPr lang="ru-RU" sz="1400" i="1" dirty="0" smtClean="0">
                <a:solidFill>
                  <a:srgbClr val="002060"/>
                </a:solidFill>
              </a:rPr>
              <a:t>город!</a:t>
            </a:r>
            <a:endParaRPr lang="ru-RU" sz="1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70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99325"/>
            <a:ext cx="2231322" cy="167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6216" y="1015230"/>
            <a:ext cx="2436895" cy="162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9605" y="2996952"/>
            <a:ext cx="2393506" cy="159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914400" y="206795"/>
            <a:ext cx="8229600" cy="769441"/>
          </a:xfr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ru-RU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Туризм в </a:t>
            </a:r>
            <a:r>
              <a:rPr lang="ru-RU" b="1" dirty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Антарктиде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1960" y="1412776"/>
            <a:ext cx="2476103" cy="1857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1920" y="4242809"/>
            <a:ext cx="2391638" cy="1595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3728" y="2913450"/>
            <a:ext cx="2393506" cy="159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2737" y="5103813"/>
            <a:ext cx="2391638" cy="1595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user1\Desktop\Антарктика\a739b1bc910b63c16c3a98a73e314d2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583" y="4509120"/>
            <a:ext cx="269915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245" y="3928736"/>
            <a:ext cx="1467055" cy="1979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6522" y="1543480"/>
            <a:ext cx="2130716" cy="159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90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304" y="702994"/>
            <a:ext cx="2725503" cy="181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716016" y="6141017"/>
            <a:ext cx="4427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Антарктиде 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нет разнорабочих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622431" y="902244"/>
            <a:ext cx="34918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600" i="1" dirty="0">
                <a:solidFill>
                  <a:srgbClr val="002060"/>
                </a:solidFill>
              </a:rPr>
              <a:t>в</a:t>
            </a:r>
            <a:r>
              <a:rPr lang="ru-RU" sz="1600" i="1" dirty="0" smtClean="0">
                <a:solidFill>
                  <a:srgbClr val="002060"/>
                </a:solidFill>
              </a:rPr>
              <a:t>рачи общей практики;</a:t>
            </a:r>
            <a:endParaRPr lang="ru-RU" sz="1600" i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i="1" dirty="0" smtClean="0">
                <a:solidFill>
                  <a:srgbClr val="002060"/>
                </a:solidFill>
              </a:rPr>
              <a:t>физики, сейсмологи;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i="1" dirty="0" smtClean="0">
                <a:solidFill>
                  <a:srgbClr val="002060"/>
                </a:solidFill>
              </a:rPr>
              <a:t>младший </a:t>
            </a:r>
            <a:r>
              <a:rPr lang="ru-RU" sz="1600" i="1" dirty="0">
                <a:solidFill>
                  <a:srgbClr val="002060"/>
                </a:solidFill>
              </a:rPr>
              <a:t>медицинский персонал;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i="1" dirty="0">
                <a:solidFill>
                  <a:srgbClr val="002060"/>
                </a:solidFill>
              </a:rPr>
              <a:t>системные администраторы;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i="1" dirty="0">
                <a:solidFill>
                  <a:srgbClr val="002060"/>
                </a:solidFill>
              </a:rPr>
              <a:t>специалисты для работы в геологоразведочной экспедиции</a:t>
            </a:r>
            <a:r>
              <a:rPr lang="ru-RU" sz="1600" i="1" dirty="0" smtClean="0">
                <a:solidFill>
                  <a:srgbClr val="002060"/>
                </a:solidFill>
              </a:rPr>
              <a:t>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i="1" dirty="0">
                <a:solidFill>
                  <a:srgbClr val="002060"/>
                </a:solidFill>
              </a:rPr>
              <a:t>инженеры геологоразведки;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i="1" dirty="0" smtClean="0">
                <a:solidFill>
                  <a:srgbClr val="002060"/>
                </a:solidFill>
              </a:rPr>
              <a:t>программисты </a:t>
            </a:r>
            <a:r>
              <a:rPr lang="ru-RU" sz="1600" i="1" dirty="0">
                <a:solidFill>
                  <a:srgbClr val="002060"/>
                </a:solidFill>
              </a:rPr>
              <a:t>и лаборанты;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i="1" dirty="0">
                <a:solidFill>
                  <a:srgbClr val="002060"/>
                </a:solidFill>
              </a:rPr>
              <a:t>фотографы и </a:t>
            </a:r>
            <a:r>
              <a:rPr lang="ru-RU" sz="1600" i="1" dirty="0" err="1">
                <a:solidFill>
                  <a:srgbClr val="002060"/>
                </a:solidFill>
              </a:rPr>
              <a:t>видеооператоры</a:t>
            </a:r>
            <a:r>
              <a:rPr lang="ru-RU" sz="1600" i="1" dirty="0">
                <a:solidFill>
                  <a:srgbClr val="002060"/>
                </a:solidFill>
              </a:rPr>
              <a:t>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i="1" dirty="0">
                <a:solidFill>
                  <a:srgbClr val="002060"/>
                </a:solidFill>
              </a:rPr>
              <a:t>эксперты по спутниковой связи;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i="1" dirty="0">
                <a:solidFill>
                  <a:srgbClr val="002060"/>
                </a:solidFill>
              </a:rPr>
              <a:t>водители вездеходов и автомобилей с гусеничным типом колес;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i="1" dirty="0">
                <a:solidFill>
                  <a:srgbClr val="002060"/>
                </a:solidFill>
              </a:rPr>
              <a:t>сварщики;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i="1" dirty="0" smtClean="0">
                <a:solidFill>
                  <a:srgbClr val="002060"/>
                </a:solidFill>
              </a:rPr>
              <a:t>механики</a:t>
            </a:r>
            <a:r>
              <a:rPr lang="ru-RU" sz="1600" i="1" dirty="0">
                <a:solidFill>
                  <a:srgbClr val="002060"/>
                </a:solidFill>
              </a:rPr>
              <a:t>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i="1" dirty="0">
                <a:solidFill>
                  <a:srgbClr val="002060"/>
                </a:solidFill>
              </a:rPr>
              <a:t>повара;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i="1" dirty="0">
                <a:solidFill>
                  <a:srgbClr val="002060"/>
                </a:solidFill>
              </a:rPr>
              <a:t>работники </a:t>
            </a:r>
            <a:r>
              <a:rPr lang="ru-RU" sz="1600" i="1" dirty="0" smtClean="0">
                <a:solidFill>
                  <a:srgbClr val="002060"/>
                </a:solidFill>
              </a:rPr>
              <a:t>охраны;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i="1" dirty="0" err="1" smtClean="0">
                <a:solidFill>
                  <a:srgbClr val="002060"/>
                </a:solidFill>
              </a:rPr>
              <a:t>риометристы</a:t>
            </a:r>
            <a:r>
              <a:rPr lang="ru-RU" sz="1600" i="1" dirty="0" smtClean="0">
                <a:solidFill>
                  <a:srgbClr val="002060"/>
                </a:solidFill>
              </a:rPr>
              <a:t>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i="1" dirty="0" smtClean="0">
                <a:solidFill>
                  <a:srgbClr val="002060"/>
                </a:solidFill>
              </a:rPr>
              <a:t>магнитологи</a:t>
            </a:r>
            <a:r>
              <a:rPr lang="ru-RU" sz="1600" i="1" dirty="0">
                <a:solidFill>
                  <a:srgbClr val="002060"/>
                </a:solidFill>
              </a:rPr>
              <a:t>. </a:t>
            </a:r>
            <a:endParaRPr lang="ru-RU" sz="1600" i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ru-RU" sz="1600" i="1" dirty="0">
              <a:solidFill>
                <a:srgbClr val="002060"/>
              </a:solidFill>
            </a:endParaRP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914400" y="-99392"/>
            <a:ext cx="8229600" cy="769441"/>
          </a:xfr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ru-RU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 в </a:t>
            </a:r>
            <a:r>
              <a:rPr lang="ru-RU" b="1" dirty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Антарктиде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4920" y="2009015"/>
            <a:ext cx="2819093" cy="1857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3125234"/>
            <a:ext cx="2973710" cy="197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7471" y="4962395"/>
            <a:ext cx="2559398" cy="1723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85981" y="5775709"/>
            <a:ext cx="45365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i="1" dirty="0" smtClean="0">
                <a:solidFill>
                  <a:srgbClr val="002060"/>
                </a:solidFill>
              </a:rPr>
              <a:t>Для </a:t>
            </a:r>
            <a:r>
              <a:rPr lang="ru-RU" sz="1600" i="1" dirty="0" err="1" smtClean="0">
                <a:solidFill>
                  <a:srgbClr val="002060"/>
                </a:solidFill>
              </a:rPr>
              <a:t>поднимателей</a:t>
            </a:r>
            <a:r>
              <a:rPr lang="ru-RU" sz="1600" i="1" dirty="0" smtClean="0">
                <a:solidFill>
                  <a:srgbClr val="002060"/>
                </a:solidFill>
              </a:rPr>
              <a:t> пингвинов - вакансий </a:t>
            </a:r>
            <a:r>
              <a:rPr lang="ru-RU" sz="1600" i="1" dirty="0">
                <a:solidFill>
                  <a:srgbClr val="002060"/>
                </a:solidFill>
              </a:rPr>
              <a:t>нет!!!</a:t>
            </a:r>
            <a:endParaRPr lang="ru-RU" sz="16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85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914400" y="-99392"/>
            <a:ext cx="8229600" cy="769441"/>
          </a:xfr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ru-RU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 в </a:t>
            </a:r>
            <a:r>
              <a:rPr lang="ru-RU" b="1" dirty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Антарктиде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 bwMode="auto">
          <a:xfrm>
            <a:off x="6534100" y="818093"/>
            <a:ext cx="2273524" cy="1818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940107"/>
            <a:ext cx="2698651" cy="1635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424" y="2914627"/>
            <a:ext cx="2533805" cy="174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2770659" cy="1737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172329"/>
            <a:ext cx="2148758" cy="148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565" y="3354942"/>
            <a:ext cx="2410619" cy="1585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65104"/>
            <a:ext cx="3471234" cy="232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825" y="5157192"/>
            <a:ext cx="2136335" cy="1473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0228" y="791814"/>
            <a:ext cx="2387956" cy="159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3" y="3438043"/>
            <a:ext cx="2565749" cy="143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107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3055"/>
            <a:ext cx="8229600" cy="769441"/>
          </a:xfr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ru-RU" b="1" dirty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Храмы и церкви Антарктиды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46824" y="5082675"/>
            <a:ext cx="196939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 smtClean="0">
                <a:solidFill>
                  <a:schemeClr val="tx2">
                    <a:lumMod val="50000"/>
                  </a:schemeClr>
                </a:solidFill>
              </a:rPr>
              <a:t>Церковь </a:t>
            </a:r>
            <a:r>
              <a:rPr lang="ru-RU" sz="1000" i="1" dirty="0">
                <a:solidFill>
                  <a:schemeClr val="tx2">
                    <a:lumMod val="50000"/>
                  </a:schemeClr>
                </a:solidFill>
              </a:rPr>
              <a:t>Санта-Мария Рейна-де-</a:t>
            </a:r>
            <a:r>
              <a:rPr lang="ru-RU" sz="1000" i="1" dirty="0" err="1">
                <a:solidFill>
                  <a:schemeClr val="tx2">
                    <a:lumMod val="50000"/>
                  </a:schemeClr>
                </a:solidFill>
              </a:rPr>
              <a:t>ла-Пас</a:t>
            </a:r>
            <a:r>
              <a:rPr lang="ru-RU" sz="1000" i="1" dirty="0">
                <a:solidFill>
                  <a:schemeClr val="tx2">
                    <a:lumMod val="50000"/>
                  </a:schemeClr>
                </a:solidFill>
              </a:rPr>
              <a:t> — католическая церковь в городе </a:t>
            </a:r>
            <a:r>
              <a:rPr lang="ru-RU" sz="1000" i="1" dirty="0" err="1">
                <a:solidFill>
                  <a:schemeClr val="tx2">
                    <a:lumMod val="50000"/>
                  </a:schemeClr>
                </a:solidFill>
              </a:rPr>
              <a:t>Villa</a:t>
            </a:r>
            <a:r>
              <a:rPr lang="ru-RU" sz="1000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000" i="1" dirty="0" err="1">
                <a:solidFill>
                  <a:schemeClr val="tx2">
                    <a:lumMod val="50000"/>
                  </a:schemeClr>
                </a:solidFill>
              </a:rPr>
              <a:t>Las</a:t>
            </a:r>
            <a:r>
              <a:rPr lang="ru-RU" sz="1000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000" i="1" dirty="0" err="1">
                <a:solidFill>
                  <a:schemeClr val="tx2">
                    <a:lumMod val="50000"/>
                  </a:schemeClr>
                </a:solidFill>
              </a:rPr>
              <a:t>Estrellas</a:t>
            </a:r>
            <a:r>
              <a:rPr lang="ru-RU" sz="1000" i="1" dirty="0">
                <a:solidFill>
                  <a:schemeClr val="tx2">
                    <a:lumMod val="50000"/>
                  </a:schemeClr>
                </a:solidFill>
              </a:rPr>
              <a:t>, провинция </a:t>
            </a:r>
            <a:r>
              <a:rPr lang="ru-RU" sz="1000" i="1" dirty="0" smtClean="0">
                <a:solidFill>
                  <a:schemeClr val="tx2">
                    <a:lumMod val="50000"/>
                  </a:schemeClr>
                </a:solidFill>
              </a:rPr>
              <a:t>Антарктика-</a:t>
            </a:r>
            <a:r>
              <a:rPr lang="ru-RU" sz="1000" i="1" dirty="0" err="1" smtClean="0">
                <a:solidFill>
                  <a:schemeClr val="tx2">
                    <a:lumMod val="50000"/>
                  </a:schemeClr>
                </a:solidFill>
              </a:rPr>
              <a:t>Чилена</a:t>
            </a:r>
            <a:endParaRPr lang="ru-RU" sz="10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1944216" cy="145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958" y="3654641"/>
            <a:ext cx="2401538" cy="1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2"/>
          <a:stretch/>
        </p:blipFill>
        <p:spPr bwMode="auto">
          <a:xfrm>
            <a:off x="2339752" y="764704"/>
            <a:ext cx="2249088" cy="145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5247" y="2219318"/>
            <a:ext cx="206048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>
                <a:solidFill>
                  <a:schemeClr val="tx2">
                    <a:lumMod val="50000"/>
                  </a:schemeClr>
                </a:solidFill>
              </a:rPr>
              <a:t>Церковь снегов — христианская часовня, используемая несколькими конфессиями, на станции Мак-</a:t>
            </a:r>
            <a:r>
              <a:rPr lang="ru-RU" sz="1000" i="1" dirty="0" err="1">
                <a:solidFill>
                  <a:schemeClr val="tx2">
                    <a:lumMod val="50000"/>
                  </a:schemeClr>
                </a:solidFill>
              </a:rPr>
              <a:t>Мердо</a:t>
            </a:r>
            <a:r>
              <a:rPr lang="ru-RU" sz="1000" i="1" dirty="0">
                <a:solidFill>
                  <a:schemeClr val="tx2">
                    <a:lumMod val="50000"/>
                  </a:schemeClr>
                </a:solidFill>
              </a:rPr>
              <a:t>, остров </a:t>
            </a:r>
            <a:r>
              <a:rPr lang="ru-RU" sz="1000" i="1" dirty="0" smtClean="0">
                <a:solidFill>
                  <a:schemeClr val="tx2">
                    <a:lumMod val="50000"/>
                  </a:schemeClr>
                </a:solidFill>
              </a:rPr>
              <a:t>Росса. Здесь </a:t>
            </a:r>
            <a:r>
              <a:rPr lang="ru-RU" sz="1000" i="1" dirty="0">
                <a:solidFill>
                  <a:schemeClr val="tx2">
                    <a:lumMod val="50000"/>
                  </a:schemeClr>
                </a:solidFill>
              </a:rPr>
              <a:t>регулярно ведутся службы по католическому и протестантскому </a:t>
            </a:r>
            <a:r>
              <a:rPr lang="ru-RU" sz="1000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000" i="1" dirty="0" err="1" smtClean="0">
                <a:solidFill>
                  <a:schemeClr val="tx2">
                    <a:lumMod val="50000"/>
                  </a:schemeClr>
                </a:solidFill>
              </a:rPr>
              <a:t>брядам</a:t>
            </a:r>
            <a:r>
              <a:rPr lang="ru-RU" sz="1000" i="1" dirty="0">
                <a:solidFill>
                  <a:schemeClr val="tx2">
                    <a:lumMod val="50000"/>
                  </a:schemeClr>
                </a:solidFill>
              </a:rPr>
              <a:t>.  Были случаи, когда в Церкви снегов проводились буддийские и </a:t>
            </a:r>
            <a:r>
              <a:rPr lang="ru-RU" sz="1000" i="1" dirty="0" err="1">
                <a:solidFill>
                  <a:schemeClr val="tx2">
                    <a:lumMod val="50000"/>
                  </a:schemeClr>
                </a:solidFill>
              </a:rPr>
              <a:t>бахайские</a:t>
            </a:r>
            <a:r>
              <a:rPr lang="ru-RU" sz="1000" i="1" dirty="0">
                <a:solidFill>
                  <a:schemeClr val="tx2">
                    <a:lumMod val="50000"/>
                  </a:schemeClr>
                </a:solidFill>
              </a:rPr>
              <a:t> церемонии.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67745" y="2249534"/>
            <a:ext cx="246632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>
                <a:solidFill>
                  <a:schemeClr val="tx2">
                    <a:lumMod val="50000"/>
                  </a:schemeClr>
                </a:solidFill>
              </a:rPr>
              <a:t>Церковь Святой Троицы — русская православная церковь на острове Ватерлоо (Южные Шетландские острова), неподалёку от российской полярной станции </a:t>
            </a:r>
            <a:r>
              <a:rPr lang="ru-RU" sz="1000" i="1" dirty="0" smtClean="0">
                <a:solidFill>
                  <a:schemeClr val="tx2">
                    <a:lumMod val="50000"/>
                  </a:schemeClr>
                </a:solidFill>
              </a:rPr>
              <a:t>Беллинсгаузен.</a:t>
            </a:r>
            <a:endParaRPr lang="ru-RU" sz="10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34073" y="2308433"/>
            <a:ext cx="20681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>
                <a:solidFill>
                  <a:schemeClr val="tx2">
                    <a:lumMod val="50000"/>
                  </a:schemeClr>
                </a:solidFill>
              </a:rPr>
              <a:t>Часовня Святого </a:t>
            </a:r>
            <a:r>
              <a:rPr lang="ru-RU" sz="1000" i="1" dirty="0" smtClean="0">
                <a:solidFill>
                  <a:schemeClr val="tx2">
                    <a:lumMod val="50000"/>
                  </a:schemeClr>
                </a:solidFill>
              </a:rPr>
              <a:t>князя </a:t>
            </a:r>
            <a:r>
              <a:rPr lang="ru-RU" sz="1000" i="1" dirty="0">
                <a:solidFill>
                  <a:schemeClr val="tx2">
                    <a:lumMod val="50000"/>
                  </a:schemeClr>
                </a:solidFill>
              </a:rPr>
              <a:t>Владимира — православная часовня на украинской станции «Академик Вернадский</a:t>
            </a:r>
            <a:r>
              <a:rPr lang="ru-RU" sz="1000" i="1" dirty="0" smtClean="0">
                <a:solidFill>
                  <a:schemeClr val="tx2">
                    <a:lumMod val="50000"/>
                  </a:schemeClr>
                </a:solidFill>
              </a:rPr>
              <a:t>», самое южное культовое здание православной конфессии в мире</a:t>
            </a:r>
            <a:endParaRPr lang="ru-RU" sz="10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83" b="10334"/>
          <a:stretch/>
        </p:blipFill>
        <p:spPr bwMode="auto">
          <a:xfrm>
            <a:off x="4734073" y="777210"/>
            <a:ext cx="2056656" cy="151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96992" y="2331202"/>
            <a:ext cx="19775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>
                <a:solidFill>
                  <a:schemeClr val="tx2">
                    <a:lumMod val="50000"/>
                  </a:schemeClr>
                </a:solidFill>
              </a:rPr>
              <a:t>Часовня Пресвятой Девы </a:t>
            </a:r>
            <a:r>
              <a:rPr lang="ru-RU" sz="1000" i="1" dirty="0" err="1">
                <a:solidFill>
                  <a:schemeClr val="tx2">
                    <a:lumMod val="50000"/>
                  </a:schemeClr>
                </a:solidFill>
              </a:rPr>
              <a:t>Луханской</a:t>
            </a:r>
            <a:r>
              <a:rPr lang="ru-RU" sz="1000" i="1" dirty="0">
                <a:solidFill>
                  <a:schemeClr val="tx2">
                    <a:lumMod val="50000"/>
                  </a:schemeClr>
                </a:solidFill>
              </a:rPr>
              <a:t> — католическая часовня на станции </a:t>
            </a:r>
            <a:r>
              <a:rPr lang="ru-RU" sz="1000" i="1" dirty="0" err="1">
                <a:solidFill>
                  <a:schemeClr val="tx2">
                    <a:lumMod val="50000"/>
                  </a:schemeClr>
                </a:solidFill>
              </a:rPr>
              <a:t>Марамбио</a:t>
            </a:r>
            <a:r>
              <a:rPr lang="ru-RU" sz="1000" i="1" dirty="0">
                <a:solidFill>
                  <a:schemeClr val="tx2">
                    <a:lumMod val="50000"/>
                  </a:schemeClr>
                </a:solidFill>
              </a:rPr>
              <a:t>, остров </a:t>
            </a:r>
            <a:r>
              <a:rPr lang="ru-RU" sz="1000" i="1" dirty="0" err="1" smtClean="0">
                <a:solidFill>
                  <a:schemeClr val="tx2">
                    <a:lumMod val="50000"/>
                  </a:schemeClr>
                </a:solidFill>
              </a:rPr>
              <a:t>Сеймор</a:t>
            </a:r>
            <a:r>
              <a:rPr lang="ru-RU" sz="1000" i="1" dirty="0">
                <a:solidFill>
                  <a:schemeClr val="tx2">
                    <a:lumMod val="50000"/>
                  </a:schemeClr>
                </a:solidFill>
              </a:rPr>
              <a:t>. Здесь расположен первый в Антарктиде аэродром, поэтому станцию называют «воротами в Антарктиду».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47" y="4097401"/>
            <a:ext cx="2125042" cy="132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61106" y="5435312"/>
            <a:ext cx="212504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>
                <a:solidFill>
                  <a:schemeClr val="tx2">
                    <a:lumMod val="50000"/>
                  </a:schemeClr>
                </a:solidFill>
              </a:rPr>
              <a:t>Часовня святого Иоанна Рыльского — болгарская православная часовня на станции святого Климента </a:t>
            </a:r>
            <a:r>
              <a:rPr lang="ru-RU" sz="1000" i="1" dirty="0" err="1">
                <a:solidFill>
                  <a:schemeClr val="tx2">
                    <a:lumMod val="50000"/>
                  </a:schemeClr>
                </a:solidFill>
              </a:rPr>
              <a:t>Охридского</a:t>
            </a:r>
            <a:r>
              <a:rPr lang="ru-RU" sz="1000" i="1" dirty="0">
                <a:solidFill>
                  <a:schemeClr val="tx2">
                    <a:lumMod val="50000"/>
                  </a:schemeClr>
                </a:solidFill>
              </a:rPr>
              <a:t> на острове Смоленск (Ливингстон) — первая православная часовня в Антарктиде</a:t>
            </a:r>
          </a:p>
        </p:txBody>
      </p:sp>
      <p:pic>
        <p:nvPicPr>
          <p:cNvPr id="10" name="Picture 4" descr="Фото: krabov.ne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562" y="3201886"/>
            <a:ext cx="2064459" cy="137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376561" y="4631938"/>
            <a:ext cx="20644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>
                <a:solidFill>
                  <a:schemeClr val="tx2">
                    <a:lumMod val="50000"/>
                  </a:schemeClr>
                </a:solidFill>
              </a:rPr>
              <a:t>Католическая часовня святого Франциска Ассизского на станции Эсперанса. На станции есть школа, музей, больница.  На аргентинской станции Эсперанса в 1978 году родился мальчик, который стал первым человеком, появившимся на свет в Антарктике.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640886" y="5059536"/>
            <a:ext cx="23956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000" i="1" dirty="0">
                <a:solidFill>
                  <a:schemeClr val="tx2">
                    <a:lumMod val="50000"/>
                  </a:schemeClr>
                </a:solidFill>
              </a:rPr>
              <a:t>Католическая часовня, сделанная полностью изо льда, на станции </a:t>
            </a:r>
            <a:r>
              <a:rPr lang="ru-RU" sz="1000" i="1" dirty="0" err="1">
                <a:solidFill>
                  <a:schemeClr val="tx2">
                    <a:lumMod val="50000"/>
                  </a:schemeClr>
                </a:solidFill>
              </a:rPr>
              <a:t>Бельграно</a:t>
            </a:r>
            <a:r>
              <a:rPr lang="ru-RU" sz="1000" i="1" dirty="0">
                <a:solidFill>
                  <a:schemeClr val="tx2">
                    <a:lumMod val="50000"/>
                  </a:schemeClr>
                </a:solidFill>
              </a:rPr>
              <a:t> II, земля </a:t>
            </a:r>
            <a:r>
              <a:rPr lang="ru-RU" sz="1000" i="1" dirty="0" err="1">
                <a:solidFill>
                  <a:schemeClr val="tx2">
                    <a:lumMod val="50000"/>
                  </a:schemeClr>
                </a:solidFill>
              </a:rPr>
              <a:t>Котса</a:t>
            </a:r>
            <a:r>
              <a:rPr lang="ru-RU" sz="1000" i="1" dirty="0">
                <a:solidFill>
                  <a:schemeClr val="tx2">
                    <a:lumMod val="50000"/>
                  </a:schemeClr>
                </a:solidFill>
              </a:rPr>
              <a:t>[2] — самое южное культовое сооружение в мире.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24" r="65670"/>
          <a:stretch/>
        </p:blipFill>
        <p:spPr bwMode="auto">
          <a:xfrm>
            <a:off x="4554262" y="3582852"/>
            <a:ext cx="1961954" cy="148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https://i1.wp.com/farm4.static.flickr.com/3686/13687440464_60e3835e2b_o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11" b="52988"/>
          <a:stretch/>
        </p:blipFill>
        <p:spPr bwMode="auto">
          <a:xfrm>
            <a:off x="6913099" y="777210"/>
            <a:ext cx="2059247" cy="151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89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9658" y="2779921"/>
            <a:ext cx="1485246" cy="1113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3394" y="0"/>
            <a:ext cx="8568952" cy="707886"/>
          </a:xfr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ru-RU" sz="4000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Известные посетители </a:t>
            </a:r>
            <a:r>
              <a:rPr lang="ru-RU" sz="4000" b="1" dirty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Антарктиды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350" y="948338"/>
            <a:ext cx="2451162" cy="153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35247" y="6381328"/>
            <a:ext cx="24205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rgbClr val="002060"/>
                </a:solidFill>
              </a:rPr>
              <a:t>Патриарх Кирилл в Антарктиде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1" y="2480314"/>
            <a:ext cx="2376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rgbClr val="002060"/>
                </a:solidFill>
              </a:rPr>
              <a:t>Легендарная группа </a:t>
            </a:r>
            <a:r>
              <a:rPr lang="ru-RU" sz="1200" i="1" dirty="0" err="1" smtClean="0">
                <a:solidFill>
                  <a:srgbClr val="002060"/>
                </a:solidFill>
              </a:rPr>
              <a:t>Metallica</a:t>
            </a:r>
            <a:r>
              <a:rPr lang="ru-RU" sz="1200" i="1" dirty="0" smtClean="0">
                <a:solidFill>
                  <a:srgbClr val="002060"/>
                </a:solidFill>
              </a:rPr>
              <a:t> </a:t>
            </a:r>
            <a:r>
              <a:rPr lang="ru-RU" sz="1200" i="1" dirty="0">
                <a:solidFill>
                  <a:srgbClr val="002060"/>
                </a:solidFill>
              </a:rPr>
              <a:t>отыграла </a:t>
            </a:r>
            <a:r>
              <a:rPr lang="ru-RU" sz="1200" i="1" dirty="0" smtClean="0">
                <a:solidFill>
                  <a:srgbClr val="002060"/>
                </a:solidFill>
              </a:rPr>
              <a:t>«тихий» концерт </a:t>
            </a:r>
            <a:r>
              <a:rPr lang="ru-RU" sz="1200" i="1" dirty="0">
                <a:solidFill>
                  <a:srgbClr val="002060"/>
                </a:solidFill>
              </a:rPr>
              <a:t>в Антарктиде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791592"/>
            <a:ext cx="2571656" cy="1688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497" y="791593"/>
            <a:ext cx="1520558" cy="1140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306861" y="2668018"/>
            <a:ext cx="53780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rgbClr val="002060"/>
                </a:solidFill>
              </a:rPr>
              <a:t>Евгений Касперский и экспедиции: Содружества и </a:t>
            </a:r>
            <a:r>
              <a:rPr lang="en-US" sz="1200" i="1" dirty="0" err="1" smtClean="0">
                <a:solidFill>
                  <a:srgbClr val="002060"/>
                </a:solidFill>
              </a:rPr>
              <a:t>Bienale</a:t>
            </a:r>
            <a:endParaRPr lang="ru-RU" sz="1200" i="1" dirty="0">
              <a:solidFill>
                <a:srgbClr val="002060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714326"/>
            <a:ext cx="1496460" cy="99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327" y="810702"/>
            <a:ext cx="1728209" cy="97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293" y="3136136"/>
            <a:ext cx="2535492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8258" y="3136136"/>
            <a:ext cx="2720705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634" y="4816099"/>
            <a:ext cx="2078151" cy="161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9512" y="4763308"/>
            <a:ext cx="2430067" cy="161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410932" y="6369348"/>
            <a:ext cx="24205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rgbClr val="002060"/>
                </a:solidFill>
              </a:rPr>
              <a:t>Путешественник Фёдор Конюхов</a:t>
            </a:r>
            <a:endParaRPr lang="ru-RU" sz="1200" i="1" dirty="0">
              <a:solidFill>
                <a:srgbClr val="002060"/>
              </a:solidFill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6776" y="3736491"/>
            <a:ext cx="2367366" cy="1084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4268" y="4816099"/>
            <a:ext cx="1670902" cy="1113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24002" y="5285638"/>
            <a:ext cx="1670902" cy="1113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679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597" y="-20299"/>
            <a:ext cx="8568952" cy="1323439"/>
          </a:xfr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ru-RU" sz="4000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пребывания на полярных станциях</a:t>
            </a:r>
            <a:endParaRPr lang="ru-RU" sz="4000" b="1" dirty="0">
              <a:ln/>
              <a:solidFill>
                <a:srgbClr val="0070C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849" y="4378388"/>
            <a:ext cx="1944216" cy="138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5336" y="1851021"/>
            <a:ext cx="2025284" cy="1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247" y="2631088"/>
            <a:ext cx="2249088" cy="124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55336" y="1542811"/>
            <a:ext cx="20633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tx2">
                    <a:lumMod val="50000"/>
                  </a:schemeClr>
                </a:solidFill>
              </a:rPr>
              <a:t>На станции Восток</a:t>
            </a:r>
            <a:endParaRPr lang="ru-RU" sz="12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52806">
            <a:off x="6660144" y="4746826"/>
            <a:ext cx="1273220" cy="84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40359" y="1681311"/>
            <a:ext cx="1803748" cy="132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053" y="824026"/>
            <a:ext cx="1922012" cy="137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1256" y="3629706"/>
            <a:ext cx="1961954" cy="1086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8345" y="1632745"/>
            <a:ext cx="2059247" cy="112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295678" y="6538612"/>
            <a:ext cx="20633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tx2">
                    <a:lumMod val="50000"/>
                  </a:schemeClr>
                </a:solidFill>
              </a:rPr>
              <a:t>На станции Беллинсгаузен</a:t>
            </a:r>
            <a:endParaRPr lang="ru-RU" sz="12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9891" y="5167469"/>
            <a:ext cx="1944215" cy="138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user1\Desktop\Антарктика\п 2 восток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63" y="2854783"/>
            <a:ext cx="1362199" cy="102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1\Desktop\Антарктика\п 3 восток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323" y="3088838"/>
            <a:ext cx="1432593" cy="107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9690" y="5570874"/>
            <a:ext cx="1411292" cy="940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4" y="5580873"/>
            <a:ext cx="1411291" cy="940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0312" y="5762448"/>
            <a:ext cx="1650250" cy="688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32184">
            <a:off x="5055336" y="4743063"/>
            <a:ext cx="1273220" cy="84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52247" y="5845881"/>
            <a:ext cx="20633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tx2">
                    <a:lumMod val="50000"/>
                  </a:schemeClr>
                </a:solidFill>
              </a:rPr>
              <a:t>На станции Прогресс</a:t>
            </a:r>
            <a:endParaRPr lang="ru-RU" sz="12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79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180528" y="45895"/>
            <a:ext cx="916570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ru-RU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Уникальные </a:t>
            </a:r>
            <a:br>
              <a:rPr lang="ru-RU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явления:</a:t>
            </a:r>
            <a:endParaRPr lang="ru-RU" b="1" dirty="0">
              <a:ln/>
              <a:solidFill>
                <a:srgbClr val="0070C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92218" y="1772816"/>
            <a:ext cx="4392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никогда не бывает дождей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3429000"/>
            <a:ext cx="4190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indent="-92075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4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летом </a:t>
            </a:r>
            <a:r>
              <a:rPr lang="ru-RU" sz="24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средняя температура </a:t>
            </a:r>
            <a:r>
              <a:rPr lang="ru-RU" sz="24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минус </a:t>
            </a:r>
            <a:r>
              <a:rPr lang="ru-RU" sz="24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30-50 </a:t>
            </a:r>
            <a:r>
              <a:rPr lang="ru-RU" sz="2400" i="1" baseline="30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ru-RU" sz="24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ru-RU" sz="2400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44624"/>
            <a:ext cx="4248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самая низкая температура воздуха в мире – 91,2</a:t>
            </a:r>
            <a:r>
              <a:rPr lang="ru-RU" sz="2400" i="1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992218" y="5099700"/>
            <a:ext cx="51162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самый высокий уровень солнечной </a:t>
            </a:r>
            <a:r>
              <a:rPr lang="ru-RU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радиации: </a:t>
            </a:r>
            <a:br>
              <a:rPr lang="ru-RU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 </a:t>
            </a: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континентом самая большая в мире озоновая дыра в </a:t>
            </a:r>
            <a:r>
              <a:rPr lang="ru-RU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27млн.км</a:t>
            </a:r>
            <a:r>
              <a:rPr lang="ru-RU" sz="2400" i="1" baseline="30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2400" i="1" baseline="30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052736"/>
            <a:ext cx="3243527" cy="21602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496" y="2303715"/>
            <a:ext cx="4449967" cy="250310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4" y="4460017"/>
            <a:ext cx="3730474" cy="220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01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180860" y="67271"/>
            <a:ext cx="916570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ru-RU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Уникальные природные явления:</a:t>
            </a:r>
            <a:endParaRPr lang="ru-RU" b="1" dirty="0">
              <a:ln/>
              <a:solidFill>
                <a:srgbClr val="0070C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92080" y="1340768"/>
            <a:ext cx="3664113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 ледяным покровом </a:t>
            </a:r>
            <a:r>
              <a:rPr lang="ru-RU" sz="24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находится </a:t>
            </a:r>
            <a:r>
              <a:rPr lang="ru-RU" sz="24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примерно </a:t>
            </a:r>
            <a:endParaRPr lang="ru-RU" sz="2400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ct val="20000"/>
              </a:spcBef>
            </a:pPr>
            <a:r>
              <a:rPr lang="ru-RU" sz="24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140 подледных </a:t>
            </a:r>
            <a:r>
              <a:rPr lang="ru-RU" sz="24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чистейших озер </a:t>
            </a:r>
            <a:endParaRPr lang="ru-RU" sz="2400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127" y="5181850"/>
            <a:ext cx="38745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самая прозрачная </a:t>
            </a:r>
            <a:r>
              <a:rPr lang="ru-RU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вода: видимость до 80 м </a:t>
            </a:r>
            <a:br>
              <a:rPr lang="ru-RU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глубину</a:t>
            </a:r>
            <a:endParaRPr lang="ru-RU" sz="24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121" y="3789040"/>
            <a:ext cx="5220072" cy="28118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96" y="1077050"/>
            <a:ext cx="4996202" cy="314403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968" y="2482470"/>
            <a:ext cx="1334641" cy="10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773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180860" y="67271"/>
            <a:ext cx="916570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ru-RU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Уникальная природа</a:t>
            </a:r>
            <a:endParaRPr lang="ru-RU" b="1" dirty="0">
              <a:ln/>
              <a:solidFill>
                <a:srgbClr val="0070C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980728"/>
            <a:ext cx="3346737" cy="22322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7"/>
          <a:stretch/>
        </p:blipFill>
        <p:spPr>
          <a:xfrm>
            <a:off x="180571" y="872844"/>
            <a:ext cx="4190517" cy="27592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23" y="4457493"/>
            <a:ext cx="2786410" cy="163580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2239" y="3560763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Вулканы Антарктиды</a:t>
            </a:r>
            <a:endParaRPr lang="ru-RU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01270" y="3217168"/>
            <a:ext cx="21278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1400" i="1" dirty="0" smtClean="0">
                <a:solidFill>
                  <a:srgbClr val="002060"/>
                </a:solidFill>
              </a:rPr>
              <a:t>Самый активный вулкан Антарктиды - Эребус</a:t>
            </a:r>
            <a:r>
              <a:rPr lang="ru-RU" sz="1400" i="1" dirty="0">
                <a:solidFill>
                  <a:srgbClr val="002060"/>
                </a:solidFill>
              </a:rPr>
              <a:t/>
            </a:r>
            <a:br>
              <a:rPr lang="ru-RU" sz="1400" i="1" dirty="0">
                <a:solidFill>
                  <a:srgbClr val="002060"/>
                </a:solidFill>
              </a:rPr>
            </a:br>
            <a:endParaRPr lang="ru-RU" sz="1400" i="1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7199" y="6093296"/>
            <a:ext cx="29977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1400" i="1" dirty="0" smtClean="0">
                <a:solidFill>
                  <a:srgbClr val="002060"/>
                </a:solidFill>
              </a:rPr>
              <a:t>Вулкан острова </a:t>
            </a:r>
            <a:r>
              <a:rPr lang="ru-RU" sz="1400" i="1" dirty="0" err="1" smtClean="0">
                <a:solidFill>
                  <a:srgbClr val="002060"/>
                </a:solidFill>
              </a:rPr>
              <a:t>Завадовского</a:t>
            </a:r>
            <a:endParaRPr lang="ru-RU" sz="1400" i="1" dirty="0">
              <a:solidFill>
                <a:srgbClr val="00206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700" y="4244981"/>
            <a:ext cx="2598834" cy="1730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383206" y="5975845"/>
            <a:ext cx="30610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1400" i="1" dirty="0" smtClean="0">
                <a:solidFill>
                  <a:srgbClr val="002060"/>
                </a:solidFill>
              </a:rPr>
              <a:t>Вулканический остров </a:t>
            </a:r>
            <a:r>
              <a:rPr lang="ru-RU" sz="1400" i="1" dirty="0" err="1" smtClean="0">
                <a:solidFill>
                  <a:srgbClr val="002060"/>
                </a:solidFill>
              </a:rPr>
              <a:t>Десепшен</a:t>
            </a:r>
            <a:r>
              <a:rPr lang="ru-RU" sz="1400" i="1" dirty="0" smtClean="0">
                <a:solidFill>
                  <a:srgbClr val="002060"/>
                </a:solidFill>
              </a:rPr>
              <a:t> (</a:t>
            </a:r>
            <a:r>
              <a:rPr lang="en-US" sz="1400" i="1" dirty="0" smtClean="0">
                <a:solidFill>
                  <a:srgbClr val="002060"/>
                </a:solidFill>
              </a:rPr>
              <a:t>Deception</a:t>
            </a:r>
            <a:r>
              <a:rPr lang="ru-RU" sz="1400" i="1" dirty="0" smtClean="0">
                <a:solidFill>
                  <a:srgbClr val="002060"/>
                </a:solidFill>
              </a:rPr>
              <a:t>) </a:t>
            </a:r>
            <a:endParaRPr lang="ru-RU" sz="1400" i="1" dirty="0">
              <a:solidFill>
                <a:srgbClr val="00206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702" y="4427976"/>
            <a:ext cx="2251324" cy="169017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300192" y="6132628"/>
            <a:ext cx="26289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1400" i="1" dirty="0" smtClean="0">
                <a:solidFill>
                  <a:srgbClr val="002060"/>
                </a:solidFill>
              </a:rPr>
              <a:t>Подлёдный вулкан горы </a:t>
            </a:r>
            <a:r>
              <a:rPr lang="ru-RU" sz="1400" i="1" dirty="0" err="1" smtClean="0">
                <a:solidFill>
                  <a:srgbClr val="002060"/>
                </a:solidFill>
              </a:rPr>
              <a:t>Сидлей</a:t>
            </a:r>
            <a:r>
              <a:rPr lang="ru-RU" sz="1400" i="1" dirty="0" smtClean="0">
                <a:solidFill>
                  <a:srgbClr val="002060"/>
                </a:solidFill>
              </a:rPr>
              <a:t> </a:t>
            </a:r>
            <a:endParaRPr lang="ru-RU" sz="1400" i="1" dirty="0">
              <a:solidFill>
                <a:srgbClr val="00206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00" y="2649509"/>
            <a:ext cx="2145367" cy="142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063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180860" y="67271"/>
            <a:ext cx="916570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ru-RU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Уникальная природа</a:t>
            </a:r>
            <a:endParaRPr lang="ru-RU" b="1" dirty="0">
              <a:ln/>
              <a:solidFill>
                <a:srgbClr val="0070C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7"/>
          <a:stretch/>
        </p:blipFill>
        <p:spPr>
          <a:xfrm>
            <a:off x="80703" y="4430976"/>
            <a:ext cx="2775619" cy="216011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368038" y="1319394"/>
            <a:ext cx="3004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Ледяная пустыня</a:t>
            </a:r>
            <a:r>
              <a:rPr lang="ru-RU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горы,</a:t>
            </a:r>
            <a:endParaRPr lang="ru-RU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подледные озера и потоки</a:t>
            </a:r>
            <a:endParaRPr lang="ru-RU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403650" y="4065055"/>
            <a:ext cx="34398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2060"/>
                </a:solidFill>
              </a:rPr>
              <a:t>Кровавый водопад ледника Тейлора</a:t>
            </a:r>
            <a:endParaRPr lang="ru-RU" sz="1400" i="1" dirty="0">
              <a:solidFill>
                <a:srgbClr val="002060"/>
              </a:solidFill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1323" y="908720"/>
            <a:ext cx="2426840" cy="160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25"/>
          <a:stretch/>
        </p:blipFill>
        <p:spPr bwMode="auto">
          <a:xfrm>
            <a:off x="6560210" y="4955560"/>
            <a:ext cx="2448115" cy="178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9" y="2051188"/>
            <a:ext cx="3412214" cy="200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650" y="243761"/>
            <a:ext cx="3200818" cy="1931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1" b="15987"/>
          <a:stretch/>
        </p:blipFill>
        <p:spPr bwMode="auto">
          <a:xfrm>
            <a:off x="6532085" y="2996952"/>
            <a:ext cx="2476240" cy="1650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88"/>
          <a:stretch/>
        </p:blipFill>
        <p:spPr bwMode="auto">
          <a:xfrm>
            <a:off x="6372200" y="2852936"/>
            <a:ext cx="903734" cy="649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85647" y="2420888"/>
            <a:ext cx="25483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</a:rPr>
              <a:t>Озеро </a:t>
            </a:r>
            <a:r>
              <a:rPr lang="ru-RU" sz="1400" i="1" dirty="0" err="1">
                <a:solidFill>
                  <a:srgbClr val="002060"/>
                </a:solidFill>
              </a:rPr>
              <a:t>Элсворт</a:t>
            </a:r>
            <a:r>
              <a:rPr lang="ru-RU" sz="1400" i="1" dirty="0">
                <a:solidFill>
                  <a:srgbClr val="002060"/>
                </a:solidFill>
              </a:rPr>
              <a:t> (</a:t>
            </a:r>
            <a:r>
              <a:rPr lang="ru-RU" sz="1400" i="1" dirty="0" err="1">
                <a:solidFill>
                  <a:srgbClr val="002060"/>
                </a:solidFill>
              </a:rPr>
              <a:t>Lake</a:t>
            </a:r>
            <a:r>
              <a:rPr lang="ru-RU" sz="1400" i="1" dirty="0">
                <a:solidFill>
                  <a:srgbClr val="002060"/>
                </a:solidFill>
              </a:rPr>
              <a:t> </a:t>
            </a:r>
            <a:r>
              <a:rPr lang="ru-RU" sz="1400" i="1" dirty="0" err="1">
                <a:solidFill>
                  <a:srgbClr val="002060"/>
                </a:solidFill>
              </a:rPr>
              <a:t>Ellsworth</a:t>
            </a:r>
            <a:r>
              <a:rPr lang="ru-RU" sz="1400" i="1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496042" y="4647783"/>
            <a:ext cx="19041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</a:rPr>
              <a:t>Озеро Восток (</a:t>
            </a:r>
            <a:r>
              <a:rPr lang="en-US" sz="1400" i="1" dirty="0" err="1" smtClean="0">
                <a:solidFill>
                  <a:srgbClr val="002060"/>
                </a:solidFill>
              </a:rPr>
              <a:t>Vostok</a:t>
            </a:r>
            <a:r>
              <a:rPr lang="ru-RU" sz="1400" i="1" dirty="0" smtClean="0">
                <a:solidFill>
                  <a:srgbClr val="002060"/>
                </a:solidFill>
              </a:rPr>
              <a:t>)</a:t>
            </a:r>
            <a:endParaRPr lang="ru-RU" sz="1400" i="1" dirty="0">
              <a:solidFill>
                <a:srgbClr val="00206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68" y="4440577"/>
            <a:ext cx="3442411" cy="21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0299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180860" y="67271"/>
            <a:ext cx="916570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ru-RU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Уникальные пингвины</a:t>
            </a:r>
            <a:endParaRPr lang="ru-RU" b="1" dirty="0">
              <a:ln/>
              <a:solidFill>
                <a:srgbClr val="0070C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980728"/>
            <a:ext cx="3346738" cy="22322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95" y="1150208"/>
            <a:ext cx="5238147" cy="31428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2" y="4348815"/>
            <a:ext cx="3308052" cy="174448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2695" y="6093296"/>
            <a:ext cx="31337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Чтобы не замерзнуть, пингвины сбиваются в кучи.</a:t>
            </a:r>
            <a:endParaRPr lang="ru-RU" sz="16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3939" y="2543626"/>
            <a:ext cx="33123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Единственными</a:t>
            </a:r>
            <a:r>
              <a:rPr lang="ru-RU" dirty="0" smtClean="0"/>
              <a:t> </a:t>
            </a:r>
            <a:r>
              <a:rPr lang="ru-RU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постоянными обитателями </a:t>
            </a:r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Антарктиды </a:t>
            </a:r>
            <a:r>
              <a:rPr lang="ru-RU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являются </a:t>
            </a:r>
            <a:r>
              <a:rPr lang="ru-RU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пингвины</a:t>
            </a:r>
            <a:r>
              <a:rPr lang="ru-RU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4569340"/>
            <a:ext cx="1485450" cy="22440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432" y="4569341"/>
            <a:ext cx="2120007" cy="224403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413214" y="4336875"/>
            <a:ext cx="1918218" cy="191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indent="-92075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Рост пингвина до 170 см.</a:t>
            </a:r>
          </a:p>
          <a:p>
            <a:pPr marL="92075" indent="-92075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 до 130 кг.</a:t>
            </a:r>
          </a:p>
          <a:p>
            <a:pPr marL="176213" indent="-176213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Остаются </a:t>
            </a:r>
            <a:r>
              <a:rPr lang="ru-RU" sz="16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теплыми даже при низком температуре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148064" y="3212976"/>
            <a:ext cx="4104456" cy="1618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Самка пингвина сносит яйцо, </a:t>
            </a:r>
            <a:br>
              <a:rPr lang="ru-RU" sz="16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высиживает его всю зиму самец. </a:t>
            </a:r>
            <a:r>
              <a:rPr lang="en-US" sz="16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6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Самка в это время уходит кормиться.</a:t>
            </a:r>
          </a:p>
          <a:p>
            <a:pPr marL="176213" indent="-176213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Самцы императорских пингвинов ничего не едят, пока не </a:t>
            </a:r>
            <a:r>
              <a:rPr lang="ru-RU" sz="16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вернутся </a:t>
            </a:r>
            <a:r>
              <a:rPr lang="ru-RU" sz="16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самки. </a:t>
            </a:r>
            <a:br>
              <a:rPr lang="ru-RU" sz="16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16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307" y="3014431"/>
            <a:ext cx="1704886" cy="1278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164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180860" y="67271"/>
            <a:ext cx="916570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ru-RU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Уникальные пингвины</a:t>
            </a:r>
            <a:endParaRPr lang="ru-RU" b="1" dirty="0">
              <a:ln/>
              <a:solidFill>
                <a:srgbClr val="0070C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96753"/>
            <a:ext cx="2934501" cy="195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50" y="116631"/>
            <a:ext cx="1931078" cy="141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276" y="1915775"/>
            <a:ext cx="2691212" cy="1794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14" y="4318375"/>
            <a:ext cx="3243337" cy="216011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430606" y="1196753"/>
            <a:ext cx="26248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могут пробыть под водой до 10-12 минут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319504" y="2763565"/>
            <a:ext cx="26248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могут </a:t>
            </a:r>
            <a:r>
              <a:rPr lang="ru-RU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пройти расстояние до 100 км </a:t>
            </a:r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 </a:t>
            </a:r>
            <a:r>
              <a:rPr lang="ru-RU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отдыха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483735" y="3862789"/>
            <a:ext cx="26248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могут </a:t>
            </a:r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нырнуть </a:t>
            </a:r>
            <a:b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500м в глубину</a:t>
            </a:r>
            <a:endParaRPr lang="ru-RU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70597" y="3248251"/>
            <a:ext cx="30963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могут выпрыгивать на берег из воды на высоту </a:t>
            </a:r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</a:t>
            </a:r>
            <a:r>
              <a:rPr lang="ru-RU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метров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940152" y="5554548"/>
            <a:ext cx="32547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протяжении дня </a:t>
            </a:r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пингвин </a:t>
            </a:r>
            <a:r>
              <a:rPr lang="ru-RU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ныряет под воду </a:t>
            </a:r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 до 900 раз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039193"/>
            <a:ext cx="2519490" cy="160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" t="20049" r="13571" b="12551"/>
          <a:stretch/>
        </p:blipFill>
        <p:spPr bwMode="auto">
          <a:xfrm>
            <a:off x="5940152" y="3740483"/>
            <a:ext cx="3130162" cy="165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1"/>
          <a:stretch/>
        </p:blipFill>
        <p:spPr bwMode="auto">
          <a:xfrm>
            <a:off x="3629320" y="4630609"/>
            <a:ext cx="2200455" cy="184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7026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3055"/>
            <a:ext cx="8229600" cy="769441"/>
          </a:xfr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/>
            <a:r>
              <a:rPr lang="ru-RU" b="1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Флора Антарктики</a:t>
            </a:r>
            <a:endParaRPr lang="ru-RU" b="1" dirty="0">
              <a:ln/>
              <a:solidFill>
                <a:srgbClr val="0070C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984" y="870328"/>
            <a:ext cx="1871287" cy="124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2826" y="4568006"/>
            <a:ext cx="1805383" cy="135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0562" y="809788"/>
            <a:ext cx="2047468" cy="1364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3" y="2166933"/>
            <a:ext cx="13681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000" i="1" dirty="0">
                <a:solidFill>
                  <a:srgbClr val="002060"/>
                </a:solidFill>
                <a:latin typeface="Calibri" pitchFamily="34" charset="0"/>
              </a:rPr>
              <a:t>Лугови́к антаркти́ческий</a:t>
            </a:r>
            <a:endParaRPr lang="ru-RU" sz="1000" i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4868" y="2166934"/>
            <a:ext cx="24663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 smtClean="0">
                <a:solidFill>
                  <a:srgbClr val="002060"/>
                </a:solidFill>
              </a:rPr>
              <a:t>   </a:t>
            </a:r>
            <a:r>
              <a:rPr lang="ru-RU" sz="1000" i="1" dirty="0" err="1" smtClean="0">
                <a:solidFill>
                  <a:srgbClr val="002060"/>
                </a:solidFill>
              </a:rPr>
              <a:t>Колобантус</a:t>
            </a:r>
            <a:r>
              <a:rPr lang="ru-RU" sz="1000" i="1" dirty="0" smtClean="0">
                <a:solidFill>
                  <a:srgbClr val="002060"/>
                </a:solidFill>
              </a:rPr>
              <a:t> </a:t>
            </a:r>
            <a:r>
              <a:rPr lang="ru-RU" sz="1000" i="1" dirty="0" err="1" smtClean="0">
                <a:solidFill>
                  <a:srgbClr val="002060"/>
                </a:solidFill>
              </a:rPr>
              <a:t>кито</a:t>
            </a:r>
            <a:endParaRPr lang="ru-RU" sz="1000" i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34073" y="2218328"/>
            <a:ext cx="20681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 err="1">
                <a:solidFill>
                  <a:srgbClr val="002060"/>
                </a:solidFill>
              </a:rPr>
              <a:t>Кергеленская</a:t>
            </a:r>
            <a:r>
              <a:rPr lang="ru-RU" sz="1000" i="1" dirty="0">
                <a:solidFill>
                  <a:srgbClr val="002060"/>
                </a:solidFill>
              </a:rPr>
              <a:t> капуста</a:t>
            </a:r>
            <a:endParaRPr lang="ru-RU" sz="1000" i="1" dirty="0" smtClean="0">
              <a:solidFill>
                <a:srgbClr val="00206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1196" y="861477"/>
            <a:ext cx="2022410" cy="134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918326" y="2219318"/>
            <a:ext cx="22256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 err="1">
                <a:solidFill>
                  <a:srgbClr val="002060"/>
                </a:solidFill>
              </a:rPr>
              <a:t>Лайаллия</a:t>
            </a:r>
            <a:r>
              <a:rPr lang="ru-RU" sz="1000" i="1" dirty="0">
                <a:solidFill>
                  <a:srgbClr val="002060"/>
                </a:solidFill>
              </a:rPr>
              <a:t> </a:t>
            </a:r>
            <a:r>
              <a:rPr lang="ru-RU" sz="1000" i="1" dirty="0" err="1">
                <a:solidFill>
                  <a:srgbClr val="002060"/>
                </a:solidFill>
              </a:rPr>
              <a:t>кергеленская</a:t>
            </a:r>
            <a:endParaRPr lang="ru-RU" sz="1000" i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889" y="2781088"/>
            <a:ext cx="2159999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7784" y="2781088"/>
            <a:ext cx="2174866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2781088"/>
            <a:ext cx="192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7579" y="858851"/>
            <a:ext cx="2030287" cy="135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9647" y="5197094"/>
            <a:ext cx="1681570" cy="125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045" y="4510504"/>
            <a:ext cx="1992226" cy="132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6978" y="5379663"/>
            <a:ext cx="1898958" cy="108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8080" y="2781088"/>
            <a:ext cx="192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4636734"/>
            <a:ext cx="1878511" cy="120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52761" y="4243430"/>
            <a:ext cx="194421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 smtClean="0">
                <a:solidFill>
                  <a:srgbClr val="002060"/>
                </a:solidFill>
              </a:rPr>
              <a:t>Мхи Антарктиды</a:t>
            </a:r>
            <a:endParaRPr lang="ru-RU" sz="1000" i="1" dirty="0">
              <a:solidFill>
                <a:srgbClr val="00206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74287" y="5876553"/>
            <a:ext cx="194421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 smtClean="0">
                <a:solidFill>
                  <a:srgbClr val="002060"/>
                </a:solidFill>
              </a:rPr>
              <a:t>Лишайники Антарктиды</a:t>
            </a:r>
            <a:endParaRPr lang="ru-RU" sz="1000" i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935" y="1772932"/>
            <a:ext cx="1070137" cy="80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5357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2363</TotalTime>
  <Words>1270</Words>
  <Application>Microsoft Office PowerPoint</Application>
  <PresentationFormat>Экран (4:3)</PresentationFormat>
  <Paragraphs>220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Удивительные факты</vt:lpstr>
      <vt:lpstr>Уникальные  природные явления:</vt:lpstr>
      <vt:lpstr>Уникальные природные явления:</vt:lpstr>
      <vt:lpstr>Уникальная природа</vt:lpstr>
      <vt:lpstr>Уникальная природа</vt:lpstr>
      <vt:lpstr>Уникальные пингвины</vt:lpstr>
      <vt:lpstr>Уникальные пингвины</vt:lpstr>
      <vt:lpstr>Флора Антарктики</vt:lpstr>
      <vt:lpstr>Антарктида и Антарктика</vt:lpstr>
      <vt:lpstr>Фауна Антарктики</vt:lpstr>
      <vt:lpstr>Антарктида – континент науки</vt:lpstr>
      <vt:lpstr>Антарктида – континент науки</vt:lpstr>
      <vt:lpstr>Ресурсы и полезные ископаемые  Антарктиды</vt:lpstr>
      <vt:lpstr>Попытки открытия Антарктиды</vt:lpstr>
      <vt:lpstr>Открытие Антарктиды</vt:lpstr>
      <vt:lpstr>Герои, открывшие Антарктиду</vt:lpstr>
      <vt:lpstr>Герои, открывшие Антарктиду</vt:lpstr>
      <vt:lpstr>Освоение Антарктиды в ХХ веке</vt:lpstr>
      <vt:lpstr>Освоение Антарктиды в ХХ веке</vt:lpstr>
      <vt:lpstr>Географические названия Антарктиды</vt:lpstr>
      <vt:lpstr>Научные открытия,  сделанные в Антарктиде</vt:lpstr>
      <vt:lpstr>Научные открытия,  сделанные в Антарктиде</vt:lpstr>
      <vt:lpstr>Туризм в Антарктиде</vt:lpstr>
      <vt:lpstr>Профессии в Антарктиде</vt:lpstr>
      <vt:lpstr>Профессии в Антарктиде</vt:lpstr>
      <vt:lpstr>Храмы и церкви Антарктиды</vt:lpstr>
      <vt:lpstr>Известные посетители Антарктиды</vt:lpstr>
      <vt:lpstr>Особенности пребывания на полярных станциях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120</cp:revision>
  <dcterms:created xsi:type="dcterms:W3CDTF">2019-10-20T09:50:13Z</dcterms:created>
  <dcterms:modified xsi:type="dcterms:W3CDTF">2019-10-28T21:19:57Z</dcterms:modified>
</cp:coreProperties>
</file>