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5"/>
  </p:notesMasterIdLst>
  <p:handoutMasterIdLst>
    <p:handoutMasterId r:id="rId46"/>
  </p:handoutMasterIdLst>
  <p:sldIdLst>
    <p:sldId id="454" r:id="rId2"/>
    <p:sldId id="399" r:id="rId3"/>
    <p:sldId id="451" r:id="rId4"/>
    <p:sldId id="402" r:id="rId5"/>
    <p:sldId id="409" r:id="rId6"/>
    <p:sldId id="431" r:id="rId7"/>
    <p:sldId id="413" r:id="rId8"/>
    <p:sldId id="452" r:id="rId9"/>
    <p:sldId id="433" r:id="rId10"/>
    <p:sldId id="434" r:id="rId11"/>
    <p:sldId id="435" r:id="rId12"/>
    <p:sldId id="436" r:id="rId13"/>
    <p:sldId id="437" r:id="rId14"/>
    <p:sldId id="438" r:id="rId15"/>
    <p:sldId id="439" r:id="rId16"/>
    <p:sldId id="440" r:id="rId17"/>
    <p:sldId id="441" r:id="rId18"/>
    <p:sldId id="442" r:id="rId19"/>
    <p:sldId id="445" r:id="rId20"/>
    <p:sldId id="446" r:id="rId21"/>
    <p:sldId id="443" r:id="rId22"/>
    <p:sldId id="444" r:id="rId23"/>
    <p:sldId id="412" r:id="rId24"/>
    <p:sldId id="414" r:id="rId25"/>
    <p:sldId id="453" r:id="rId26"/>
    <p:sldId id="410" r:id="rId27"/>
    <p:sldId id="400" r:id="rId28"/>
    <p:sldId id="404" r:id="rId29"/>
    <p:sldId id="401" r:id="rId30"/>
    <p:sldId id="405" r:id="rId31"/>
    <p:sldId id="421" r:id="rId32"/>
    <p:sldId id="420" r:id="rId33"/>
    <p:sldId id="419" r:id="rId34"/>
    <p:sldId id="418" r:id="rId35"/>
    <p:sldId id="422" r:id="rId36"/>
    <p:sldId id="417" r:id="rId37"/>
    <p:sldId id="427" r:id="rId38"/>
    <p:sldId id="428" r:id="rId39"/>
    <p:sldId id="429" r:id="rId40"/>
    <p:sldId id="430" r:id="rId41"/>
    <p:sldId id="447" r:id="rId42"/>
    <p:sldId id="448" r:id="rId43"/>
    <p:sldId id="425" r:id="rId44"/>
  </p:sldIdLst>
  <p:sldSz cx="12192000" cy="6858000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3524"/>
    <a:srgbClr val="D60000"/>
    <a:srgbClr val="A9A9A9"/>
    <a:srgbClr val="FFD54F"/>
    <a:srgbClr val="661C1C"/>
    <a:srgbClr val="ECECEC"/>
    <a:srgbClr val="F5CEBD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7" autoAdjust="0"/>
    <p:restoredTop sz="95141" autoAdjust="0"/>
  </p:normalViewPr>
  <p:slideViewPr>
    <p:cSldViewPr snapToGrid="0">
      <p:cViewPr varScale="1">
        <p:scale>
          <a:sx n="70" d="100"/>
          <a:sy n="70" d="100"/>
        </p:scale>
        <p:origin x="-69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772D85-A2F5-4B94-AC15-A77E33B83BC7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F624087-12CB-412E-843A-B4B560912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33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241E3E-780E-4686-8E85-EFDD8467F393}" type="datetimeFigureOut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79" rIns="94759" bIns="4737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924425"/>
            <a:ext cx="5680075" cy="4030663"/>
          </a:xfrm>
          <a:prstGeom prst="rect">
            <a:avLst/>
          </a:prstGeom>
        </p:spPr>
        <p:txBody>
          <a:bodyPr vert="horz" lIns="94759" tIns="47379" rIns="94759" bIns="4737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9F7ACE-2F0B-4B62-9DE3-6E22AA8D3F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000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D296350-77A3-42C2-B585-857D6F472C14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67C64B1-CACE-4072-8365-6BAF99120469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10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F92C59AB-0EA3-4755-BF34-DCD6B08F9E07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11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CF7AFCFF-AFDB-4ED6-88B6-C89B4D599DF8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12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82B9A3B2-15FC-4AC6-AF20-AD35B1DA922D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13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8372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BC30DFE-706F-4CB4-BCBA-2466724107A1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14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21D338E-DE2D-4D77-A342-00E8DF59E2CA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15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F473E03E-ABE3-4635-B8BD-D921612754A3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16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5A34F0C-1C79-4841-AF0D-EF5E17A60A60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17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9FF0229-C9F7-4FCB-898C-9D7AD214A1A8}" type="slidenum">
              <a:rPr lang="en-US" altLang="ru-RU">
                <a:latin typeface="Times New Roman" pitchFamily="18" charset="0"/>
              </a:rPr>
              <a:pPr algn="r"/>
              <a:t>18</a:t>
            </a:fld>
            <a:endParaRPr lang="en-US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5680091-0E09-416D-9179-86F7565F6723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19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D53289-6EB0-430D-AD2B-C462AB9649A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932B41D-65FC-4DBD-9053-AA0C3CB7F889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20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590B675-71A5-4740-9BB0-553FC926A3DE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21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C32EC75-5E14-45F1-9CBF-2F976615A722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22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7588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9A89ECE-C6E3-473F-905B-5599B5C3463D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23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D475E39-96C0-49A8-8855-3FC66FD64AEE}" type="slidenum">
              <a:rPr lang="en-US" altLang="ru-RU">
                <a:latin typeface="Times New Roman" pitchFamily="18" charset="0"/>
              </a:rPr>
              <a:pPr algn="r"/>
              <a:t>24</a:t>
            </a:fld>
            <a:endParaRPr lang="en-US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A5C6407-773F-4C32-9E8F-D533CAD77EEB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25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AF91ABB-91FF-40F0-A22D-27E7F430368F}" type="slidenum">
              <a:rPr lang="en-US" altLang="ru-RU">
                <a:latin typeface="Times New Roman" pitchFamily="18" charset="0"/>
              </a:rPr>
              <a:pPr algn="r"/>
              <a:t>26</a:t>
            </a:fld>
            <a:endParaRPr lang="en-US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BE895C-DDDF-4C48-BF16-3B9ACC34A2A4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52C091-E18A-44B0-B03E-362A170E5715}" type="slidenum">
              <a:rPr lang="en-US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5B5789-089C-41F5-AF32-5D36EB79FBCF}" type="slidenum">
              <a:rPr lang="en-US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F8DAF6F5-D407-4832-9BA1-79232306D8BD}" type="slidenum">
              <a:rPr lang="en-US" altLang="ru-RU">
                <a:latin typeface="Times New Roman" pitchFamily="18" charset="0"/>
              </a:rPr>
              <a:pPr algn="r"/>
              <a:t>3</a:t>
            </a:fld>
            <a:endParaRPr lang="en-US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E2F0FF-840D-4B30-8C4E-F5267C0DE3E2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AC0984-F25B-46B1-A197-36B7228755F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62FA61-6887-4B58-8532-68369E2688CC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366F0F-7486-49CE-8165-3E3D2772ECE8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7CB849-4898-4B7D-800B-BB14A21876F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318C4C-6A07-4FA0-897D-F3A34B668C5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F22737-3075-40E3-B7E5-418A48E1641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F27513-A7EF-4FA2-9848-456272799776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121995-3151-4760-9D0E-6448DEC2C85B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7187E9-F1F7-4C26-9E4E-E1D4A0860F4A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F7FCE1-8DC7-4857-8EA5-A1934BF64DA4}" type="slidenum">
              <a:rPr lang="en-US" altLang="ru-RU" smtClean="0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391A63-5880-48C7-BE8E-7C960DCCD0B9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54A78E-AB85-43B5-8118-59AC804F6D3B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8D1284-D059-416A-AB18-FA310DB33D3E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37AFDE-8D41-4056-9135-9EABC9319EEC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B51FE94-E02C-4749-80E1-AA372E22A0AF}" type="slidenum">
              <a:rPr lang="en-US" altLang="ru-RU">
                <a:latin typeface="Times New Roman" pitchFamily="18" charset="0"/>
              </a:rPr>
              <a:pPr algn="r"/>
              <a:t>5</a:t>
            </a:fld>
            <a:endParaRPr lang="en-US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Региональная</a:t>
            </a:r>
            <a:r>
              <a:rPr lang="ru-RU" altLang="ru-RU" baseline="0" dirty="0" smtClean="0"/>
              <a:t> программа: 6 направлений. В том числе информирование населения.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94C468A-0FD8-4A21-BE75-471B6D9C9FB3}" type="slidenum">
              <a:rPr lang="en-US" altLang="ru-RU">
                <a:latin typeface="Times New Roman" pitchFamily="18" charset="0"/>
              </a:rPr>
              <a:pPr algn="r"/>
              <a:t>6</a:t>
            </a:fld>
            <a:endParaRPr lang="en-US" alt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Новый технологический уклад. Новые профессии.</a:t>
            </a:r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DCCD216-FF7A-428E-A774-914B0EE9886C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7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48DD2BD0-ABC3-4110-BCA8-C8C7E14D5F94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8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4021138" y="9721850"/>
            <a:ext cx="30765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9" tIns="47379" rIns="94759" bIns="47379" anchor="b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F7AFBBA-17DB-4BC7-A0EE-CE2DC788F287}" type="slidenum">
              <a:rPr lang="en-US" altLang="ru-RU">
                <a:solidFill>
                  <a:srgbClr val="000000"/>
                </a:solidFill>
                <a:latin typeface="Times New Roman" pitchFamily="18" charset="0"/>
              </a:rPr>
              <a:pPr algn="r"/>
              <a:t>9</a:t>
            </a:fld>
            <a:endParaRPr lang="en-US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C29E7-4669-440E-9E1B-8174EBFA2E16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B57F7-8312-4343-8735-04272E4B7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779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E2161-4491-4532-B632-D5765DD4E355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32E05-93D6-471A-B132-EA321CD52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19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2D73D-3D87-4047-8100-A7E5319F72DD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C6917-868C-4028-B274-5D66BDAC9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36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E524B-F12A-49BC-ABF9-AEBD03C366C7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327F5-13D8-4309-9462-AF4C14C55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9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B94A5-D649-47A5-8A50-65CFBA35CAE8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C40EF-8780-40F1-A726-2896B5E33A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0028E-3FC7-4AE1-9299-A8CA18CF0500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BFE06-0C32-4814-BDA8-54BCD4BD8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66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B9269-4718-4016-89B4-4E927CBF8935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BB5CA-9BD6-4205-AE9E-BEF2C0499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2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CBD1A-5F53-42C0-B68D-26CC3405EF60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8C243-B9C1-41F5-A7DF-1D93153D26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94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9388E-1650-4934-B2F4-CF8CF0DD1830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B04CE-B87E-42D6-9857-2DB98D44C6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1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E01F1-E125-498C-8B6F-144A642752EB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A10A6-9287-433A-A897-AD6E62926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0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B0700-6640-4D3E-956B-D131CC3C7A26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2386E-BD44-42D1-85E3-0E531F9D4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04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C91762-89A8-414A-BD87-73B1459F0B82}" type="datetime1">
              <a:rPr lang="ru-RU"/>
              <a:pPr>
                <a:defRPr/>
              </a:pPr>
              <a:t>22.05.2019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27E84C-C18F-440B-861F-9D295D971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07VjQvjWPb4" TargetMode="External"/><Relationship Id="rId5" Type="http://schemas.openxmlformats.org/officeDocument/2006/relationships/hyperlink" Target="https://habr.com/ru/post/337870/" TargetMode="Externa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thclassic.ru/2018/04/11/chem-otlichayutsya-blokchejn-i-raspredelenny-reestr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blockchaindesk.ru/blockchain/chto-takoe-raspredelennyj-reest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adviser.ru/index.php/%D0%A1%D1%82%D0%B0%D1%82%D1%8C%D1%8F:IIoT_-_Industrial_Internet_of_Things_(%D0%9F%D1%80%D0%BE%D0%BC%D1%8B%D1%88%D0%BB%D0%B5%D0%BD%D0%BD%D1%8B%D0%B9_%D0%B8%D0%BD%D1%82%D0%B5%D1%80%D0%BD%D0%B5%D1%82_%D0%B2%D0%B5%D1%89%D0%B5%D0%B9)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hyperlink" Target="https://strij.tech/publications/tehnologiya/chto-takoe-internet-veschey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nanojam.ru/news/kakie-byvayut-datchiki-dlya-robotov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k.com/prorobot_ru" TargetMode="External"/><Relationship Id="rId5" Type="http://schemas.openxmlformats.org/officeDocument/2006/relationships/hyperlink" Target="https://hi-news.ru/tag/robototexnika" TargetMode="External"/><Relationship Id="rId10" Type="http://schemas.openxmlformats.org/officeDocument/2006/relationships/image" Target="../media/image29.jpeg"/><Relationship Id="rId4" Type="http://schemas.openxmlformats.org/officeDocument/2006/relationships/image" Target="../media/image27.emf"/><Relationship Id="rId9" Type="http://schemas.openxmlformats.org/officeDocument/2006/relationships/hyperlink" Target="https://postnauka.ru/faq/82917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hyperlink" Target="https://wireless-e.ru/articles/technologies.ph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antastica.ru/?yclid=2598302795229586152" TargetMode="External"/><Relationship Id="rId5" Type="http://schemas.openxmlformats.org/officeDocument/2006/relationships/hyperlink" Target="http://all-ht.ru/inf/systems/net_wireless_overview.html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1.jpe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prodod.moscow/archives/6428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hyperlink" Target="https://vc.ru/flood/13837-vr-use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hyperlink" Target="http://atlas100.ru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atlas100.ru/" TargetMode="Externa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kaluga.atlas100.ru/catalog/" TargetMode="External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raktikum.yandex.ru/?utm_source=fb&amp;utm_medium=social&amp;utm_campaign=yandex_page&amp;from_block=smm&amp;fbclid=IwAR3g13VBIL57AOyzPxdNmdiZyZeujcMi7C1KkTxZ7K5-fnY9NjViimcHInM" TargetMode="External"/><Relationship Id="rId13" Type="http://schemas.openxmlformats.org/officeDocument/2006/relationships/image" Target="../media/image63.png"/><Relationship Id="rId3" Type="http://schemas.openxmlformats.org/officeDocument/2006/relationships/image" Target="../media/image1.jpeg"/><Relationship Id="rId7" Type="http://schemas.openxmlformats.org/officeDocument/2006/relationships/image" Target="../media/image59.png"/><Relationship Id="rId12" Type="http://schemas.openxmlformats.org/officeDocument/2006/relationships/hyperlink" Target="https://&#1091;&#1088;&#1086;&#1082;&#1094;&#1080;&#1092;&#1088;&#1099;.&#1088;&#1092;/" TargetMode="Externa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hyperlink" Target="https://theoryandpractice.ru/tags/67398-tsifrovizatsiya#grant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1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8.png"/><Relationship Id="rId4" Type="http://schemas.openxmlformats.org/officeDocument/2006/relationships/hyperlink" Target="&#1055;&#1057;%20-%20&#1050;&#1086;&#1085;&#1089;&#1091;&#1083;&#1100;&#1090;&#1072;&#1085;&#1090;%20&#1074;%20&#1086;&#1073;&#1083;&#1072;&#1089;&#1090;&#1080;%20&#1088;&#1072;&#1079;&#1074;&#1080;&#1090;&#1080;&#1103;%20&#1094;&#1080;&#1092;&#1088;&#1086;&#1074;&#1086;&#1081;%20&#1075;&#1088;&#1072;&#1084;&#1086;&#1090;&#1085;&#1086;&#1089;&#1090;&#1080;%20&#1085;&#1072;&#1089;&#1077;&#1083;&#1077;&#1085;&#1080;&#1103;%20(&#1094;&#1080;&#1092;&#1088;&#1086;&#1074;&#1086;&#1081;%20&#1082;&#1091;&#1088;&#1072;&#1090;&#1086;&#1088;)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aluga-znanie@yandex.ru" TargetMode="External"/><Relationship Id="rId5" Type="http://schemas.openxmlformats.org/officeDocument/2006/relationships/hyperlink" Target="https://www.znanierussia.ru/" TargetMode="Externa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hyperlink" Target="https://asi.ru/news/as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hyperlink" Target="http://webinar.bar/mifirecords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2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053" name="TextBox 80"/>
          <p:cNvSpPr txBox="1">
            <a:spLocks noChangeArrowheads="1"/>
          </p:cNvSpPr>
          <p:nvPr/>
        </p:nvSpPr>
        <p:spPr bwMode="auto">
          <a:xfrm>
            <a:off x="2211388" y="268288"/>
            <a:ext cx="99806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 О</a:t>
            </a:r>
            <a:r>
              <a:rPr lang="ru-RU" sz="2400" b="1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 реализации проекта «Цифровая среда» регионального отделения общества «Знание»  в целях развития правовой грамотности населения</a:t>
            </a:r>
            <a:r>
              <a:rPr lang="ru-RU" altLang="ru-RU" sz="2400" b="1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  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6AF2469E-4CCD-40E3-8161-78867913A409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4" t="27484" r="21262" b="40125"/>
          <a:stretch>
            <a:fillRect/>
          </a:stretch>
        </p:blipFill>
        <p:spPr bwMode="auto">
          <a:xfrm>
            <a:off x="2900363" y="1370013"/>
            <a:ext cx="8604250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848" y="4208363"/>
            <a:ext cx="734377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Министерство культуры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Калужской области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Министерство цифрового развития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 Калужской области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Калужская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областная научная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 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библиотека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 им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В.Г. Белинского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b="1" smtClean="0">
                <a:solidFill>
                  <a:schemeClr val="accent5">
                    <a:lumMod val="75000"/>
                  </a:schemeClr>
                </a:solidFill>
              </a:rPr>
              <a:t>Калужская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областная общественная организация работников социальных служб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КАСОПРС)</a:t>
            </a:r>
            <a:r>
              <a:rPr lang="ru-RU" b="1">
                <a:solidFill>
                  <a:schemeClr val="accent5">
                    <a:lumMod val="75000"/>
                  </a:schemeClr>
                </a:solidFill>
              </a:rPr>
              <a:t> 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 algn="r"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22.05.2019. Калуга</a:t>
            </a:r>
          </a:p>
          <a:p>
            <a:pPr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289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44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 РФ»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10245" name="Номер слайда 1"/>
          <p:cNvSpPr txBox="1">
            <a:spLocks noGrp="1"/>
          </p:cNvSpPr>
          <p:nvPr/>
        </p:nvSpPr>
        <p:spPr bwMode="auto">
          <a:xfrm>
            <a:off x="11642725" y="6318250"/>
            <a:ext cx="309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15A5BF2E-8654-42C3-8035-0CB6D2733CDA}" type="slidenum">
              <a:rPr lang="ru-RU" altLang="ru-RU" sz="1400" b="1">
                <a:solidFill>
                  <a:srgbClr val="898989"/>
                </a:solidFill>
              </a:rPr>
              <a:pPr algn="r"/>
              <a:t>10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7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466725" y="1298575"/>
            <a:ext cx="72517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Нейротехнологии</a:t>
            </a: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 и искусственный интеллект </a:t>
            </a:r>
          </a:p>
          <a:p>
            <a:pPr marL="0" lvl="1" algn="just" eaLnBrk="1" hangingPunct="1">
              <a:defRPr/>
            </a:pPr>
            <a:r>
              <a:rPr lang="ru-RU" altLang="ru-RU" sz="2000" b="1" dirty="0" err="1">
                <a:solidFill>
                  <a:srgbClr val="2F5597"/>
                </a:solidFill>
                <a:latin typeface="Calibri Light" pitchFamily="34" charset="0"/>
              </a:rPr>
              <a:t>Нейросеть</a:t>
            </a: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 моделирует работу человеческой нервной системы, особенностью которой является способность к самообучению с учетом предыдущего опыта. Таким образом, с каждым разом система совершает все меньше ошибок.</a:t>
            </a:r>
          </a:p>
          <a:p>
            <a:pPr marL="0" lvl="1" algn="just" eaLnBrk="1" hangingPunct="1">
              <a:defRPr/>
            </a:pPr>
            <a:endParaRPr lang="ru-RU" altLang="ru-RU" sz="2000" b="1" dirty="0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Как и наша нервная система, </a:t>
            </a:r>
            <a:r>
              <a:rPr lang="ru-RU" altLang="ru-RU" sz="2000" b="1" dirty="0" err="1">
                <a:solidFill>
                  <a:srgbClr val="2F5597"/>
                </a:solidFill>
                <a:latin typeface="Calibri Light" pitchFamily="34" charset="0"/>
              </a:rPr>
              <a:t>нейросеть</a:t>
            </a: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 состоит из отдельных вычислительных элементов – нейронов, расположенных на нескольких слоях. Данные, поступающие на вход </a:t>
            </a:r>
            <a:r>
              <a:rPr lang="ru-RU" altLang="ru-RU" sz="2000" b="1" dirty="0" err="1">
                <a:solidFill>
                  <a:srgbClr val="2F5597"/>
                </a:solidFill>
                <a:latin typeface="Calibri Light" pitchFamily="34" charset="0"/>
              </a:rPr>
              <a:t>нейросети</a:t>
            </a: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, проходят последовательную обработку на каждом слое сети. </a:t>
            </a:r>
            <a:r>
              <a:rPr lang="ru-RU" altLang="ru-RU" sz="2000" b="1" dirty="0" smtClean="0">
                <a:solidFill>
                  <a:srgbClr val="2F5597"/>
                </a:solidFill>
                <a:latin typeface="Calibri Light" pitchFamily="34" charset="0"/>
              </a:rPr>
              <a:t> </a:t>
            </a: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определенные параметры, которые могут изменяться в зависимости от полученных результатов – в этом и заключается обучение сети</a:t>
            </a:r>
            <a:r>
              <a:rPr lang="ru-RU" altLang="ru-RU" sz="2000" b="1" dirty="0" smtClean="0">
                <a:solidFill>
                  <a:srgbClr val="2F5597"/>
                </a:solidFill>
                <a:latin typeface="Calibri Light" pitchFamily="34" charset="0"/>
              </a:rPr>
              <a:t>.</a:t>
            </a:r>
            <a:endParaRPr lang="ru-RU" altLang="ru-RU" sz="2000" b="1" dirty="0">
              <a:solidFill>
                <a:srgbClr val="2F5597"/>
              </a:solidFill>
              <a:latin typeface="Calibri Light" pitchFamily="34" charset="0"/>
            </a:endParaRPr>
          </a:p>
        </p:txBody>
      </p:sp>
      <p:pic>
        <p:nvPicPr>
          <p:cNvPr id="10249" name="Picture 13" descr="https://habrastorage.org/web/b82/407/728/b82407728b944604b3f6551fe8dea8f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257300"/>
            <a:ext cx="4268788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Прямоугольник 1"/>
          <p:cNvSpPr>
            <a:spLocks noChangeArrowheads="1"/>
          </p:cNvSpPr>
          <p:nvPr/>
        </p:nvSpPr>
        <p:spPr bwMode="auto">
          <a:xfrm>
            <a:off x="8201025" y="3997325"/>
            <a:ext cx="3557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hlinkClick r:id="rId5"/>
              </a:rPr>
              <a:t>https://habr.com/ru/post/337870/</a:t>
            </a:r>
            <a:r>
              <a:rPr lang="ru-RU"/>
              <a:t> </a:t>
            </a:r>
          </a:p>
        </p:txBody>
      </p:sp>
      <p:sp>
        <p:nvSpPr>
          <p:cNvPr id="10251" name="Прямоугольник 2"/>
          <p:cNvSpPr>
            <a:spLocks noChangeArrowheads="1"/>
          </p:cNvSpPr>
          <p:nvPr/>
        </p:nvSpPr>
        <p:spPr bwMode="auto">
          <a:xfrm>
            <a:off x="8256588" y="5253038"/>
            <a:ext cx="332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hlinkClick r:id="rId6"/>
              </a:rPr>
              <a:t>https://youtu.be/07VjQvjWPb4</a:t>
            </a:r>
            <a:r>
              <a:rPr lang="ru-RU"/>
              <a:t> </a:t>
            </a:r>
          </a:p>
        </p:txBody>
      </p:sp>
      <p:sp>
        <p:nvSpPr>
          <p:cNvPr id="10252" name="Прямоугольник 3"/>
          <p:cNvSpPr>
            <a:spLocks noChangeArrowheads="1"/>
          </p:cNvSpPr>
          <p:nvPr/>
        </p:nvSpPr>
        <p:spPr bwMode="auto">
          <a:xfrm>
            <a:off x="7907338" y="4845050"/>
            <a:ext cx="411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Азбука цифровой экономики</a:t>
            </a:r>
            <a:endParaRPr lang="ru-RU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268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 РФ»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11269" name="Номер слайда 1"/>
          <p:cNvSpPr txBox="1">
            <a:spLocks noGrp="1"/>
          </p:cNvSpPr>
          <p:nvPr/>
        </p:nvSpPr>
        <p:spPr bwMode="auto">
          <a:xfrm>
            <a:off x="11555413" y="6318250"/>
            <a:ext cx="396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981099F-FBAE-472B-8B96-0BFF481463CA}" type="slidenum">
              <a:rPr lang="ru-RU" altLang="ru-RU" sz="1400" b="1">
                <a:solidFill>
                  <a:srgbClr val="898989"/>
                </a:solidFill>
              </a:rPr>
              <a:pPr algn="r"/>
              <a:t>11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1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688975" y="1298575"/>
            <a:ext cx="111204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Системы распределенного реестра</a:t>
            </a:r>
            <a:endParaRPr lang="ru-RU" altLang="ru-RU" sz="2400" b="1" dirty="0" smtClean="0">
              <a:solidFill>
                <a:srgbClr val="FF0000"/>
              </a:solidFill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r>
              <a:rPr lang="ru-RU" altLang="ru-RU" sz="2000" b="1" dirty="0" smtClean="0">
                <a:solidFill>
                  <a:srgbClr val="2F5597"/>
                </a:solidFill>
                <a:latin typeface="Calibri Light" pitchFamily="34" charset="0"/>
              </a:rPr>
              <a:t>Распределенный </a:t>
            </a: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реестр — это </a:t>
            </a:r>
            <a:r>
              <a:rPr lang="ru-RU" altLang="ru-RU" b="1" i="1" dirty="0">
                <a:solidFill>
                  <a:srgbClr val="00B050"/>
                </a:solidFill>
                <a:latin typeface="Calibri Light" pitchFamily="34" charset="0"/>
              </a:rPr>
              <a:t>база данных</a:t>
            </a: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, которая распределяется между сетевыми узлами или вычислительными устройствами</a:t>
            </a:r>
            <a:r>
              <a:rPr lang="ru-RU" altLang="ru-RU" sz="2000" b="1" dirty="0" smtClean="0">
                <a:solidFill>
                  <a:srgbClr val="2F5597"/>
                </a:solidFill>
                <a:latin typeface="Calibri Light" pitchFamily="34" charset="0"/>
              </a:rPr>
              <a:t>. </a:t>
            </a:r>
            <a:endParaRPr lang="ru-RU" altLang="ru-RU" b="1" i="1" dirty="0" smtClean="0">
              <a:solidFill>
                <a:srgbClr val="00B050"/>
              </a:solidFill>
              <a:latin typeface="Calibri Light" pitchFamily="34" charset="0"/>
            </a:endParaRPr>
          </a:p>
        </p:txBody>
      </p:sp>
      <p:sp>
        <p:nvSpPr>
          <p:cNvPr id="11273" name="Прямоугольник 2"/>
          <p:cNvSpPr>
            <a:spLocks noChangeArrowheads="1"/>
          </p:cNvSpPr>
          <p:nvPr/>
        </p:nvSpPr>
        <p:spPr bwMode="auto">
          <a:xfrm>
            <a:off x="222250" y="2293938"/>
            <a:ext cx="71294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Каждый узел получает данные из других узлов и хранит полную копию реестра.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Обновления узлов происходят независимо друг от друга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.</a:t>
            </a:r>
          </a:p>
          <a:p>
            <a:pPr marL="0" lvl="1" algn="just"/>
            <a:endParaRPr lang="ru-RU" altLang="ru-RU" b="1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Ключевая особенность распределенного реестра —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отсутствие единого центра управления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. Каждый узел составляет и записывает обновления реестра независимо от других узлов. Затем узлы голосуют за обновления, чтобы удостовериться, что большинство узлов согласно с окончательным вариантом. Голосование и достижение согласия в отношении одной из копий реестра называется консенсусом, этот процесс выполняется автоматически с помощью алгоритма консенсуса. Как только консенсус достигнут, распределенный реестр обновляется, и последняя согласованная версия реестра сохраняется в каждом узле.</a:t>
            </a:r>
            <a:endParaRPr lang="ru-RU" altLang="ru-RU" b="1" i="1">
              <a:solidFill>
                <a:srgbClr val="00B050"/>
              </a:solidFill>
              <a:latin typeface="Calibri Light" pitchFamily="34" charset="0"/>
            </a:endParaRPr>
          </a:p>
        </p:txBody>
      </p:sp>
      <p:sp>
        <p:nvSpPr>
          <p:cNvPr id="11274" name="Прямоугольник 2"/>
          <p:cNvSpPr>
            <a:spLocks noChangeArrowheads="1"/>
          </p:cNvSpPr>
          <p:nvPr/>
        </p:nvSpPr>
        <p:spPr bwMode="auto">
          <a:xfrm>
            <a:off x="7486650" y="4611688"/>
            <a:ext cx="4473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4"/>
              </a:rPr>
              <a:t>https://blockchaindesk.ru/blockchain/chto-takoe-raspredelennyj-reestr</a:t>
            </a:r>
            <a:r>
              <a:rPr lang="ru-RU"/>
              <a:t> </a:t>
            </a:r>
          </a:p>
        </p:txBody>
      </p:sp>
      <p:pic>
        <p:nvPicPr>
          <p:cNvPr id="1127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089150"/>
            <a:ext cx="447357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Прямоугольник 3"/>
          <p:cNvSpPr>
            <a:spLocks noChangeArrowheads="1"/>
          </p:cNvSpPr>
          <p:nvPr/>
        </p:nvSpPr>
        <p:spPr bwMode="auto">
          <a:xfrm>
            <a:off x="7499350" y="5314950"/>
            <a:ext cx="4491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6"/>
              </a:rPr>
              <a:t>https://ethclassic.ru/2018/04/11/chem-otlichayutsya-blokchejn-i-raspredelenny-reestr/</a:t>
            </a:r>
            <a:r>
              <a:rPr lang="ru-RU"/>
              <a:t> 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292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 РФ»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12293" name="Номер слайда 1"/>
          <p:cNvSpPr txBox="1">
            <a:spLocks noGrp="1"/>
          </p:cNvSpPr>
          <p:nvPr/>
        </p:nvSpPr>
        <p:spPr bwMode="auto">
          <a:xfrm>
            <a:off x="11555413" y="6318250"/>
            <a:ext cx="396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E6B84B8-152E-45C8-BAC5-F37B5814D08E}" type="slidenum">
              <a:rPr lang="ru-RU" altLang="ru-RU" sz="1400" b="1">
                <a:solidFill>
                  <a:srgbClr val="898989"/>
                </a:solidFill>
              </a:rPr>
              <a:pPr algn="r"/>
              <a:t>12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420688" y="1298575"/>
            <a:ext cx="11388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Квантовые технологии</a:t>
            </a:r>
            <a:endParaRPr lang="ru-RU" altLang="ru-RU" sz="2400" b="1" dirty="0" smtClean="0">
              <a:solidFill>
                <a:srgbClr val="FF0000"/>
              </a:solidFill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r>
              <a:rPr lang="ru-RU" altLang="ru-RU" sz="2000" b="1" dirty="0" smtClean="0">
                <a:solidFill>
                  <a:srgbClr val="2F5597"/>
                </a:solidFill>
                <a:latin typeface="Calibri Light" pitchFamily="34" charset="0"/>
              </a:rPr>
              <a:t>Технология</a:t>
            </a: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, которая основана на манипуляции сложными квантовыми системами на уровне их индивидуальных </a:t>
            </a:r>
            <a:r>
              <a:rPr lang="ru-RU" altLang="ru-RU" sz="2000" b="1" dirty="0" smtClean="0">
                <a:solidFill>
                  <a:srgbClr val="2F5597"/>
                </a:solidFill>
                <a:latin typeface="Calibri Light" pitchFamily="34" charset="0"/>
              </a:rPr>
              <a:t>компонентов реальностей.</a:t>
            </a:r>
          </a:p>
          <a:p>
            <a:pPr marL="0" lvl="1" eaLnBrk="1" hangingPunct="1">
              <a:defRPr/>
            </a:pPr>
            <a:endParaRPr lang="ru-RU" altLang="ru-RU" sz="2000" b="1" dirty="0">
              <a:solidFill>
                <a:srgbClr val="2F5597"/>
              </a:solidFill>
              <a:latin typeface="Calibri Light" pitchFamily="34" charset="0"/>
            </a:endParaRPr>
          </a:p>
        </p:txBody>
      </p:sp>
      <p:pic>
        <p:nvPicPr>
          <p:cNvPr id="1229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2151063"/>
            <a:ext cx="3998913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Прямоугольник 1"/>
          <p:cNvSpPr>
            <a:spLocks noChangeArrowheads="1"/>
          </p:cNvSpPr>
          <p:nvPr/>
        </p:nvSpPr>
        <p:spPr bwMode="auto">
          <a:xfrm>
            <a:off x="420688" y="2422525"/>
            <a:ext cx="76295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К возможным практическим реализациям относят </a:t>
            </a:r>
            <a:b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</a:br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квантовые вычисления и квантовый компьютер, </a:t>
            </a:r>
            <a:b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</a:br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квантовую криптографию, квантовую телепортацию, </a:t>
            </a:r>
            <a:b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</a:br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квантовую метрологию, квантовые сенсоры, и квантовые </a:t>
            </a:r>
            <a:b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</a:br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изображения.</a:t>
            </a:r>
          </a:p>
          <a:p>
            <a:pPr marL="0" lvl="1"/>
            <a:r>
              <a:rPr lang="ru-RU" sz="2000"/>
              <a:t>Российские ученые уже два года как смогли расшифровать </a:t>
            </a:r>
            <a:r>
              <a:rPr lang="ru-RU" b="1" i="1">
                <a:solidFill>
                  <a:srgbClr val="00B050"/>
                </a:solidFill>
                <a:latin typeface="Calibri Light" pitchFamily="34" charset="0"/>
              </a:rPr>
              <a:t>кубит</a:t>
            </a:r>
            <a:r>
              <a:rPr lang="ru-RU" sz="2000"/>
              <a:t> – «элементарная единица» для квантовых компьютеров. Используя компьютеры такого уровня человечество сможет обрабатывать огромные данные, что позволит выйти на новый уровень развития. </a:t>
            </a:r>
            <a:endParaRPr lang="ru-RU" altLang="ru-RU" sz="2000" b="1">
              <a:solidFill>
                <a:srgbClr val="2F5597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519363"/>
            <a:ext cx="572770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317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13318" name="Номер слайда 1"/>
          <p:cNvSpPr txBox="1">
            <a:spLocks noGrp="1"/>
          </p:cNvSpPr>
          <p:nvPr/>
        </p:nvSpPr>
        <p:spPr bwMode="auto">
          <a:xfrm>
            <a:off x="11642725" y="6318250"/>
            <a:ext cx="309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EE6CE26-B7B5-430D-B9CD-22569CD8121C}" type="slidenum">
              <a:rPr lang="ru-RU" altLang="ru-RU" sz="1400" b="1">
                <a:solidFill>
                  <a:srgbClr val="898989"/>
                </a:solidFill>
              </a:rPr>
              <a:pPr algn="r"/>
              <a:t>13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0" name="Рисунок 1" descr="0001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688975" y="1298575"/>
            <a:ext cx="1112043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Новые производственные технологии</a:t>
            </a:r>
            <a:endParaRPr lang="ru-RU" altLang="ru-RU" sz="2400" b="1" dirty="0" smtClean="0">
              <a:solidFill>
                <a:srgbClr val="FF0000"/>
              </a:solidFill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  <a:t>Новые </a:t>
            </a:r>
            <a:r>
              <a:rPr lang="ru-RU" altLang="ru-RU" sz="1600" b="1" dirty="0">
                <a:solidFill>
                  <a:srgbClr val="2F5597"/>
                </a:solidFill>
                <a:latin typeface="Calibri Light" pitchFamily="34" charset="0"/>
              </a:rPr>
              <a:t>производственные технологии – это комплекс процессов проектирования и изготовления на современном технологическом уровне </a:t>
            </a:r>
            <a:r>
              <a:rPr lang="ru-RU" altLang="ru-RU" sz="1600" b="1" dirty="0" err="1">
                <a:solidFill>
                  <a:srgbClr val="2F5597"/>
                </a:solidFill>
                <a:latin typeface="Calibri Light" pitchFamily="34" charset="0"/>
              </a:rPr>
              <a:t>кастомизированных</a:t>
            </a:r>
            <a:r>
              <a:rPr lang="ru-RU" altLang="ru-RU" sz="1600" b="1" dirty="0">
                <a:solidFill>
                  <a:srgbClr val="2F5597"/>
                </a:solidFill>
                <a:latin typeface="Calibri Light" pitchFamily="34" charset="0"/>
              </a:rPr>
              <a:t> (индивидуализированных) материальных объектов (товаров) различной сложности, стоимость которых сопоставима со стоимостью товаров массового производства.</a:t>
            </a:r>
          </a:p>
          <a:p>
            <a:pPr marL="0" lvl="1" algn="just" eaLnBrk="1" hangingPunct="1">
              <a:defRPr/>
            </a:pPr>
            <a: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  <a:t>Включают </a:t>
            </a:r>
            <a:r>
              <a:rPr lang="ru-RU" altLang="ru-RU" sz="1600" b="1" dirty="0">
                <a:solidFill>
                  <a:srgbClr val="2F5597"/>
                </a:solidFill>
                <a:latin typeface="Calibri Light" pitchFamily="34" charset="0"/>
              </a:rPr>
              <a:t>в себя:</a:t>
            </a:r>
          </a:p>
          <a:p>
            <a:pPr marL="34290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  <a:t>новые </a:t>
            </a:r>
            <a:r>
              <a:rPr lang="ru-RU" altLang="ru-RU" sz="1600" b="1" dirty="0">
                <a:solidFill>
                  <a:srgbClr val="2F5597"/>
                </a:solidFill>
                <a:latin typeface="Calibri Light" pitchFamily="34" charset="0"/>
              </a:rPr>
              <a:t>материалы</a:t>
            </a:r>
          </a:p>
          <a:p>
            <a:pPr marL="3429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2F5597"/>
                </a:solidFill>
                <a:latin typeface="Calibri Light" pitchFamily="34" charset="0"/>
              </a:rPr>
              <a:t>ц</a:t>
            </a:r>
            <a: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  <a:t>ифровое </a:t>
            </a:r>
            <a:r>
              <a:rPr lang="ru-RU" altLang="ru-RU" sz="1600" b="1" dirty="0">
                <a:solidFill>
                  <a:srgbClr val="2F5597"/>
                </a:solidFill>
                <a:latin typeface="Calibri Light" pitchFamily="34" charset="0"/>
              </a:rPr>
              <a:t>проектирование и </a:t>
            </a:r>
            <a: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  <a:t>моделирование, </a:t>
            </a:r>
            <a:b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</a:br>
            <a:r>
              <a:rPr lang="ru-RU" sz="1600" b="1" dirty="0">
                <a:solidFill>
                  <a:srgbClr val="2F5597"/>
                </a:solidFill>
                <a:latin typeface="Calibri Light" pitchFamily="34" charset="0"/>
              </a:rPr>
              <a:t>включая бионический дизайн</a:t>
            </a:r>
          </a:p>
          <a:p>
            <a:pPr marL="34290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2F5597"/>
                </a:solidFill>
                <a:latin typeface="Calibri Light" pitchFamily="34" charset="0"/>
              </a:rPr>
              <a:t>суперкомпьютерный </a:t>
            </a:r>
            <a: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  <a:t>инжиниринг</a:t>
            </a:r>
          </a:p>
          <a:p>
            <a:pPr marL="342900" lvl="1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altLang="ru-RU" sz="1600" b="1" dirty="0">
                <a:solidFill>
                  <a:srgbClr val="2F5597"/>
                </a:solidFill>
                <a:latin typeface="Calibri Light" pitchFamily="34" charset="0"/>
              </a:rPr>
              <a:t>аддитивные и гибридные </a:t>
            </a:r>
            <a: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  <a:t>технологии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4163" y="4303713"/>
          <a:ext cx="6932613" cy="2452706"/>
        </p:xfrm>
        <a:graphic>
          <a:graphicData uri="http://schemas.openxmlformats.org/drawingml/2006/table">
            <a:tbl>
              <a:tblPr/>
              <a:tblGrid>
                <a:gridCol w="2710289"/>
                <a:gridCol w="1219185"/>
                <a:gridCol w="932317"/>
                <a:gridCol w="941282"/>
                <a:gridCol w="1129540"/>
              </a:tblGrid>
              <a:tr h="661713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FFFFFF"/>
                          </a:solidFill>
                          <a:effectLst/>
                        </a:rPr>
                        <a:t>Участник</a:t>
                      </a:r>
                      <a:endParaRPr lang="ru-RU" sz="13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rgbClr val="FFFFFF"/>
                          </a:solidFill>
                          <a:effectLst/>
                        </a:rPr>
                        <a:t>Предложение участника, руб.</a:t>
                      </a:r>
                      <a:endParaRPr lang="ru-RU" sz="130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rgbClr val="FFFFFF"/>
                          </a:solidFill>
                          <a:effectLst/>
                        </a:rPr>
                        <a:t>Оценка стоимости</a:t>
                      </a:r>
                      <a:endParaRPr lang="ru-RU" sz="13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rgbClr val="FFFFFF"/>
                          </a:solidFill>
                          <a:effectLst/>
                        </a:rPr>
                        <a:t>Оценка квалификации</a:t>
                      </a:r>
                      <a:endParaRPr lang="ru-RU" sz="13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rgbClr val="FFFFFF"/>
                          </a:solidFill>
                          <a:effectLst/>
                        </a:rPr>
                        <a:t>Суммарная оценка</a:t>
                      </a:r>
                      <a:endParaRPr lang="ru-RU" sz="130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65476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ФГБОУ ВО "МГТУ СТАНКИН"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7 000 000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37,75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33,6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71,35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265476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АНО ВО "Университет Иннополис"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4 404 404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60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24,8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84,8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  <a:tr h="265476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ФГБОУ ВО "МГУ им. Ломоносова"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4 990 000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52,96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26,8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</a:rPr>
                        <a:t>79,76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463594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АО "СКБ приборов подземной навигации"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2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6 800 000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2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38,86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2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26,4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2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65,26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2D5"/>
                    </a:solidFill>
                  </a:tcPr>
                </a:tc>
              </a:tr>
              <a:tr h="265476"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ФГАОУ ВО "СПб ПУ Петра Великого"</a:t>
                      </a:r>
                      <a:endParaRPr lang="ru-RU" sz="1300"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5 000 000</a:t>
                      </a:r>
                      <a:endParaRPr lang="ru-RU" sz="1300"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52,85</a:t>
                      </a:r>
                      <a:endParaRPr lang="ru-RU" sz="1300"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34</a:t>
                      </a:r>
                      <a:endParaRPr lang="ru-RU" sz="1300"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>
                          <a:effectLst/>
                        </a:rPr>
                        <a:t>86,85</a:t>
                      </a:r>
                      <a:endParaRPr lang="ru-RU" sz="1300">
                        <a:effectLst/>
                      </a:endParaRP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265476"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ФГУП "РФЯЦ - ВНИИ ЭФ"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7 499 000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35,24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>
                          <a:effectLst/>
                        </a:rPr>
                        <a:t>29,2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</a:rPr>
                        <a:t>64,44</a:t>
                      </a:r>
                    </a:p>
                  </a:txBody>
                  <a:tcPr marL="33679" marR="33679" marT="33679" marB="33679" anchor="ctr">
                    <a:lnL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9B9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CEC"/>
                    </a:solidFill>
                  </a:tcPr>
                </a:tc>
              </a:tr>
            </a:tbl>
          </a:graphicData>
        </a:graphic>
      </p:graphicFrame>
      <p:sp>
        <p:nvSpPr>
          <p:cNvPr id="13372" name="AutoShape 14" descr="https://www.gorinkom.ru/wp-content/uploads/2015/04/9503195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3" name="AutoShape 16" descr="https://www.gorinkom.ru/wp-content/uploads/2015/04/95031951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340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14341" name="Номер слайда 1"/>
          <p:cNvSpPr txBox="1">
            <a:spLocks noGrp="1"/>
          </p:cNvSpPr>
          <p:nvPr/>
        </p:nvSpPr>
        <p:spPr bwMode="auto">
          <a:xfrm>
            <a:off x="11456988" y="6318250"/>
            <a:ext cx="4953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DD59F40-81D5-4DC3-ACFA-FF300137D597}" type="slidenum">
              <a:rPr lang="ru-RU" altLang="ru-RU" sz="1400" b="1">
                <a:solidFill>
                  <a:srgbClr val="898989"/>
                </a:solidFill>
              </a:rPr>
              <a:pPr algn="r"/>
              <a:t>14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492125" y="1128713"/>
            <a:ext cx="75406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Промышленный интернет, Интернет вещей</a:t>
            </a:r>
            <a:endParaRPr lang="ru-RU" altLang="ru-RU" sz="2400" b="1" dirty="0" smtClean="0">
              <a:solidFill>
                <a:srgbClr val="FF0000"/>
              </a:solidFill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Calibri Light" pitchFamily="34" charset="0"/>
              </a:rPr>
              <a:t> </a:t>
            </a:r>
            <a:r>
              <a:rPr lang="ru-RU" altLang="ru-RU" b="1" dirty="0" err="1">
                <a:solidFill>
                  <a:srgbClr val="2F5597"/>
                </a:solidFill>
                <a:latin typeface="Calibri Light" pitchFamily="34" charset="0"/>
              </a:rPr>
              <a:t>Industrial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 </a:t>
            </a:r>
            <a:r>
              <a:rPr lang="ru-RU" altLang="ru-RU" b="1" dirty="0" err="1">
                <a:solidFill>
                  <a:srgbClr val="2F5597"/>
                </a:solidFill>
                <a:latin typeface="Calibri Light" pitchFamily="34" charset="0"/>
              </a:rPr>
              <a:t>Internet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 </a:t>
            </a:r>
            <a:r>
              <a:rPr lang="ru-RU" altLang="ru-RU" b="1" dirty="0" err="1">
                <a:solidFill>
                  <a:srgbClr val="2F5597"/>
                </a:solidFill>
                <a:latin typeface="Calibri Light" pitchFamily="34" charset="0"/>
              </a:rPr>
              <a:t>of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 </a:t>
            </a:r>
            <a:r>
              <a:rPr lang="ru-RU" altLang="ru-RU" b="1" dirty="0" err="1">
                <a:solidFill>
                  <a:srgbClr val="2F5597"/>
                </a:solidFill>
                <a:latin typeface="Calibri Light" pitchFamily="34" charset="0"/>
              </a:rPr>
              <a:t>Things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 - </a:t>
            </a:r>
            <a:r>
              <a:rPr lang="ru-RU" altLang="ru-RU" b="1" dirty="0" smtClean="0">
                <a:solidFill>
                  <a:schemeClr val="accent6">
                    <a:lumMod val="75000"/>
                  </a:schemeClr>
                </a:solidFill>
                <a:latin typeface="Calibri Light" pitchFamily="34" charset="0"/>
              </a:rPr>
              <a:t>I</a:t>
            </a:r>
            <a:r>
              <a:rPr lang="en-US" altLang="ru-RU" b="1" dirty="0" err="1" smtClean="0">
                <a:solidFill>
                  <a:schemeClr val="accent6">
                    <a:lumMod val="75000"/>
                  </a:schemeClr>
                </a:solidFill>
                <a:latin typeface="Calibri Light" pitchFamily="34" charset="0"/>
              </a:rPr>
              <a:t>i</a:t>
            </a:r>
            <a:r>
              <a:rPr lang="ru-RU" altLang="ru-RU" b="1" dirty="0" err="1" smtClean="0">
                <a:solidFill>
                  <a:schemeClr val="accent6">
                    <a:lumMod val="75000"/>
                  </a:schemeClr>
                </a:solidFill>
                <a:latin typeface="Calibri Light" pitchFamily="34" charset="0"/>
              </a:rPr>
              <a:t>oT</a:t>
            </a:r>
            <a:endParaRPr lang="ru-RU" altLang="ru-RU" b="1" dirty="0">
              <a:solidFill>
                <a:schemeClr val="accent6">
                  <a:lumMod val="75000"/>
                </a:schemeClr>
              </a:solidFill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r>
              <a:rPr lang="ru-RU" altLang="ru-RU" b="1" dirty="0" smtClean="0">
                <a:solidFill>
                  <a:srgbClr val="2F5597"/>
                </a:solidFill>
                <a:latin typeface="Calibri Light" pitchFamily="34" charset="0"/>
              </a:rPr>
              <a:t>Промышленный 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интернет вещей — многоуровневая система, включающая в себя датчики и контроллеры, установленные на узлах и агрегатах промышленного </a:t>
            </a:r>
            <a:r>
              <a:rPr lang="ru-RU" altLang="ru-RU" b="1" dirty="0" smtClean="0">
                <a:solidFill>
                  <a:srgbClr val="2F5597"/>
                </a:solidFill>
                <a:latin typeface="Calibri Light" pitchFamily="34" charset="0"/>
              </a:rPr>
              <a:t>объекта (человека, животного), 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средства передачи собираемых данных и их визуализации, мощные аналитические инструменты интерпретации получаемой информации и многие другие компоненты. </a:t>
            </a:r>
            <a:endParaRPr lang="ru-RU" altLang="ru-RU" b="1" dirty="0" smtClean="0">
              <a:solidFill>
                <a:srgbClr val="FF0000"/>
              </a:solidFill>
              <a:latin typeface="Calibri Light" pitchFamily="34" charset="0"/>
            </a:endParaRPr>
          </a:p>
        </p:txBody>
      </p:sp>
      <p:sp>
        <p:nvSpPr>
          <p:cNvPr id="14345" name="AutoShape 13" descr="https://cooperllc.net/wp-content/uploads/2018/07/shutterstock_59914753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34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425" y="1227138"/>
            <a:ext cx="3570288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4919663"/>
            <a:ext cx="41402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Прямоугольник 3"/>
          <p:cNvSpPr>
            <a:spLocks noChangeArrowheads="1"/>
          </p:cNvSpPr>
          <p:nvPr/>
        </p:nvSpPr>
        <p:spPr bwMode="auto">
          <a:xfrm>
            <a:off x="587375" y="3763963"/>
            <a:ext cx="609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6"/>
              </a:rPr>
              <a:t>TADVISER</a:t>
            </a:r>
            <a:r>
              <a:rPr lang="ru-RU">
                <a:hlinkClick r:id="rId6"/>
              </a:rPr>
              <a:t>: Государство. Бизнес. ИТ.</a:t>
            </a:r>
            <a:endParaRPr lang="ru-RU"/>
          </a:p>
        </p:txBody>
      </p:sp>
      <p:pic>
        <p:nvPicPr>
          <p:cNvPr id="14349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910138"/>
            <a:ext cx="341947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3751263"/>
            <a:ext cx="4664075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Прямоугольник 4"/>
          <p:cNvSpPr>
            <a:spLocks noChangeArrowheads="1"/>
          </p:cNvSpPr>
          <p:nvPr/>
        </p:nvSpPr>
        <p:spPr bwMode="auto">
          <a:xfrm>
            <a:off x="587375" y="4148138"/>
            <a:ext cx="6710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9"/>
              </a:rPr>
              <a:t>https://strij.tech/publications/tehnologiya/chto-takoe-internet-veschey.html</a:t>
            </a:r>
            <a:r>
              <a:rPr lang="ru-RU"/>
              <a:t> 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364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15365" name="Номер слайда 1"/>
          <p:cNvSpPr txBox="1">
            <a:spLocks noGrp="1"/>
          </p:cNvSpPr>
          <p:nvPr/>
        </p:nvSpPr>
        <p:spPr bwMode="auto">
          <a:xfrm>
            <a:off x="11537950" y="6318250"/>
            <a:ext cx="414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35DB927C-FB4F-48D5-9D69-E00AFCE387AD}" type="slidenum">
              <a:rPr lang="ru-RU" altLang="ru-RU" sz="1400" b="1">
                <a:solidFill>
                  <a:srgbClr val="898989"/>
                </a:solidFill>
              </a:rPr>
              <a:pPr algn="r"/>
              <a:t>15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7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688975" y="1298575"/>
            <a:ext cx="7827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Компоненты робототехники и </a:t>
            </a:r>
            <a:r>
              <a:rPr lang="ru-RU" alt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сенсорика</a:t>
            </a:r>
            <a:endParaRPr lang="ru-RU" altLang="ru-RU" sz="2000" b="1" dirty="0" smtClean="0">
              <a:solidFill>
                <a:srgbClr val="FF0000"/>
              </a:solidFill>
              <a:latin typeface="Calibri Light" pitchFamily="34" charset="0"/>
            </a:endParaRPr>
          </a:p>
        </p:txBody>
      </p:sp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93888"/>
            <a:ext cx="26193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Прямоугольник 1"/>
          <p:cNvSpPr>
            <a:spLocks noChangeArrowheads="1"/>
          </p:cNvSpPr>
          <p:nvPr/>
        </p:nvSpPr>
        <p:spPr bwMode="auto">
          <a:xfrm>
            <a:off x="3127375" y="1893888"/>
            <a:ext cx="86820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sz="2000" b="1">
                <a:solidFill>
                  <a:srgbClr val="FF0000"/>
                </a:solidFill>
                <a:latin typeface="Calibri Light" pitchFamily="34" charset="0"/>
              </a:rPr>
              <a:t>Робототе́хника </a:t>
            </a:r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— прикладная наука, занимающаяся разработкой автоматизированных технических систем и являющаяся важнейшей технической основой развития производства.</a:t>
            </a:r>
          </a:p>
          <a:p>
            <a:pPr marL="0" lvl="1" algn="just"/>
            <a:r>
              <a:rPr lang="en-US" altLang="ru-RU" sz="2000" b="1">
                <a:solidFill>
                  <a:srgbClr val="FF0000"/>
                </a:solidFill>
                <a:latin typeface="Calibri Light" pitchFamily="34" charset="0"/>
                <a:hlinkClick r:id="rId5"/>
              </a:rPr>
              <a:t>https://hi-news.ru/tag/robototexnika</a:t>
            </a:r>
            <a:r>
              <a:rPr lang="ru-RU" altLang="ru-RU" sz="2000" b="1">
                <a:solidFill>
                  <a:srgbClr val="FF0000"/>
                </a:solidFill>
                <a:latin typeface="Calibri Light" pitchFamily="34" charset="0"/>
              </a:rPr>
              <a:t> </a:t>
            </a:r>
          </a:p>
          <a:p>
            <a:pPr marL="0" lvl="1" algn="just"/>
            <a:r>
              <a:rPr lang="en-US" altLang="ru-RU" sz="2000" b="1">
                <a:solidFill>
                  <a:srgbClr val="2F5597"/>
                </a:solidFill>
                <a:latin typeface="Calibri Light" pitchFamily="34" charset="0"/>
                <a:hlinkClick r:id="rId6"/>
              </a:rPr>
              <a:t>https://vk.com/prorobot_ru</a:t>
            </a:r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 </a:t>
            </a:r>
          </a:p>
        </p:txBody>
      </p:sp>
      <p:pic>
        <p:nvPicPr>
          <p:cNvPr id="1537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3111500"/>
            <a:ext cx="1146175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Прямоугольник 2"/>
          <p:cNvSpPr>
            <a:spLocks noChangeArrowheads="1"/>
          </p:cNvSpPr>
          <p:nvPr/>
        </p:nvSpPr>
        <p:spPr bwMode="auto">
          <a:xfrm>
            <a:off x="4765675" y="4786313"/>
            <a:ext cx="59737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hlinkClick r:id="rId8"/>
              </a:rPr>
              <a:t>https://nanojam.ru/news/kakie-byvayut-datchiki-dlya-robotov</a:t>
            </a:r>
            <a:r>
              <a:rPr lang="ru-RU" b="1"/>
              <a:t> </a:t>
            </a:r>
          </a:p>
          <a:p>
            <a:endParaRPr lang="ru-RU" b="1"/>
          </a:p>
          <a:p>
            <a:r>
              <a:rPr lang="en-US" b="1">
                <a:hlinkClick r:id="rId9"/>
              </a:rPr>
              <a:t>https://postnauka.ru/faq/82917</a:t>
            </a:r>
            <a:endParaRPr lang="ru-RU" b="1"/>
          </a:p>
          <a:p>
            <a:endParaRPr lang="ru-RU" b="1"/>
          </a:p>
          <a:p>
            <a:endParaRPr lang="ru-RU" b="1"/>
          </a:p>
        </p:txBody>
      </p:sp>
      <p:pic>
        <p:nvPicPr>
          <p:cNvPr id="15373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635375"/>
            <a:ext cx="2324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Прямоугольник 3"/>
          <p:cNvSpPr>
            <a:spLocks noChangeArrowheads="1"/>
          </p:cNvSpPr>
          <p:nvPr/>
        </p:nvSpPr>
        <p:spPr bwMode="auto">
          <a:xfrm>
            <a:off x="4706938" y="3635375"/>
            <a:ext cx="6091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/>
            <a:r>
              <a:rPr lang="ru-RU" sz="2000" b="1">
                <a:solidFill>
                  <a:srgbClr val="FF0000"/>
                </a:solidFill>
                <a:latin typeface="Calibri Light" pitchFamily="34" charset="0"/>
              </a:rPr>
              <a:t>Сенсо́рика</a:t>
            </a:r>
            <a:r>
              <a:rPr lang="ru-RU" sz="2000" b="1">
                <a:solidFill>
                  <a:srgbClr val="2F5597"/>
                </a:solidFill>
                <a:latin typeface="Calibri Light" pitchFamily="34" charset="0"/>
              </a:rPr>
              <a:t> (от лат. sensus , « восприятие ») - категория, описывающая непосредственное восприятие ощущений, внешних воздействий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3055938"/>
            <a:ext cx="5065712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389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 РФ»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16390" name="Номер слайда 1"/>
          <p:cNvSpPr txBox="1">
            <a:spLocks noGrp="1"/>
          </p:cNvSpPr>
          <p:nvPr/>
        </p:nvSpPr>
        <p:spPr bwMode="auto">
          <a:xfrm>
            <a:off x="11555413" y="6318250"/>
            <a:ext cx="396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A5A89B7-26CE-4317-ACAC-8A4FB6156B03}" type="slidenum">
              <a:rPr lang="ru-RU" altLang="ru-RU" sz="1400" b="1">
                <a:solidFill>
                  <a:srgbClr val="898989"/>
                </a:solidFill>
              </a:rPr>
              <a:pPr algn="r"/>
              <a:t>16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2" name="Рисунок 1" descr="0001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688975" y="1298575"/>
            <a:ext cx="1112043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Технологии беспроводной связи</a:t>
            </a:r>
            <a:endParaRPr lang="ru-RU" altLang="ru-RU" sz="2000" b="1" dirty="0" smtClean="0">
              <a:solidFill>
                <a:srgbClr val="FF0000"/>
              </a:solidFill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r>
              <a:rPr lang="ru-RU" altLang="ru-RU" sz="2000" b="1" dirty="0">
                <a:solidFill>
                  <a:srgbClr val="2F5597"/>
                </a:solidFill>
                <a:latin typeface="Calibri Light" pitchFamily="34" charset="0"/>
              </a:rPr>
              <a:t>Беспроводные технологии — подкласс информационных технологий, служат для передачи информации между двумя и более точками на расстоянии, не требуя проводной связи. Для передачи информации могут использоваться радиоволны, а также инфракрасное, оптическое или лазерное излучение. </a:t>
            </a:r>
          </a:p>
          <a:p>
            <a:pPr marL="0" lvl="1" algn="just" eaLnBrk="1" hangingPunct="1">
              <a:defRPr/>
            </a:pPr>
            <a:endParaRPr lang="ru-RU" altLang="ru-RU" sz="2000" b="1" dirty="0" smtClean="0">
              <a:solidFill>
                <a:srgbClr val="FF0000"/>
              </a:solidFill>
              <a:latin typeface="Calibri Light" pitchFamily="34" charset="0"/>
            </a:endParaRPr>
          </a:p>
        </p:txBody>
      </p:sp>
      <p:sp>
        <p:nvSpPr>
          <p:cNvPr id="16394" name="Прямоугольник 1"/>
          <p:cNvSpPr>
            <a:spLocks noChangeArrowheads="1"/>
          </p:cNvSpPr>
          <p:nvPr/>
        </p:nvSpPr>
        <p:spPr bwMode="auto">
          <a:xfrm>
            <a:off x="241300" y="3055938"/>
            <a:ext cx="67373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en-US" altLang="ru-RU" sz="2000" b="1">
                <a:solidFill>
                  <a:srgbClr val="2F5597"/>
                </a:solidFill>
                <a:latin typeface="Calibri Light" pitchFamily="34" charset="0"/>
                <a:hlinkClick r:id="rId5"/>
              </a:rPr>
              <a:t>http://all-ht.ru/inf/systems/net_wireless_overview.html</a:t>
            </a:r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 </a:t>
            </a:r>
          </a:p>
          <a:p>
            <a:pPr marL="0" lvl="1" algn="just"/>
            <a:endParaRPr lang="ru-RU" altLang="ru-RU" sz="2000" b="1" i="1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en-US" b="1">
                <a:hlinkClick r:id="rId6"/>
              </a:rPr>
              <a:t>http://lantastica.ru/?yclid=2598302795229586152</a:t>
            </a:r>
            <a:r>
              <a:rPr lang="ru-RU" b="1"/>
              <a:t> </a:t>
            </a:r>
          </a:p>
          <a:p>
            <a:pPr marL="0" lvl="1" algn="just"/>
            <a:endParaRPr lang="ru-RU" altLang="ru-RU" b="1" i="1">
              <a:solidFill>
                <a:srgbClr val="00B050"/>
              </a:solidFill>
              <a:latin typeface="Calibri Light" pitchFamily="34" charset="0"/>
            </a:endParaRPr>
          </a:p>
          <a:p>
            <a:pPr marL="0" lvl="1" algn="just"/>
            <a:r>
              <a:rPr lang="en-US" altLang="ru-RU" b="1" i="1">
                <a:solidFill>
                  <a:srgbClr val="00B050"/>
                </a:solidFill>
                <a:latin typeface="Calibri Light" pitchFamily="34" charset="0"/>
                <a:hlinkClick r:id="rId7"/>
              </a:rPr>
              <a:t>https://wireless-e.ru/articles/technologies.php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 </a:t>
            </a:r>
          </a:p>
          <a:p>
            <a:pPr marL="0" lvl="1" algn="just"/>
            <a:endParaRPr lang="ru-RU" altLang="ru-RU" b="1" i="1">
              <a:solidFill>
                <a:srgbClr val="00B050"/>
              </a:solidFill>
              <a:latin typeface="Calibri Light" pitchFamily="34" charset="0"/>
            </a:endParaRPr>
          </a:p>
          <a:p>
            <a:pPr marL="0" lvl="1" algn="just"/>
            <a:endParaRPr lang="ru-RU" altLang="ru-RU" b="1" i="1">
              <a:solidFill>
                <a:srgbClr val="00B050"/>
              </a:solidFill>
              <a:latin typeface="Calibri Light" pitchFamily="34" charset="0"/>
            </a:endParaRPr>
          </a:p>
        </p:txBody>
      </p:sp>
      <p:sp>
        <p:nvSpPr>
          <p:cNvPr id="16395" name="Прямоугольник 5"/>
          <p:cNvSpPr>
            <a:spLocks noChangeArrowheads="1"/>
          </p:cNvSpPr>
          <p:nvPr/>
        </p:nvSpPr>
        <p:spPr bwMode="auto">
          <a:xfrm>
            <a:off x="7194550" y="6142038"/>
            <a:ext cx="4562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/>
              <a:t>Технология </a:t>
            </a:r>
            <a:r>
              <a:rPr lang="en-US"/>
              <a:t>FSO</a:t>
            </a:r>
            <a:endParaRPr lang="ru-RU"/>
          </a:p>
        </p:txBody>
      </p:sp>
      <p:sp>
        <p:nvSpPr>
          <p:cNvPr id="16396" name="AutoShape 18" descr="https://spyphoneapp.org/wp-content/uploads/2018/03/spy-gps-location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7" name="AutoShape 20" descr="https://spyphoneapp.org/wp-content/uploads/2018/03/spy-gps-locations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398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759325"/>
            <a:ext cx="37274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4638675"/>
            <a:ext cx="200818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676775"/>
            <a:ext cx="1874838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412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17413" name="Номер слайда 1"/>
          <p:cNvSpPr txBox="1">
            <a:spLocks noGrp="1"/>
          </p:cNvSpPr>
          <p:nvPr/>
        </p:nvSpPr>
        <p:spPr bwMode="auto">
          <a:xfrm>
            <a:off x="11642725" y="6318250"/>
            <a:ext cx="309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50934789-C366-471A-A54B-D6219C9A35BB}" type="slidenum">
              <a:rPr lang="ru-RU" altLang="ru-RU" sz="1400" b="1">
                <a:solidFill>
                  <a:srgbClr val="898989"/>
                </a:solidFill>
              </a:rPr>
              <a:pPr algn="r"/>
              <a:t>17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5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688975" y="1298575"/>
            <a:ext cx="111204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Технологии виртуальной и дополненной реальностей</a:t>
            </a:r>
          </a:p>
          <a:p>
            <a:pPr marL="0" lvl="1" algn="just" eaLnBrk="1" hangingPunct="1">
              <a:defRPr/>
            </a:pPr>
            <a:endParaRPr lang="ru-RU" alt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endParaRPr lang="ru-RU" altLang="ru-RU" sz="2000" b="1" dirty="0" smtClean="0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 eaLnBrk="1" hangingPunct="1">
              <a:defRPr/>
            </a:pPr>
            <a:endParaRPr lang="ru-RU" altLang="ru-RU" b="1" i="1" dirty="0" smtClean="0">
              <a:solidFill>
                <a:srgbClr val="00B050"/>
              </a:solidFill>
              <a:latin typeface="Calibri Light" pitchFamily="34" charset="0"/>
            </a:endParaRPr>
          </a:p>
        </p:txBody>
      </p:sp>
      <p:sp>
        <p:nvSpPr>
          <p:cNvPr id="17417" name="AutoShape 13" descr="https://trashbox.ru/files/838596_a45ade/photo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1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63" y="1298575"/>
            <a:ext cx="23590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Прямоугольник 2"/>
          <p:cNvSpPr>
            <a:spLocks noChangeArrowheads="1"/>
          </p:cNvSpPr>
          <p:nvPr/>
        </p:nvSpPr>
        <p:spPr bwMode="auto">
          <a:xfrm>
            <a:off x="2282825" y="5326063"/>
            <a:ext cx="754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en-US" altLang="ru-RU" b="1" i="1">
                <a:solidFill>
                  <a:srgbClr val="00B050"/>
                </a:solidFill>
                <a:latin typeface="Calibri Light" pitchFamily="34" charset="0"/>
                <a:hlinkClick r:id="rId5"/>
              </a:rPr>
              <a:t>https://vc.ru/flood/13837-vr-use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 </a:t>
            </a:r>
            <a:endParaRPr lang="ru-RU" altLang="ru-RU" b="1" i="1">
              <a:solidFill>
                <a:srgbClr val="C00000"/>
              </a:solidFill>
              <a:latin typeface="Calibri Light" pitchFamily="34" charset="0"/>
            </a:endParaRPr>
          </a:p>
        </p:txBody>
      </p:sp>
      <p:pic>
        <p:nvPicPr>
          <p:cNvPr id="174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774825"/>
            <a:ext cx="197167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402138"/>
            <a:ext cx="189547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4563" y="1670050"/>
            <a:ext cx="7234237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Виртуальная реальность (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VR) </a:t>
            </a:r>
            <a:r>
              <a:rPr lang="ru-RU" dirty="0"/>
              <a:t>– технология, представляющая собой практически реальный мир, но только создается он при помощи технических средств; человек воспринимает его посредством органов чувств. </a:t>
            </a:r>
          </a:p>
        </p:txBody>
      </p:sp>
      <p:sp>
        <p:nvSpPr>
          <p:cNvPr id="17423" name="Прямоугольник 4"/>
          <p:cNvSpPr>
            <a:spLocks noChangeArrowheads="1"/>
          </p:cNvSpPr>
          <p:nvPr/>
        </p:nvSpPr>
        <p:spPr bwMode="auto">
          <a:xfrm>
            <a:off x="155575" y="2871788"/>
            <a:ext cx="117967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</a:rPr>
              <a:t>Изображение разделено на две отдельные картинки для каждого глаза и специально искажено, чтобы создать для глаз иллюзию трехмерного пространства. Если человек перемещается или просто поворачивает голову, то программа автоматически перестраивает изображение, что создает ощущение реального физического присутствия. С помощью контроллеров (джойстиков и т.п.) пользователь может взаимодействовать с окружающими предметами</a:t>
            </a:r>
          </a:p>
        </p:txBody>
      </p:sp>
      <p:sp>
        <p:nvSpPr>
          <p:cNvPr id="17424" name="Прямоугольник 5"/>
          <p:cNvSpPr>
            <a:spLocks noChangeArrowheads="1"/>
          </p:cNvSpPr>
          <p:nvPr/>
        </p:nvSpPr>
        <p:spPr bwMode="auto">
          <a:xfrm>
            <a:off x="2214563" y="4402138"/>
            <a:ext cx="72342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Дополненная реальность (А</a:t>
            </a:r>
            <a:r>
              <a:rPr lang="en-US"/>
              <a:t>R)</a:t>
            </a:r>
            <a:r>
              <a:rPr lang="ru-RU"/>
              <a:t> – дополняющие реальное окружение технологии путем добавления различной (в том числе сенсорной) информации. </a:t>
            </a:r>
          </a:p>
        </p:txBody>
      </p:sp>
      <p:sp>
        <p:nvSpPr>
          <p:cNvPr id="17425" name="Прямоугольник 6"/>
          <p:cNvSpPr>
            <a:spLocks noChangeArrowheads="1"/>
          </p:cNvSpPr>
          <p:nvPr/>
        </p:nvSpPr>
        <p:spPr bwMode="auto">
          <a:xfrm>
            <a:off x="2360613" y="5829300"/>
            <a:ext cx="4249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hlinkClick r:id="rId8"/>
              </a:rPr>
              <a:t>http://prodod.moscow/archives/6428</a:t>
            </a:r>
            <a:r>
              <a:rPr lang="ru-RU" b="1"/>
              <a:t> </a:t>
            </a:r>
          </a:p>
        </p:txBody>
      </p:sp>
      <p:pic>
        <p:nvPicPr>
          <p:cNvPr id="17426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00" y="4076700"/>
            <a:ext cx="253682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5083175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591175"/>
            <a:ext cx="1895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6284913" y="1611313"/>
          <a:ext cx="5781675" cy="5151437"/>
        </p:xfrm>
        <a:graphic>
          <a:graphicData uri="http://schemas.openxmlformats.org/drawingml/2006/table">
            <a:tbl>
              <a:tblPr firstRow="1" firstCol="1" bandRow="1"/>
              <a:tblGrid>
                <a:gridCol w="2547345"/>
                <a:gridCol w="3234330"/>
              </a:tblGrid>
              <a:tr h="324825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РАБОЧИЕ ПРОФЕССИИ</a:t>
                      </a:r>
                      <a:endParaRPr lang="ru-RU" sz="14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6612">
                <a:tc>
                  <a:txBody>
                    <a:bodyPr/>
                    <a:lstStyle/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билетер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вахтер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лифтер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парковщик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оператор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call-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центра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почтальон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с/х 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работник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курьер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смотритель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зала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в 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музее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машинист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товарного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состава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инспектор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ДПС</a:t>
                      </a: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охранник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горняк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шахтер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фасовщик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в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арщик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косарь</a:t>
                      </a: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продавец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бурильщик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прораб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работник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транспортного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терминала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швея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носильщик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бетонщик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работник</a:t>
                      </a:r>
                      <a:r>
                        <a:rPr lang="en-US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химчистки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официант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т</a:t>
                      </a:r>
                      <a:r>
                        <a:rPr lang="en-US" sz="1400" kern="12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ренер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уборщик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Calibri"/>
                          <a:cs typeface="Arial"/>
                        </a:rPr>
                        <a:t>фасовщик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Times New Roman"/>
                          <a:cs typeface="Arial"/>
                        </a:rPr>
                        <a:t>кондуктор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0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Times New Roman"/>
                          <a:cs typeface="Arial"/>
                        </a:rPr>
                        <a:t>касси</a:t>
                      </a:r>
                      <a:r>
                        <a:rPr kumimoji="0" lang="en-US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Times New Roman"/>
                          <a:cs typeface="Arial"/>
                        </a:rPr>
                        <a:t>р</a:t>
                      </a:r>
                      <a:endParaRPr kumimoji="0" lang="ru-RU" sz="14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Times New Roman"/>
                          <a:cs typeface="Arial"/>
                        </a:rPr>
                        <a:t>консьерж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Times New Roman"/>
                          <a:cs typeface="Arial"/>
                        </a:rPr>
                        <a:t>ткач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Times New Roman"/>
                          <a:cs typeface="Arial"/>
                        </a:rPr>
                        <a:t>гончар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Times New Roman"/>
                          <a:cs typeface="Arial"/>
                        </a:rPr>
                        <a:t>пастух</a:t>
                      </a:r>
                    </a:p>
                    <a:p>
                      <a:pPr marL="342900" marR="0" lvl="0" indent="-34290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/>
                          <a:ea typeface="Times New Roman"/>
                          <a:cs typeface="Arial"/>
                        </a:rPr>
                        <a:t>водолаз</a:t>
                      </a: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8444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46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11591925" y="6318250"/>
            <a:ext cx="38735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22DD559-BF38-4E94-A678-2D7914390489}" type="slidenum">
              <a:rPr lang="ru-RU" sz="1400" b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z="14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7174" name="Прямоугольник 2"/>
          <p:cNvSpPr>
            <a:spLocks noChangeArrowheads="1"/>
          </p:cNvSpPr>
          <p:nvPr/>
        </p:nvSpPr>
        <p:spPr bwMode="auto">
          <a:xfrm>
            <a:off x="3340100" y="1150938"/>
            <a:ext cx="6140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Устаревающие профессии к 2030 году  </a:t>
            </a: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50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205447"/>
              </p:ext>
            </p:extLst>
          </p:nvPr>
        </p:nvGraphicFramePr>
        <p:xfrm>
          <a:off x="242888" y="1611313"/>
          <a:ext cx="5781675" cy="4897437"/>
        </p:xfrm>
        <a:graphic>
          <a:graphicData uri="http://schemas.openxmlformats.org/drawingml/2006/table">
            <a:tbl>
              <a:tblPr firstRow="1" firstCol="1" bandRow="1"/>
              <a:tblGrid>
                <a:gridCol w="2547345"/>
                <a:gridCol w="3234330"/>
              </a:tblGrid>
              <a:tr h="324827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ИНТЕЛЛЕКТУАЛЬНЫЕ ПРОФЕССИИ</a:t>
                      </a:r>
                      <a:endParaRPr lang="ru-RU" sz="14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610">
                <a:tc>
                  <a:txBody>
                    <a:bodyPr/>
                    <a:lstStyle/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бухгалтер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сметчик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менеджер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по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кредитам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статистик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стенографист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/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расшифровщик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копирайтер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корректор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бильд-редактор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монтировщик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декораций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b="1" u="sng" dirty="0" err="1">
                          <a:solidFill>
                            <a:srgbClr val="FF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библиотекарь</a:t>
                      </a:r>
                      <a:endParaRPr lang="ru-RU" sz="1400" b="1" u="sng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документовед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/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архивариус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турагент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испытатель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дублер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каскадер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юрисконсульт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нотариус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банковский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операционист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маклер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/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риэлтор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экскурсовод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аналитик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журналист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спортивный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аналитик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референт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переводчик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оператор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государственных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услуг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логист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диагност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системный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администратор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диспетчер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штурман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провизор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 </a:t>
                      </a:r>
                      <a:endParaRPr lang="ru-RU" sz="1400" dirty="0" smtClean="0">
                        <a:solidFill>
                          <a:srgbClr val="000000"/>
                        </a:solidFill>
                        <a:effectLst/>
                        <a:latin typeface="Open Sans"/>
                        <a:ea typeface="Times New Roman"/>
                        <a:cs typeface="Arial"/>
                      </a:endParaRP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фитнес-тренер</a:t>
                      </a:r>
                    </a:p>
                    <a:p>
                      <a:pPr marL="342900" lvl="0" indent="-342900" fontAlgn="ctr">
                        <a:lnSpc>
                          <a:spcPts val="2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Open Sans"/>
                          <a:ea typeface="Times New Roman"/>
                          <a:cs typeface="Arial"/>
                        </a:rPr>
                        <a:t>программист</a:t>
                      </a: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461" name="Прямоугольник 4"/>
          <p:cNvSpPr>
            <a:spLocks noChangeArrowheads="1"/>
          </p:cNvSpPr>
          <p:nvPr/>
        </p:nvSpPr>
        <p:spPr bwMode="auto">
          <a:xfrm>
            <a:off x="10285413" y="3913188"/>
            <a:ext cx="24923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т</a:t>
            </a:r>
            <a:r>
              <a:rPr lang="en-US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р</a:t>
            </a: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акторист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комбайнёр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Calibri" pitchFamily="34" charset="0"/>
                <a:cs typeface="Arial" pitchFamily="34" charset="0"/>
              </a:rPr>
              <a:t>дояр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шофёр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продавец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каменщик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лесоруб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турагент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контролёр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ea typeface="Times New Roman" pitchFamily="18" charset="0"/>
                <a:cs typeface="Arial" pitchFamily="34" charset="0"/>
              </a:rPr>
              <a:t>кузнец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>
                <a:solidFill>
                  <a:srgbClr val="000000"/>
                </a:solidFill>
                <a:latin typeface="Open Sans"/>
                <a:cs typeface="Arial" pitchFamily="34" charset="0"/>
              </a:rPr>
              <a:t>сварщик</a:t>
            </a:r>
            <a:endParaRPr lang="ru-RU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460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19461" name="Номер слайда 1"/>
          <p:cNvSpPr txBox="1">
            <a:spLocks noGrp="1"/>
          </p:cNvSpPr>
          <p:nvPr/>
        </p:nvSpPr>
        <p:spPr bwMode="auto">
          <a:xfrm>
            <a:off x="11591925" y="6318250"/>
            <a:ext cx="387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4A93565-2D94-494E-A455-0ACBB583C494}" type="slidenum">
              <a:rPr lang="ru-RU" altLang="ru-RU" sz="1400" b="1">
                <a:solidFill>
                  <a:srgbClr val="898989"/>
                </a:solidFill>
              </a:rPr>
              <a:pPr algn="r"/>
              <a:t>19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sp>
        <p:nvSpPr>
          <p:cNvPr id="7174" name="Прямоугольник 2"/>
          <p:cNvSpPr>
            <a:spLocks noChangeArrowheads="1"/>
          </p:cNvSpPr>
          <p:nvPr/>
        </p:nvSpPr>
        <p:spPr bwMode="auto">
          <a:xfrm>
            <a:off x="2587625" y="1150938"/>
            <a:ext cx="87439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Существующие </a:t>
            </a:r>
            <a:r>
              <a:rPr lang="en-US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IT-</a:t>
            </a:r>
            <a: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профессии</a:t>
            </a:r>
            <a:r>
              <a:rPr lang="en-US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 </a:t>
            </a:r>
            <a: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(без квалификации)</a:t>
            </a: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4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Прямоугольник 4"/>
          <p:cNvSpPr>
            <a:spLocks noChangeArrowheads="1"/>
          </p:cNvSpPr>
          <p:nvPr/>
        </p:nvSpPr>
        <p:spPr bwMode="auto">
          <a:xfrm>
            <a:off x="406400" y="1150938"/>
            <a:ext cx="29638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3D-</a:t>
            </a:r>
            <a:r>
              <a:rPr lang="ru-RU" altLang="ru-RU" sz="1400"/>
              <a:t>аниматор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3D-Generalist)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Android-</a:t>
            </a:r>
            <a:r>
              <a:rPr lang="ru-RU" altLang="ru-RU" sz="1400"/>
              <a:t>разработчик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Embedded-</a:t>
            </a:r>
            <a:r>
              <a:rPr lang="ru-RU" altLang="ru-RU" sz="1400"/>
              <a:t>программист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ERP-</a:t>
            </a:r>
            <a:r>
              <a:rPr lang="ru-RU" altLang="ru-RU" sz="1400"/>
              <a:t>консультант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ERP-</a:t>
            </a:r>
            <a:r>
              <a:rPr lang="ru-RU" altLang="ru-RU" sz="1400"/>
              <a:t>программист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Flash-</a:t>
            </a:r>
            <a:r>
              <a:rPr lang="ru-RU" altLang="ru-RU" sz="1400"/>
              <a:t>аниматор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Frontend </a:t>
            </a:r>
            <a:r>
              <a:rPr lang="ru-RU" altLang="ru-RU" sz="1400"/>
              <a:t>разработчик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Gamedev (</a:t>
            </a:r>
            <a:r>
              <a:rPr lang="ru-RU" altLang="ru-RU" sz="1400"/>
              <a:t>разработчик игр)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iOS-</a:t>
            </a:r>
            <a:r>
              <a:rPr lang="ru-RU" altLang="ru-RU" sz="1400"/>
              <a:t>разработчик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IT-</a:t>
            </a:r>
            <a:r>
              <a:rPr lang="ru-RU" altLang="ru-RU" sz="1400"/>
              <a:t>евангелист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Монтажник РЭА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Тестировщик ПО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endParaRPr lang="ru-RU" altLang="ru-RU" sz="1400"/>
          </a:p>
        </p:txBody>
      </p:sp>
      <p:pic>
        <p:nvPicPr>
          <p:cNvPr id="194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835525"/>
            <a:ext cx="22161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63" y="1214438"/>
            <a:ext cx="18002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8" descr="Архитектор V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63" y="2930525"/>
            <a:ext cx="18002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0" descr="Мобильный разработчи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63" y="4651375"/>
            <a:ext cx="18002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Прямоугольник 19"/>
          <p:cNvSpPr>
            <a:spLocks noChangeArrowheads="1"/>
          </p:cNvSpPr>
          <p:nvPr/>
        </p:nvSpPr>
        <p:spPr bwMode="auto">
          <a:xfrm>
            <a:off x="3362325" y="1600200"/>
            <a:ext cx="3271838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QA-</a:t>
            </a:r>
            <a:r>
              <a:rPr lang="ru-RU" altLang="ru-RU" sz="1400"/>
              <a:t>инженер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SEO-</a:t>
            </a:r>
            <a:r>
              <a:rPr lang="ru-RU" altLang="ru-RU" sz="1400"/>
              <a:t>специалист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Web-</a:t>
            </a:r>
            <a:r>
              <a:rPr lang="ru-RU" altLang="ru-RU" sz="1400"/>
              <a:t>аналитик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Web-</a:t>
            </a:r>
            <a:r>
              <a:rPr lang="ru-RU" altLang="ru-RU" sz="1400"/>
              <a:t>дизайнер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Web-</a:t>
            </a:r>
            <a:r>
              <a:rPr lang="ru-RU" altLang="ru-RU" sz="1400"/>
              <a:t>программист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Администратор базы данных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Администратор сайта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Архитектор </a:t>
            </a:r>
            <a:r>
              <a:rPr lang="en-US" altLang="ru-RU" sz="1400"/>
              <a:t>VR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Архитектор баз данных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Back-end developer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Гейм-дизайнер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Киберспортсмен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Корпоративный архитектор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Линк-менеджер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Мобильный разработчик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Модератор форума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Продуктовый дизайнер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Разработчик баз данных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Тимлид (</a:t>
            </a:r>
            <a:r>
              <a:rPr lang="en-US" altLang="ru-RU" sz="1400"/>
              <a:t>Team leader)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IT-</a:t>
            </a:r>
            <a:r>
              <a:rPr lang="ru-RU" altLang="ru-RU" sz="1400"/>
              <a:t>аналитик</a:t>
            </a:r>
          </a:p>
        </p:txBody>
      </p:sp>
      <p:sp>
        <p:nvSpPr>
          <p:cNvPr id="19471" name="Прямоугольник 22"/>
          <p:cNvSpPr>
            <a:spLocks noChangeArrowheads="1"/>
          </p:cNvSpPr>
          <p:nvPr/>
        </p:nvSpPr>
        <p:spPr bwMode="auto">
          <a:xfrm>
            <a:off x="6723063" y="1563688"/>
            <a:ext cx="3281362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Программист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Программист 1С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Программист </a:t>
            </a:r>
            <a:r>
              <a:rPr lang="en-US" altLang="ru-RU" sz="1400"/>
              <a:t>C#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Программист С++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Программист </a:t>
            </a:r>
            <a:r>
              <a:rPr lang="en-US" altLang="ru-RU" sz="1400"/>
              <a:t>Java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Программист </a:t>
            </a:r>
            <a:r>
              <a:rPr lang="en-US" altLang="ru-RU" sz="1400"/>
              <a:t>Ruby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Системный администратор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Системный аналитик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Системный инженер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Системный программист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Специалист по информационной безопасности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Специалист по информационным ресурсам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Специалист по информационным системам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Юзабилити-специалист</a:t>
            </a:r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Project Manager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en-US" altLang="ru-RU" sz="1400"/>
              <a:t>Product Manager</a:t>
            </a:r>
            <a:endParaRPr lang="ru-RU" altLang="ru-RU" sz="1400"/>
          </a:p>
          <a:p>
            <a:pPr marL="342900" indent="-342900" fontAlgn="ctr">
              <a:lnSpc>
                <a:spcPts val="2000"/>
              </a:lnSpc>
              <a:buSzPts val="1000"/>
              <a:buFont typeface="Symbol" pitchFamily="18" charset="2"/>
              <a:buChar char=""/>
              <a:tabLst>
                <a:tab pos="457200" algn="l"/>
              </a:tabLst>
            </a:pPr>
            <a:r>
              <a:rPr lang="ru-RU" altLang="ru-RU" sz="1400"/>
              <a:t>Методолог </a:t>
            </a:r>
            <a:r>
              <a:rPr lang="en-US" altLang="ru-RU" sz="1400"/>
              <a:t> IT</a:t>
            </a:r>
            <a:endParaRPr lang="ru-RU" altLang="ru-RU" sz="1400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487363" y="2519363"/>
            <a:ext cx="112633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600">
                <a:solidFill>
                  <a:srgbClr val="0070C0"/>
                </a:solidFill>
              </a:rPr>
              <a:t>Проект «</a:t>
            </a:r>
            <a:r>
              <a:rPr lang="ru-RU" altLang="ru-RU" sz="4400" b="1">
                <a:solidFill>
                  <a:srgbClr val="0070C0"/>
                </a:solidFill>
                <a:latin typeface="Segoe UI Light" pitchFamily="34" charset="0"/>
                <a:ea typeface="Segoe UI Light" pitchFamily="34" charset="0"/>
                <a:cs typeface="Segoe UI Light" pitchFamily="34" charset="0"/>
              </a:rPr>
              <a:t>Цифровой куратор»</a:t>
            </a:r>
          </a:p>
        </p:txBody>
      </p:sp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0" y="6303963"/>
            <a:ext cx="2401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altLang="ru-RU" sz="1600" b="1">
                <a:solidFill>
                  <a:srgbClr val="2F5597"/>
                </a:solidFill>
                <a:latin typeface="Segoe UI Light" pitchFamily="34" charset="0"/>
                <a:ea typeface="Segoe UI Light" pitchFamily="34" charset="0"/>
                <a:cs typeface="Segoe UI Light" pitchFamily="34" charset="0"/>
              </a:rPr>
              <a:t>г. Москва, 2018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9625" y="219075"/>
            <a:ext cx="9275763" cy="20018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Р</a:t>
            </a:r>
            <a:r>
              <a:rPr lang="ru-RU" alt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ОССИЙСКОЕ ОБЩЕСТВО «</a:t>
            </a:r>
            <a:r>
              <a:rPr lang="ru-RU" altLang="ru-RU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ЗНАНИЕ</a:t>
            </a:r>
            <a:r>
              <a:rPr lang="ru-RU" altLang="ru-RU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»: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просветительские и образовательные проекты,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открывающие новые возможности!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3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"/>
            <a:ext cx="21780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254250"/>
            <a:ext cx="1217771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70263" y="6259513"/>
            <a:ext cx="8802687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Проект в сфере социальной защиты и занятости населения</a:t>
            </a:r>
          </a:p>
        </p:txBody>
      </p:sp>
      <p:pic>
        <p:nvPicPr>
          <p:cNvPr id="2056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713" y="163513"/>
            <a:ext cx="1985962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Прямоугольник 9"/>
          <p:cNvSpPr>
            <a:spLocks noChangeArrowheads="1"/>
          </p:cNvSpPr>
          <p:nvPr/>
        </p:nvSpPr>
        <p:spPr bwMode="auto">
          <a:xfrm>
            <a:off x="6430963" y="1725613"/>
            <a:ext cx="32861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</a:pP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Л.Н. Духанина</a:t>
            </a:r>
            <a:endParaRPr lang="ru-RU" altLang="ru-RU" sz="1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r">
              <a:lnSpc>
                <a:spcPct val="107000"/>
              </a:lnSpc>
            </a:pPr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Председатель Российского Общества «Знание»</a:t>
            </a:r>
            <a:r>
              <a:rPr lang="ru-RU" altLang="ru-RU" sz="12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63865" y="2519085"/>
            <a:ext cx="796077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Цифровая экономика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484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20485" name="Номер слайда 1"/>
          <p:cNvSpPr txBox="1">
            <a:spLocks noGrp="1"/>
          </p:cNvSpPr>
          <p:nvPr/>
        </p:nvSpPr>
        <p:spPr bwMode="auto">
          <a:xfrm>
            <a:off x="11591925" y="6318250"/>
            <a:ext cx="387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7B6203E5-E215-4730-B709-5A389826C173}" type="slidenum">
              <a:rPr lang="ru-RU" altLang="ru-RU" sz="1400" b="1">
                <a:solidFill>
                  <a:srgbClr val="898989"/>
                </a:solidFill>
              </a:rPr>
              <a:pPr algn="r"/>
              <a:t>20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sp>
        <p:nvSpPr>
          <p:cNvPr id="7174" name="Прямоугольник 2"/>
          <p:cNvSpPr>
            <a:spLocks noChangeArrowheads="1"/>
          </p:cNvSpPr>
          <p:nvPr/>
        </p:nvSpPr>
        <p:spPr bwMode="auto">
          <a:xfrm>
            <a:off x="779463" y="1127125"/>
            <a:ext cx="11331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eaLnBrk="1" hangingPunct="1">
              <a:defRPr/>
            </a:pPr>
            <a: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Всероссийский классификатор профессий. </a:t>
            </a:r>
            <a:b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</a:br>
            <a:r>
              <a:rPr lang="ru-RU" alt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Профстандарт</a:t>
            </a:r>
            <a: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: 06. Связь, информационные и коммуникационные технологии</a:t>
            </a: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-63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Прямоугольник 4"/>
          <p:cNvSpPr>
            <a:spLocks noChangeArrowheads="1"/>
          </p:cNvSpPr>
          <p:nvPr/>
        </p:nvSpPr>
        <p:spPr bwMode="auto">
          <a:xfrm>
            <a:off x="241300" y="1897063"/>
            <a:ext cx="29654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200"/>
              <a:t>06.001 - Программист</a:t>
            </a:r>
          </a:p>
          <a:p>
            <a:r>
              <a:rPr lang="ru-RU" altLang="ru-RU" sz="1200"/>
              <a:t>06.003 - Архитектор программного обеспечения</a:t>
            </a:r>
          </a:p>
          <a:p>
            <a:r>
              <a:rPr lang="ru-RU" altLang="ru-RU" sz="1200"/>
              <a:t>06.004 - Специалист по тестированию в области информационных технологий</a:t>
            </a:r>
          </a:p>
          <a:p>
            <a:r>
              <a:rPr lang="ru-RU" altLang="ru-RU" sz="1200"/>
              <a:t>06.005 - Инженер-радиоэлектронщик</a:t>
            </a:r>
          </a:p>
          <a:p>
            <a:r>
              <a:rPr lang="ru-RU" altLang="ru-RU" sz="1200"/>
              <a:t>06.006 - Специалист по радиосвязи и телекоммуникациям</a:t>
            </a:r>
          </a:p>
          <a:p>
            <a:r>
              <a:rPr lang="ru-RU" altLang="ru-RU" sz="1200"/>
              <a:t>06.007 - Инженер-проектировщик в области связи (телекоммуникаций)</a:t>
            </a:r>
          </a:p>
          <a:p>
            <a:r>
              <a:rPr lang="ru-RU" altLang="ru-RU" sz="1200"/>
              <a:t>06.008 - Специалист по производству продукции сетевых изданий и информационных агентств</a:t>
            </a:r>
          </a:p>
          <a:p>
            <a:r>
              <a:rPr lang="ru-RU" altLang="ru-RU" sz="1200"/>
              <a:t>06.009 - Специалист по продвижению и распространению продукции средств массовой информации</a:t>
            </a:r>
          </a:p>
          <a:p>
            <a:r>
              <a:rPr lang="ru-RU" altLang="ru-RU" sz="1200"/>
              <a:t>06.010 - Инженер технической поддержки в области связи (телекоммуникаций)</a:t>
            </a:r>
          </a:p>
          <a:p>
            <a:r>
              <a:rPr lang="ru-RU" altLang="ru-RU" sz="1200"/>
              <a:t>06.011 - Администратор баз данных</a:t>
            </a:r>
          </a:p>
          <a:p>
            <a:r>
              <a:rPr lang="ru-RU" altLang="ru-RU" sz="1200"/>
              <a:t>06.012 - Менеджер продуктов в области информационных технологий</a:t>
            </a:r>
          </a:p>
          <a:p>
            <a:r>
              <a:rPr lang="ru-RU" altLang="ru-RU" sz="1200"/>
              <a:t>06.013 - Специалист по информационным ресурсам</a:t>
            </a:r>
          </a:p>
          <a:p>
            <a:endParaRPr lang="ru-RU" altLang="ru-RU" sz="1200"/>
          </a:p>
          <a:p>
            <a:endParaRPr lang="ru-RU" altLang="ru-RU" sz="1200"/>
          </a:p>
          <a:p>
            <a:r>
              <a:rPr lang="ru-RU" altLang="ru-RU" sz="1200"/>
              <a:t>-- - - - - - - - - - -</a:t>
            </a:r>
          </a:p>
        </p:txBody>
      </p:sp>
      <p:pic>
        <p:nvPicPr>
          <p:cNvPr id="204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25" y="5029200"/>
            <a:ext cx="15462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8" descr="Архитектор V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1930400"/>
            <a:ext cx="16494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0" descr="Мобильный разработчи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3540125"/>
            <a:ext cx="16494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Прямоугольник 19"/>
          <p:cNvSpPr>
            <a:spLocks noChangeArrowheads="1"/>
          </p:cNvSpPr>
          <p:nvPr/>
        </p:nvSpPr>
        <p:spPr bwMode="auto">
          <a:xfrm>
            <a:off x="3289300" y="1914525"/>
            <a:ext cx="3433763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100"/>
              <a:t>06.014 - Менеджер по информационным технологиям</a:t>
            </a:r>
          </a:p>
          <a:p>
            <a:r>
              <a:rPr lang="ru-RU" altLang="ru-RU" sz="1100"/>
              <a:t>06.015 - Специалист по информационным системам</a:t>
            </a:r>
          </a:p>
          <a:p>
            <a:r>
              <a:rPr lang="ru-RU" altLang="ru-RU" sz="1100"/>
              <a:t>06.016 - Руководитель проектов в области информационных технологий</a:t>
            </a:r>
          </a:p>
          <a:p>
            <a:r>
              <a:rPr lang="ru-RU" altLang="ru-RU" sz="1100"/>
              <a:t>06.017 - Руководитель разработки программного обеспечения</a:t>
            </a:r>
          </a:p>
          <a:p>
            <a:r>
              <a:rPr lang="ru-RU" altLang="ru-RU" sz="1100"/>
              <a:t>06.018 - Инженер связи (телекоммуникаций)</a:t>
            </a:r>
          </a:p>
          <a:p>
            <a:r>
              <a:rPr lang="ru-RU" altLang="ru-RU" sz="1100"/>
              <a:t>06.019 - Технический писатель (специалист по технической документации в области информационных технологий)</a:t>
            </a:r>
          </a:p>
          <a:p>
            <a:r>
              <a:rPr lang="ru-RU" altLang="ru-RU" sz="1100"/>
              <a:t>06.022 - Системный аналитик</a:t>
            </a:r>
          </a:p>
          <a:p>
            <a:r>
              <a:rPr lang="ru-RU" altLang="ru-RU" sz="1100"/>
              <a:t>06.024 - Специалист по технической поддержке информационно-коммуникационных систем</a:t>
            </a:r>
          </a:p>
          <a:p>
            <a:r>
              <a:rPr lang="ru-RU" altLang="ru-RU" sz="1100"/>
              <a:t>06.025 - Специалист по дизайну графических и пользовательских интерфейсов</a:t>
            </a:r>
          </a:p>
          <a:p>
            <a:r>
              <a:rPr lang="ru-RU" altLang="ru-RU" sz="1100"/>
              <a:t>06.026 - Системный администратор информационно-коммуникационных систем</a:t>
            </a:r>
          </a:p>
          <a:p>
            <a:r>
              <a:rPr lang="ru-RU" altLang="ru-RU" sz="1100"/>
              <a:t>06.027 - Специалист по администрированию сетевых устройств информационно-коммуникационных систем</a:t>
            </a:r>
          </a:p>
          <a:p>
            <a:r>
              <a:rPr lang="ru-RU" altLang="ru-RU" sz="1100"/>
              <a:t>06.028 - Системный программист</a:t>
            </a:r>
          </a:p>
          <a:p>
            <a:r>
              <a:rPr lang="ru-RU" altLang="ru-RU" sz="1100"/>
              <a:t>06.030 - Специалист по защите информации в телекоммуникационных системах и сетях</a:t>
            </a:r>
          </a:p>
          <a:p>
            <a:r>
              <a:rPr lang="ru-RU" altLang="ru-RU" sz="1100"/>
              <a:t>06.031 - Специалист по автоматизации информационно-аналитической деятельности в сфере безопасности</a:t>
            </a:r>
          </a:p>
          <a:p>
            <a:endParaRPr lang="ru-RU" altLang="ru-RU" sz="1100"/>
          </a:p>
        </p:txBody>
      </p:sp>
      <p:sp>
        <p:nvSpPr>
          <p:cNvPr id="20494" name="Прямоугольник 22"/>
          <p:cNvSpPr>
            <a:spLocks noChangeArrowheads="1"/>
          </p:cNvSpPr>
          <p:nvPr/>
        </p:nvSpPr>
        <p:spPr bwMode="auto">
          <a:xfrm>
            <a:off x="6723063" y="1831975"/>
            <a:ext cx="3748087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200"/>
              <a:t>06.029 - Менеджер по продажам информационно-коммуникационных систем</a:t>
            </a:r>
          </a:p>
          <a:p>
            <a:r>
              <a:rPr lang="ru-RU" altLang="ru-RU" sz="1200"/>
              <a:t>06.032 - Специалист по безопасности компьютерных систем и сетей</a:t>
            </a:r>
          </a:p>
          <a:p>
            <a:r>
              <a:rPr lang="ru-RU" altLang="ru-RU" sz="1200"/>
              <a:t>06.033 - Специалист по защите информации в автоматизированных системах</a:t>
            </a:r>
          </a:p>
          <a:p>
            <a:r>
              <a:rPr lang="ru-RU" altLang="ru-RU" sz="1200"/>
              <a:t>06.034 - Специалист по технической защите информации</a:t>
            </a:r>
          </a:p>
          <a:p>
            <a:r>
              <a:rPr lang="ru-RU" altLang="ru-RU" sz="1200"/>
              <a:t>06.035 - Разработчик Web и мультимедийных приложений</a:t>
            </a:r>
          </a:p>
          <a:p>
            <a:r>
              <a:rPr lang="ru-RU" altLang="ru-RU" sz="1200"/>
              <a:t> 06.036 - Специалист по обслуживанию телекоммуникаций</a:t>
            </a:r>
          </a:p>
          <a:p>
            <a:r>
              <a:rPr lang="ru-RU" altLang="ru-RU" sz="1200"/>
              <a:t>06.037 - Специалист по поддержке программно-конфигурируемых информационно-коммуникационных сетей</a:t>
            </a:r>
          </a:p>
          <a:p>
            <a:r>
              <a:rPr lang="ru-RU" altLang="ru-RU" sz="1200"/>
              <a:t>06.038 - Специалист по монтажу телекоммуникационного оборудования</a:t>
            </a:r>
          </a:p>
          <a:p>
            <a:r>
              <a:rPr lang="ru-RU" altLang="ru-RU" sz="1200"/>
              <a:t>06.039 - Специалист по организации и поддержке видеоуслуг через Интернет</a:t>
            </a:r>
          </a:p>
          <a:p>
            <a:r>
              <a:rPr lang="ru-RU" altLang="ru-RU" sz="1200"/>
              <a:t>06.040 - Специалист по контролю качества информационно-коммуникационных систем</a:t>
            </a:r>
          </a:p>
          <a:p>
            <a:r>
              <a:rPr lang="ru-RU" altLang="ru-RU" sz="1200"/>
              <a:t>06.041 - Специалист по интеграции прикладных решений</a:t>
            </a:r>
          </a:p>
          <a:p>
            <a:r>
              <a:rPr lang="ru-RU" altLang="ru-RU" sz="1200"/>
              <a:t>06.043 - Специалист по интернет-маркетингу</a:t>
            </a:r>
          </a:p>
          <a:p>
            <a:r>
              <a:rPr lang="ru-RU" altLang="ru-RU" sz="1200"/>
              <a:t>06.044 - Консультант в области развития цифровой грамотности населения (цифровой куратор)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7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pic>
        <p:nvPicPr>
          <p:cNvPr id="21508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Прямоугольник 2"/>
          <p:cNvSpPr>
            <a:spLocks noChangeArrowheads="1"/>
          </p:cNvSpPr>
          <p:nvPr/>
        </p:nvSpPr>
        <p:spPr bwMode="auto">
          <a:xfrm>
            <a:off x="7135813" y="1258888"/>
            <a:ext cx="4816475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just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Calibri Light" pitchFamily="34" charset="0"/>
              </a:rPr>
              <a:t>Атлас новых профессий - </a:t>
            </a:r>
            <a:r>
              <a:rPr lang="ru-RU" altLang="ru-RU" sz="1600" b="1" dirty="0" err="1" smtClean="0">
                <a:solidFill>
                  <a:srgbClr val="C00000"/>
                </a:solidFill>
                <a:latin typeface="Calibri Light" pitchFamily="34" charset="0"/>
              </a:rPr>
              <a:t>Сколково</a:t>
            </a:r>
            <a:endParaRPr lang="ru-RU" altLang="ru-RU" sz="1600" b="1" dirty="0" smtClean="0">
              <a:solidFill>
                <a:srgbClr val="C00000"/>
              </a:solidFill>
              <a:latin typeface="Calibri Light" pitchFamily="34" charset="0"/>
            </a:endParaRPr>
          </a:p>
          <a:p>
            <a:pPr marL="0" lvl="1" algn="just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600" b="1" i="1" dirty="0" smtClean="0">
                <a:solidFill>
                  <a:srgbClr val="00B050"/>
                </a:solidFill>
                <a:latin typeface="Calibri Light" pitchFamily="34" charset="0"/>
              </a:rPr>
              <a:t>Заглянуть на 20 лет вперед…</a:t>
            </a:r>
          </a:p>
          <a:p>
            <a:pPr marL="0" lvl="1" algn="just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600" b="1" dirty="0" smtClean="0">
                <a:solidFill>
                  <a:srgbClr val="2F5597"/>
                </a:solidFill>
                <a:latin typeface="Calibri Light" pitchFamily="34" charset="0"/>
              </a:rPr>
              <a:t>25 отраслей = 186 профессий</a:t>
            </a:r>
            <a:endParaRPr lang="ru-RU" altLang="ru-RU" sz="1600" i="1" dirty="0" smtClean="0">
              <a:solidFill>
                <a:srgbClr val="2F5597"/>
              </a:solidFill>
              <a:latin typeface="Calibri Light" pitchFamily="34" charset="0"/>
            </a:endParaRP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err="1" smtClean="0">
                <a:solidFill>
                  <a:srgbClr val="2F5597"/>
                </a:solidFill>
                <a:latin typeface="Calibri Light" pitchFamily="34" charset="0"/>
              </a:rPr>
              <a:t>Cистемный</a:t>
            </a: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 </a:t>
            </a:r>
            <a:r>
              <a:rPr lang="ru-RU" altLang="ru-RU" sz="1400" i="1" dirty="0" err="1" smtClean="0">
                <a:solidFill>
                  <a:srgbClr val="2F5597"/>
                </a:solidFill>
                <a:latin typeface="Calibri Light" pitchFamily="34" charset="0"/>
              </a:rPr>
              <a:t>биотехнолог</a:t>
            </a:r>
            <a:endParaRPr lang="ru-RU" altLang="ru-RU" sz="1400" i="1" dirty="0" smtClean="0">
              <a:solidFill>
                <a:srgbClr val="2F5597"/>
              </a:solidFill>
              <a:latin typeface="Calibri Light" pitchFamily="34" charset="0"/>
            </a:endParaRP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ИТ-медик  </a:t>
            </a: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err="1" smtClean="0">
                <a:solidFill>
                  <a:srgbClr val="2F5597"/>
                </a:solidFill>
                <a:latin typeface="Calibri Light" pitchFamily="34" charset="0"/>
              </a:rPr>
              <a:t>Энергоаудитор</a:t>
            </a: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 </a:t>
            </a: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Архитектор живых систем  </a:t>
            </a: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Архитектор медоборудования  </a:t>
            </a: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Урбанист-эколог </a:t>
            </a: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Биоэтик  </a:t>
            </a: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err="1" smtClean="0">
                <a:solidFill>
                  <a:srgbClr val="2F5597"/>
                </a:solidFill>
                <a:latin typeface="Calibri Light" pitchFamily="34" charset="0"/>
              </a:rPr>
              <a:t>Биофармаколог</a:t>
            </a: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  </a:t>
            </a:r>
          </a:p>
          <a:p>
            <a:pPr marL="285750" lvl="1" indent="-285750"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Генетический консультант </a:t>
            </a:r>
          </a:p>
          <a:p>
            <a:pPr marL="0" lvl="1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 err="1" smtClean="0">
                <a:solidFill>
                  <a:srgbClr val="2F5597"/>
                </a:solidFill>
                <a:latin typeface="Calibri Light" pitchFamily="34" charset="0"/>
              </a:rPr>
              <a:t>Техномедиатор</a:t>
            </a: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  </a:t>
            </a:r>
          </a:p>
          <a:p>
            <a:pPr marL="0" lvl="1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Парковый эколог  </a:t>
            </a:r>
          </a:p>
          <a:p>
            <a:pPr marL="0" lvl="1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Молекулярный диетолог  </a:t>
            </a:r>
          </a:p>
          <a:p>
            <a:pPr marL="0" lvl="1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ИТ-генетик  </a:t>
            </a:r>
          </a:p>
          <a:p>
            <a:pPr marL="0" lvl="1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Разработчик </a:t>
            </a:r>
            <a:r>
              <a:rPr lang="ru-RU" altLang="ru-RU" sz="1400" i="1" dirty="0" err="1" smtClean="0">
                <a:solidFill>
                  <a:srgbClr val="2F5597"/>
                </a:solidFill>
                <a:latin typeface="Calibri Light" pitchFamily="34" charset="0"/>
              </a:rPr>
              <a:t>киберпротезов</a:t>
            </a:r>
            <a:r>
              <a:rPr lang="ru-RU" altLang="ru-RU" sz="1400" i="1" dirty="0" smtClean="0">
                <a:solidFill>
                  <a:srgbClr val="2F5597"/>
                </a:solidFill>
                <a:latin typeface="Calibri Light" pitchFamily="34" charset="0"/>
              </a:rPr>
              <a:t> и имплантатов  </a:t>
            </a:r>
          </a:p>
        </p:txBody>
      </p:sp>
      <p:pic>
        <p:nvPicPr>
          <p:cNvPr id="21510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58888"/>
            <a:ext cx="6897688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Прямоугольник 2"/>
          <p:cNvSpPr>
            <a:spLocks noChangeArrowheads="1"/>
          </p:cNvSpPr>
          <p:nvPr/>
        </p:nvSpPr>
        <p:spPr bwMode="auto">
          <a:xfrm>
            <a:off x="130175" y="5224463"/>
            <a:ext cx="32400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Тканевый инженер  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Сити-фермер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Цифровой лингвист  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Эксперт персонифицированной медицины  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Консультант по здоровой старости  </a:t>
            </a:r>
          </a:p>
        </p:txBody>
      </p:sp>
      <p:sp>
        <p:nvSpPr>
          <p:cNvPr id="21512" name="Прямоугольник 3"/>
          <p:cNvSpPr>
            <a:spLocks noChangeArrowheads="1"/>
          </p:cNvSpPr>
          <p:nvPr/>
        </p:nvSpPr>
        <p:spPr bwMode="auto">
          <a:xfrm>
            <a:off x="3460750" y="5208588"/>
            <a:ext cx="36306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Проектировщик жизненного цикла космических сооружений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Менеджер космотуризма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Космобиолог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Инженер систем жизнеобеспечения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Космогеолог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Инженер- космодорожник </a:t>
            </a:r>
          </a:p>
        </p:txBody>
      </p:sp>
      <p:pic>
        <p:nvPicPr>
          <p:cNvPr id="215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4221163"/>
            <a:ext cx="510222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515" name="Номер слайда 1"/>
          <p:cNvSpPr txBox="1">
            <a:spLocks noGrp="1"/>
          </p:cNvSpPr>
          <p:nvPr/>
        </p:nvSpPr>
        <p:spPr bwMode="auto">
          <a:xfrm>
            <a:off x="11555413" y="6318250"/>
            <a:ext cx="4302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9910D9D9-F768-462D-90E2-0F781AA0DD67}" type="slidenum">
              <a:rPr lang="ru-RU" altLang="ru-RU" sz="1400" b="1">
                <a:solidFill>
                  <a:srgbClr val="898989"/>
                </a:solidFill>
              </a:rPr>
              <a:pPr algn="r"/>
              <a:t>21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1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pic>
        <p:nvPicPr>
          <p:cNvPr id="22532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Прямоугольник 2"/>
          <p:cNvSpPr>
            <a:spLocks noChangeArrowheads="1"/>
          </p:cNvSpPr>
          <p:nvPr/>
        </p:nvSpPr>
        <p:spPr bwMode="auto">
          <a:xfrm>
            <a:off x="7135813" y="1258888"/>
            <a:ext cx="4816475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ru-RU" altLang="ru-RU" sz="1600" b="1">
                <a:solidFill>
                  <a:srgbClr val="C00000"/>
                </a:solidFill>
                <a:latin typeface="Calibri Light" pitchFamily="34" charset="0"/>
              </a:rPr>
              <a:t>Атлас новых профессий - Сколково</a:t>
            </a:r>
          </a:p>
          <a:p>
            <a:pPr marL="0" lvl="1" algn="just">
              <a:spcAft>
                <a:spcPts val="600"/>
              </a:spcAft>
            </a:pPr>
            <a:r>
              <a:rPr lang="ru-RU" altLang="ru-RU" sz="1600" b="1" i="1">
                <a:solidFill>
                  <a:srgbClr val="00B050"/>
                </a:solidFill>
                <a:latin typeface="Calibri Light" pitchFamily="34" charset="0"/>
              </a:rPr>
              <a:t>Заглянуть на 20 лет вперед…</a:t>
            </a:r>
          </a:p>
          <a:p>
            <a:pPr marL="0" lvl="1" algn="just">
              <a:spcAft>
                <a:spcPts val="600"/>
              </a:spcAft>
            </a:pPr>
            <a:r>
              <a:rPr lang="ru-RU" altLang="ru-RU" sz="1600" b="1">
                <a:solidFill>
                  <a:srgbClr val="2F5597"/>
                </a:solidFill>
                <a:latin typeface="Calibri Light" pitchFamily="34" charset="0"/>
              </a:rPr>
              <a:t>ИТ-сектор</a:t>
            </a:r>
            <a:endParaRPr lang="ru-RU" altLang="ru-RU" sz="1600" i="1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Архитектор информационных систем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Дизайнер интерфейсов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Сетевой юрист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ИТ-проповедник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Цифровой лингвист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Разработчик моделей Big Data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ИТ-аудитор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Киберследователь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Консультант по безопасности личного профиля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Куратор информационной безопасности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Кибертехник умных сред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Проектировщик нейроинтерфейсов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 </a:t>
            </a:r>
          </a:p>
        </p:txBody>
      </p:sp>
      <p:pic>
        <p:nvPicPr>
          <p:cNvPr id="22534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258888"/>
            <a:ext cx="18875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536" name="Номер слайда 1"/>
          <p:cNvSpPr txBox="1">
            <a:spLocks noGrp="1"/>
          </p:cNvSpPr>
          <p:nvPr/>
        </p:nvSpPr>
        <p:spPr bwMode="auto">
          <a:xfrm>
            <a:off x="11555413" y="6318250"/>
            <a:ext cx="4302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AC8F06BE-9C9C-4E7E-8325-D5787237A98D}" type="slidenum">
              <a:rPr lang="ru-RU" altLang="ru-RU" sz="1400" b="1">
                <a:solidFill>
                  <a:srgbClr val="898989"/>
                </a:solidFill>
              </a:rPr>
              <a:pPr algn="r"/>
              <a:t>22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273175"/>
            <a:ext cx="405288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654425"/>
            <a:ext cx="48942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13" y="4949825"/>
            <a:ext cx="247491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929188"/>
            <a:ext cx="23129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556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23557" name="Номер слайда 1"/>
          <p:cNvSpPr txBox="1">
            <a:spLocks noGrp="1"/>
          </p:cNvSpPr>
          <p:nvPr/>
        </p:nvSpPr>
        <p:spPr bwMode="auto">
          <a:xfrm>
            <a:off x="11642725" y="6318250"/>
            <a:ext cx="309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D89AEAF8-9D46-4C26-8A44-3245EA837833}" type="slidenum">
              <a:rPr lang="ru-RU" altLang="ru-RU" sz="1400" b="1">
                <a:solidFill>
                  <a:srgbClr val="898989"/>
                </a:solidFill>
              </a:rPr>
              <a:pPr algn="r"/>
              <a:t>23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9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Прямоугольник 2"/>
          <p:cNvSpPr>
            <a:spLocks noChangeArrowheads="1"/>
          </p:cNvSpPr>
          <p:nvPr/>
        </p:nvSpPr>
        <p:spPr bwMode="auto">
          <a:xfrm>
            <a:off x="6416675" y="1258888"/>
            <a:ext cx="555625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ru-RU" altLang="ru-RU" sz="1600" b="1">
                <a:solidFill>
                  <a:srgbClr val="C00000"/>
                </a:solidFill>
                <a:latin typeface="Calibri Light" pitchFamily="34" charset="0"/>
              </a:rPr>
              <a:t>Калужская область – Атлас новых </a:t>
            </a:r>
          </a:p>
          <a:p>
            <a:pPr marL="0" lvl="1" algn="just">
              <a:spcAft>
                <a:spcPts val="600"/>
              </a:spcAft>
            </a:pPr>
            <a:endParaRPr lang="ru-RU" altLang="ru-RU" sz="1600" b="1" i="1">
              <a:solidFill>
                <a:srgbClr val="00B050"/>
              </a:solidFill>
              <a:latin typeface="Calibri Light" pitchFamily="34" charset="0"/>
            </a:endParaRPr>
          </a:p>
          <a:p>
            <a:pPr marL="0" lvl="1" algn="just">
              <a:spcAft>
                <a:spcPts val="600"/>
              </a:spcAft>
            </a:pPr>
            <a:r>
              <a:rPr lang="ru-RU" altLang="ru-RU" sz="1600" b="1" i="1">
                <a:solidFill>
                  <a:srgbClr val="00B050"/>
                </a:solidFill>
                <a:latin typeface="Calibri Light" pitchFamily="34" charset="0"/>
              </a:rPr>
              <a:t>Заглянуть на 20 лет вперед…</a:t>
            </a:r>
          </a:p>
          <a:p>
            <a:pPr marL="0" lvl="1" algn="just">
              <a:spcAft>
                <a:spcPts val="600"/>
              </a:spcAft>
            </a:pPr>
            <a:r>
              <a:rPr lang="ru-RU" altLang="ru-RU" sz="1600" b="1">
                <a:solidFill>
                  <a:srgbClr val="2F5597"/>
                </a:solidFill>
                <a:latin typeface="Calibri Light" pitchFamily="34" charset="0"/>
              </a:rPr>
              <a:t>11 отраслей = 100 профессий</a:t>
            </a:r>
            <a:endParaRPr lang="ru-RU" altLang="ru-RU" sz="1600" i="1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Образование – 12 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Управление городской средой - 11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Фармацевтика - 8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Информационные технологии (ИТ) - 10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Сельское хозяйство - 7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Логистика - 10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Ядерные технологии - 8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Новые материалы - 9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Энергосети - 9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Робототехника – 7</a:t>
            </a:r>
          </a:p>
          <a:p>
            <a:pPr marL="0" lvl="1" algn="just"/>
            <a:r>
              <a:rPr lang="ru-RU" altLang="ru-RU" sz="1400" i="1">
                <a:solidFill>
                  <a:srgbClr val="2F5597"/>
                </a:solidFill>
                <a:latin typeface="Calibri Light" pitchFamily="34" charset="0"/>
              </a:rPr>
              <a:t>Туризм - 9</a:t>
            </a:r>
          </a:p>
        </p:txBody>
      </p:sp>
      <p:pic>
        <p:nvPicPr>
          <p:cNvPr id="23561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228725"/>
            <a:ext cx="61499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5076825"/>
            <a:ext cx="55467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3" y="3798888"/>
            <a:ext cx="288607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2417763"/>
            <a:ext cx="19034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13" y="1298575"/>
            <a:ext cx="976312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Прямоугольник 1"/>
          <p:cNvSpPr>
            <a:spLocks noChangeArrowheads="1"/>
          </p:cNvSpPr>
          <p:nvPr/>
        </p:nvSpPr>
        <p:spPr bwMode="auto">
          <a:xfrm>
            <a:off x="9669463" y="1449388"/>
            <a:ext cx="1327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1" algn="just">
              <a:spcAft>
                <a:spcPts val="600"/>
              </a:spcAft>
            </a:pPr>
            <a:r>
              <a:rPr lang="ru-RU" altLang="ru-RU" sz="1600" b="1">
                <a:solidFill>
                  <a:srgbClr val="C00000"/>
                </a:solidFill>
                <a:latin typeface="Calibri Light" pitchFamily="34" charset="0"/>
              </a:rPr>
              <a:t>профессий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80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 dirty="0">
                <a:solidFill>
                  <a:srgbClr val="2F5597"/>
                </a:solidFill>
              </a:rPr>
              <a:t>Федеральная программа «Цифровая </a:t>
            </a:r>
            <a:r>
              <a:rPr lang="ru-RU" altLang="ru-RU" sz="2700" b="1" dirty="0" smtClean="0">
                <a:solidFill>
                  <a:srgbClr val="2F5597"/>
                </a:solidFill>
              </a:rPr>
              <a:t>экономика РФ»</a:t>
            </a:r>
            <a:endParaRPr lang="ru-RU" altLang="ru-RU" sz="2700" b="1" dirty="0">
              <a:solidFill>
                <a:srgbClr val="2F5597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altLang="ru-RU" sz="1800" b="1" dirty="0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11642725" y="6318250"/>
            <a:ext cx="309563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EA873EE-1D1E-4381-9D25-2C08F5FCB6F3}" type="slidenum">
              <a:rPr lang="ru-RU" sz="1400" b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z="14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4582" name="Прямоугольник 2"/>
          <p:cNvSpPr>
            <a:spLocks noChangeArrowheads="1"/>
          </p:cNvSpPr>
          <p:nvPr/>
        </p:nvSpPr>
        <p:spPr bwMode="auto">
          <a:xfrm>
            <a:off x="304800" y="1227138"/>
            <a:ext cx="61404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sz="2200" b="1" dirty="0">
                <a:solidFill>
                  <a:srgbClr val="FF0000"/>
                </a:solidFill>
                <a:latin typeface="Calibri Light" pitchFamily="34" charset="0"/>
              </a:rPr>
              <a:t>Яндекс обучает новым</a:t>
            </a:r>
            <a:r>
              <a:rPr lang="en-US" altLang="ru-RU" sz="2200" b="1" dirty="0">
                <a:solidFill>
                  <a:srgbClr val="FF0000"/>
                </a:solidFill>
                <a:latin typeface="Calibri Light" pitchFamily="34" charset="0"/>
              </a:rPr>
              <a:t> IT</a:t>
            </a:r>
            <a:r>
              <a:rPr lang="ru-RU" altLang="ru-RU" sz="2200" b="1" dirty="0">
                <a:solidFill>
                  <a:srgbClr val="FF0000"/>
                </a:solidFill>
                <a:latin typeface="Calibri Light" pitchFamily="34" charset="0"/>
              </a:rPr>
              <a:t>-профессиям  </a:t>
            </a:r>
            <a:endParaRPr lang="ru-RU" altLang="ru-RU" sz="2200" b="1" dirty="0">
              <a:solidFill>
                <a:srgbClr val="2F5597"/>
              </a:solidFill>
              <a:latin typeface="Calibri Light" pitchFamily="34" charset="0"/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4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Прямоугольник 2"/>
          <p:cNvSpPr>
            <a:spLocks noChangeArrowheads="1"/>
          </p:cNvSpPr>
          <p:nvPr/>
        </p:nvSpPr>
        <p:spPr bwMode="auto">
          <a:xfrm>
            <a:off x="6867525" y="831850"/>
            <a:ext cx="51323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endParaRPr lang="ru-RU" altLang="ru-RU" sz="2200" i="1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Калужский детский технопарк </a:t>
            </a:r>
          </a:p>
          <a:p>
            <a:pPr marL="0" lvl="1" algn="just"/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«Кванториум»</a:t>
            </a:r>
            <a:r>
              <a:rPr lang="ru-RU" altLang="ru-RU" sz="2400" b="1">
                <a:latin typeface="Calibri" pitchFamily="34" charset="0"/>
              </a:rPr>
              <a:t> </a:t>
            </a:r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- более 400 детей</a:t>
            </a:r>
          </a:p>
        </p:txBody>
      </p:sp>
      <p:pic>
        <p:nvPicPr>
          <p:cNvPr id="24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38" y="1970088"/>
            <a:ext cx="281305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1970088"/>
            <a:ext cx="21383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4156075"/>
            <a:ext cx="2687638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4156075"/>
            <a:ext cx="231298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6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652588"/>
            <a:ext cx="2830512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478213"/>
            <a:ext cx="22701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1654175"/>
            <a:ext cx="32988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12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97263"/>
            <a:ext cx="2538413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470275"/>
            <a:ext cx="12827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6113"/>
            <a:ext cx="45847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5900738"/>
            <a:ext cx="48387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604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 РФ»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25605" name="Номер слайда 1"/>
          <p:cNvSpPr txBox="1">
            <a:spLocks noGrp="1"/>
          </p:cNvSpPr>
          <p:nvPr/>
        </p:nvSpPr>
        <p:spPr bwMode="auto">
          <a:xfrm>
            <a:off x="11642725" y="6318250"/>
            <a:ext cx="309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6DD71EF0-C753-41F9-99C9-68FA825F846A}" type="slidenum">
              <a:rPr lang="ru-RU" altLang="ru-RU" sz="1400" b="1">
                <a:solidFill>
                  <a:srgbClr val="898989"/>
                </a:solidFill>
              </a:rPr>
              <a:pPr algn="r"/>
              <a:t>25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7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Прямоугольник 2"/>
          <p:cNvSpPr>
            <a:spLocks noChangeArrowheads="1"/>
          </p:cNvSpPr>
          <p:nvPr/>
        </p:nvSpPr>
        <p:spPr bwMode="auto">
          <a:xfrm>
            <a:off x="6066402" y="5929184"/>
            <a:ext cx="603009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algn="just"/>
            <a:r>
              <a:rPr lang="en-US" altLang="ru-RU" b="1" i="1" dirty="0">
                <a:solidFill>
                  <a:srgbClr val="00B050"/>
                </a:solidFill>
                <a:latin typeface="Calibri Light" pitchFamily="34" charset="0"/>
                <a:hlinkClick r:id="rId4"/>
              </a:rPr>
              <a:t>https://theoryandpractice.ru/tags/67398-tsifrovizatsiya#grants</a:t>
            </a:r>
            <a:r>
              <a:rPr lang="en-US" altLang="ru-RU" b="1" i="1" dirty="0">
                <a:solidFill>
                  <a:srgbClr val="00B050"/>
                </a:solidFill>
                <a:latin typeface="Calibri Light" pitchFamily="34" charset="0"/>
              </a:rPr>
              <a:t> </a:t>
            </a:r>
            <a:endParaRPr lang="ru-RU" altLang="ru-RU" b="1" i="1" dirty="0">
              <a:solidFill>
                <a:srgbClr val="C00000"/>
              </a:solidFill>
              <a:latin typeface="Calibri Light" pitchFamily="34" charset="0"/>
            </a:endParaRPr>
          </a:p>
        </p:txBody>
      </p:sp>
      <p:pic>
        <p:nvPicPr>
          <p:cNvPr id="2560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6402" y="1403227"/>
            <a:ext cx="6128949" cy="431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304800" y="1298575"/>
            <a:ext cx="3678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algn="just"/>
            <a:r>
              <a:rPr lang="ru-RU" altLang="ru-RU" sz="2200" b="1" dirty="0" smtClean="0">
                <a:solidFill>
                  <a:srgbClr val="FF0000"/>
                </a:solidFill>
                <a:latin typeface="Calibri Light" pitchFamily="34" charset="0"/>
              </a:rPr>
              <a:t>Гранты, конкурсы, обучение</a:t>
            </a:r>
          </a:p>
          <a:p>
            <a:pPr marL="0" lvl="1" algn="just"/>
            <a:r>
              <a:rPr lang="ru-RU" altLang="ru-RU" sz="2200" b="1" i="1" dirty="0" smtClean="0">
                <a:solidFill>
                  <a:srgbClr val="FF0000"/>
                </a:solidFill>
                <a:latin typeface="Calibri Light" pitchFamily="34" charset="0"/>
              </a:rPr>
              <a:t>(в том числе бесплатное)</a:t>
            </a:r>
            <a:endParaRPr lang="ru-RU" altLang="ru-RU" sz="2200" b="1" i="1" dirty="0">
              <a:solidFill>
                <a:srgbClr val="2F5597"/>
              </a:solidFill>
              <a:latin typeface="Calibri Ligh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103" y="2068016"/>
            <a:ext cx="601570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B050"/>
                </a:solidFill>
              </a:rPr>
              <a:t>Лучшим </a:t>
            </a:r>
            <a:r>
              <a:rPr lang="ru-RU" sz="1600" i="1" dirty="0">
                <a:solidFill>
                  <a:srgbClr val="00B050"/>
                </a:solidFill>
              </a:rPr>
              <a:t>высшим учебным заведением  </a:t>
            </a:r>
            <a:r>
              <a:rPr lang="ru-RU" sz="1600" dirty="0" smtClean="0"/>
              <a:t>в сфере ИТ считается </a:t>
            </a:r>
            <a:r>
              <a:rPr lang="ru-RU" sz="1600" dirty="0" smtClean="0">
                <a:solidFill>
                  <a:srgbClr val="0070C0"/>
                </a:solidFill>
              </a:rPr>
              <a:t>Московский технический университет связи и информатики</a:t>
            </a:r>
            <a:r>
              <a:rPr lang="ru-RU" sz="1600" dirty="0" smtClean="0"/>
              <a:t>. Диплом признается во всем мире, профессия IT-специалиста – по 15 программам.</a:t>
            </a:r>
          </a:p>
          <a:p>
            <a:r>
              <a:rPr lang="ru-RU" sz="1600" i="1" dirty="0" smtClean="0">
                <a:solidFill>
                  <a:srgbClr val="00B050"/>
                </a:solidFill>
              </a:rPr>
              <a:t>В рейтинг лучших ВУЗов по ИТ-направлениям </a:t>
            </a:r>
            <a:r>
              <a:rPr lang="ru-RU" sz="1600" dirty="0" smtClean="0"/>
              <a:t>также входят: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Институт автоматики и вычислительной техники </a:t>
            </a:r>
            <a:r>
              <a:rPr lang="ru-RU" sz="1600" dirty="0" smtClean="0"/>
              <a:t>на базе Национального исследовательского университета;</a:t>
            </a:r>
          </a:p>
          <a:p>
            <a:r>
              <a:rPr lang="ru-RU" sz="1600" dirty="0" smtClean="0"/>
              <a:t>Национальный исследовательский ядерный университет (</a:t>
            </a:r>
            <a:r>
              <a:rPr lang="ru-RU" sz="1600" dirty="0" smtClean="0">
                <a:solidFill>
                  <a:srgbClr val="0070C0"/>
                </a:solidFill>
              </a:rPr>
              <a:t>МИФИ</a:t>
            </a:r>
            <a:r>
              <a:rPr lang="ru-RU" sz="1600" dirty="0" smtClean="0"/>
              <a:t>); Факультет кибернетики и информационной безопасности;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МГУ им. М.В. Ломоносова</a:t>
            </a:r>
            <a:r>
              <a:rPr lang="ru-RU" sz="1600" dirty="0" smtClean="0"/>
              <a:t>; Факультет вычислительной математики и кибернетики;</a:t>
            </a:r>
          </a:p>
          <a:p>
            <a:r>
              <a:rPr lang="ru-RU" sz="1600" dirty="0" smtClean="0"/>
              <a:t>Национальный исследовательский университет им. И.М. Губкина (</a:t>
            </a:r>
            <a:r>
              <a:rPr lang="ru-RU" sz="1600" dirty="0" smtClean="0">
                <a:solidFill>
                  <a:srgbClr val="0070C0"/>
                </a:solidFill>
              </a:rPr>
              <a:t>Российский государственный университет нефти и газа</a:t>
            </a:r>
            <a:r>
              <a:rPr lang="ru-RU" sz="1600" dirty="0" smtClean="0"/>
              <a:t>); Факультет автоматики и вычислительной техники;</a:t>
            </a:r>
          </a:p>
          <a:p>
            <a:r>
              <a:rPr lang="ru-RU" sz="1600" dirty="0" smtClean="0">
                <a:solidFill>
                  <a:srgbClr val="0070C0"/>
                </a:solidFill>
              </a:rPr>
              <a:t>Московский государственный технический университет радиотехники, электроники и автоматики</a:t>
            </a:r>
            <a:r>
              <a:rPr lang="ru-RU" sz="1600" dirty="0" smtClean="0"/>
              <a:t>; Факультет информационных технологий.</a:t>
            </a:r>
            <a:endParaRPr lang="ru-RU" sz="1600" dirty="0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28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11642725" y="6318250"/>
            <a:ext cx="309563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89830BC-A617-481E-9411-3F7FBB4F0491}" type="slidenum">
              <a:rPr lang="ru-RU" sz="1400" b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ru-RU" sz="14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6630" name="Прямоугольник 2"/>
          <p:cNvSpPr>
            <a:spLocks noChangeArrowheads="1"/>
          </p:cNvSpPr>
          <p:nvPr/>
        </p:nvSpPr>
        <p:spPr bwMode="auto">
          <a:xfrm>
            <a:off x="893763" y="2565400"/>
            <a:ext cx="111204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Для населения:</a:t>
            </a:r>
            <a:endParaRPr lang="ru-RU" altLang="ru-RU" sz="2200" b="1">
              <a:solidFill>
                <a:srgbClr val="2F5597"/>
              </a:solidFill>
              <a:latin typeface="Calibri Light" pitchFamily="34" charset="0"/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2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Прямоугольник 2"/>
          <p:cNvSpPr>
            <a:spLocks noChangeArrowheads="1"/>
          </p:cNvSpPr>
          <p:nvPr/>
        </p:nvSpPr>
        <p:spPr bwMode="auto">
          <a:xfrm>
            <a:off x="933450" y="2992438"/>
            <a:ext cx="11120438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Обучение компьютерной грамотности</a:t>
            </a:r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 </a:t>
            </a:r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– </a:t>
            </a:r>
            <a:r>
              <a:rPr lang="ru-RU" altLang="ru-RU" sz="2200" i="1">
                <a:solidFill>
                  <a:srgbClr val="2F5597"/>
                </a:solidFill>
                <a:latin typeface="Calibri Light" pitchFamily="34" charset="0"/>
              </a:rPr>
              <a:t>Курсы обучения в центрах, библиотеках, школах, центрах занятости населения</a:t>
            </a:r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.</a:t>
            </a:r>
          </a:p>
          <a:p>
            <a:pPr marL="0" lvl="1" algn="just"/>
            <a:endParaRPr lang="ru-RU" altLang="ru-RU" sz="2200" b="1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Обучение цифровой грамотности – </a:t>
            </a:r>
            <a:r>
              <a:rPr lang="ru-RU" altLang="ru-RU" sz="2200" i="1">
                <a:solidFill>
                  <a:srgbClr val="2F5597"/>
                </a:solidFill>
                <a:latin typeface="Calibri Light" pitchFamily="34" charset="0"/>
              </a:rPr>
              <a:t>Курсы обучения в центрах цифровой грамотности (с сертифицированными специалистами).</a:t>
            </a:r>
          </a:p>
          <a:p>
            <a:pPr marL="0" lvl="1" algn="just"/>
            <a:endParaRPr lang="ru-RU" altLang="ru-RU" sz="2200" i="1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Калужская область</a:t>
            </a:r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 – Создание Центра цифровой грамотности, Экзаменационного центра оценки квалификации в сфере цифровой экономики (цифровой куратор) </a:t>
            </a:r>
          </a:p>
          <a:p>
            <a:pPr marL="0" lvl="1" algn="just"/>
            <a:endParaRPr lang="ru-RU" altLang="ru-RU" sz="2200" b="1">
              <a:solidFill>
                <a:srgbClr val="2F5597"/>
              </a:solidFill>
              <a:latin typeface="Calibri Light" pitchFamily="34" charset="0"/>
            </a:endParaRPr>
          </a:p>
        </p:txBody>
      </p:sp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831850" y="1643063"/>
            <a:ext cx="111823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НЕОБХОДИМ ПРОРЫВ </a:t>
            </a:r>
            <a:r>
              <a:rPr lang="ru-RU" altLang="ru-RU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в сфере цифровых технологий и их использования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Группа 30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651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22700" y="1193800"/>
            <a:ext cx="101600" cy="5572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854075" y="1355725"/>
            <a:ext cx="1039495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Консультирование по вопросам применения цифровых технологий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и онлайн-сервисов в различных сферах жизни, содействие развитию цифровых компетенций различных групп населения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27275" y="157163"/>
            <a:ext cx="96250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Цифровой куратор (цифровой консультант) – </a:t>
            </a:r>
            <a:b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                                                               профессия цифрового мира! </a:t>
            </a:r>
          </a:p>
        </p:txBody>
      </p:sp>
      <p:sp>
        <p:nvSpPr>
          <p:cNvPr id="27654" name="Прямоугольник 13"/>
          <p:cNvSpPr>
            <a:spLocks noChangeArrowheads="1"/>
          </p:cNvSpPr>
          <p:nvPr/>
        </p:nvSpPr>
        <p:spPr bwMode="auto">
          <a:xfrm>
            <a:off x="836613" y="2652713"/>
            <a:ext cx="45974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EE3524"/>
              </a:buClr>
            </a:pPr>
            <a:endParaRPr lang="ru-RU" altLang="ru-RU" sz="2200" b="1">
              <a:latin typeface="Segoe UI Light" pitchFamily="34" charset="0"/>
              <a:ea typeface="Segoe UI Light" pitchFamily="34" charset="0"/>
              <a:cs typeface="Segoe UI Light" pitchFamily="34" charset="0"/>
            </a:endParaRPr>
          </a:p>
          <a:p>
            <a:pPr lvl="1" indent="-457200">
              <a:buClr>
                <a:srgbClr val="EE3524"/>
              </a:buClr>
              <a:buFont typeface="Arial" pitchFamily="34" charset="0"/>
              <a:buChar char="•"/>
            </a:pPr>
            <a:r>
              <a:rPr lang="ru-RU" altLang="ru-RU" sz="2200" b="1">
                <a:solidFill>
                  <a:srgbClr val="C00000"/>
                </a:solidFill>
                <a:latin typeface="Segoe UI Light" pitchFamily="34" charset="0"/>
                <a:cs typeface="Arial" pitchFamily="34" charset="0"/>
              </a:rPr>
              <a:t>Для молодежи </a:t>
            </a:r>
            <a:r>
              <a:rPr lang="ru-RU" altLang="ru-RU" sz="2200" b="1">
                <a:solidFill>
                  <a:srgbClr val="FF0000"/>
                </a:solidFill>
                <a:latin typeface="Segoe UI Light" pitchFamily="34" charset="0"/>
                <a:cs typeface="Arial" pitchFamily="34" charset="0"/>
              </a:rPr>
              <a:t>– </a:t>
            </a:r>
            <a:r>
              <a:rPr lang="ru-RU" altLang="ru-RU" sz="2200" b="1">
                <a:solidFill>
                  <a:srgbClr val="00B050"/>
                </a:solidFill>
                <a:latin typeface="Segoe UI Light" pitchFamily="34" charset="0"/>
                <a:cs typeface="Arial" pitchFamily="34" charset="0"/>
              </a:rPr>
              <a:t>ранний профессиональный старт</a:t>
            </a:r>
          </a:p>
          <a:p>
            <a:pPr lvl="1" indent="-457200">
              <a:buClr>
                <a:srgbClr val="EE3524"/>
              </a:buClr>
              <a:buFont typeface="Arial" pitchFamily="34" charset="0"/>
              <a:buChar char="•"/>
            </a:pPr>
            <a:endParaRPr lang="ru-RU" altLang="ru-RU" sz="2200" b="1">
              <a:solidFill>
                <a:srgbClr val="FF0000"/>
              </a:solidFill>
              <a:latin typeface="Segoe UI Light" pitchFamily="34" charset="0"/>
              <a:cs typeface="Arial" pitchFamily="34" charset="0"/>
            </a:endParaRPr>
          </a:p>
          <a:p>
            <a:pPr lvl="1" indent="-457200">
              <a:buClr>
                <a:srgbClr val="EE3524"/>
              </a:buClr>
              <a:buFont typeface="Arial" pitchFamily="34" charset="0"/>
              <a:buChar char="•"/>
            </a:pPr>
            <a:r>
              <a:rPr lang="ru-RU" altLang="ru-RU" sz="2200" b="1">
                <a:solidFill>
                  <a:srgbClr val="C00000"/>
                </a:solidFill>
                <a:latin typeface="Segoe UI Light" pitchFamily="34" charset="0"/>
                <a:cs typeface="Arial" pitchFamily="34" charset="0"/>
              </a:rPr>
              <a:t>Для старших поколений </a:t>
            </a:r>
            <a:r>
              <a:rPr lang="ru-RU" altLang="ru-RU" sz="2200" b="1">
                <a:solidFill>
                  <a:srgbClr val="FF0000"/>
                </a:solidFill>
                <a:latin typeface="Segoe UI Light" pitchFamily="34" charset="0"/>
                <a:cs typeface="Arial" pitchFamily="34" charset="0"/>
              </a:rPr>
              <a:t>– </a:t>
            </a:r>
            <a:r>
              <a:rPr lang="ru-RU" altLang="ru-RU" sz="2200" b="1">
                <a:solidFill>
                  <a:srgbClr val="00B050"/>
                </a:solidFill>
                <a:latin typeface="Segoe UI Light" pitchFamily="34" charset="0"/>
                <a:cs typeface="Arial" pitchFamily="34" charset="0"/>
              </a:rPr>
              <a:t>социальная включенность</a:t>
            </a:r>
            <a:br>
              <a:rPr lang="ru-RU" altLang="ru-RU" sz="2200" b="1">
                <a:solidFill>
                  <a:srgbClr val="00B050"/>
                </a:solidFill>
                <a:latin typeface="Segoe UI Light" pitchFamily="34" charset="0"/>
                <a:cs typeface="Arial" pitchFamily="34" charset="0"/>
              </a:rPr>
            </a:br>
            <a:r>
              <a:rPr lang="ru-RU" altLang="ru-RU" sz="2200" b="1">
                <a:solidFill>
                  <a:srgbClr val="00B050"/>
                </a:solidFill>
                <a:latin typeface="Segoe UI Light" pitchFamily="34" charset="0"/>
                <a:cs typeface="Arial" pitchFamily="34" charset="0"/>
              </a:rPr>
              <a:t>и профессиональное долголетие</a:t>
            </a:r>
            <a:endParaRPr lang="ru-RU" altLang="ru-RU" sz="2200">
              <a:solidFill>
                <a:srgbClr val="00B050"/>
              </a:solidFill>
              <a:latin typeface="Segoe UI Light" pitchFamily="34" charset="0"/>
              <a:cs typeface="Arial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504C230F-CDB9-4BA9-A3EB-DFF9646E92F6}" type="slidenum">
              <a:rPr lang="ru-RU" sz="1400" b="1"/>
              <a:pPr>
                <a:defRPr/>
              </a:pPr>
              <a:t>27</a:t>
            </a:fld>
            <a:endParaRPr lang="ru-RU" sz="1400" b="1" dirty="0"/>
          </a:p>
        </p:txBody>
      </p:sp>
      <p:cxnSp>
        <p:nvCxnSpPr>
          <p:cNvPr id="18" name="Прямая соединительная линия 17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8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" descr="D:\!!!Kошкин\New present_09_18\students3-ba1a992494c0e4bea9f7801b4987fa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60663"/>
            <a:ext cx="61229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Группа 3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35" name="Прямая соединительная линия 34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5864225" y="2816225"/>
            <a:ext cx="3057525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buClr>
                <a:srgbClr val="EE3524"/>
              </a:buClr>
              <a:tabLst>
                <a:tab pos="432000" algn="l"/>
              </a:tabLst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+mn-lt"/>
              </a:rPr>
              <a:t>500 </a:t>
            </a:r>
            <a:r>
              <a:rPr lang="ru-RU" altLang="ru-RU" sz="2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организаций ознакомились с проектом  	 профессионального стандарта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Clr>
                <a:srgbClr val="EE3524"/>
              </a:buClr>
              <a:defRPr/>
            </a:pPr>
            <a:r>
              <a:rPr lang="ru-RU" sz="2000" b="1" dirty="0">
                <a:solidFill>
                  <a:srgbClr val="FF0000"/>
                </a:solidFill>
                <a:latin typeface="+mn-lt"/>
              </a:rPr>
              <a:t>50 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организаций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предоставили свои замечания и предложения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8150" y="1979613"/>
            <a:ext cx="3938588" cy="38528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Российское общество «Знание» – 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инициатор проекта</a:t>
            </a:r>
          </a:p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Московский государственный педагогический университет</a:t>
            </a:r>
          </a:p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Национальный исследовательский ядерный университет «МИФИ»</a:t>
            </a:r>
          </a:p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Национальный исследовательский университет «МИСИС»</a:t>
            </a:r>
          </a:p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Институт ЮНЕСКО 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по информационным технологиям 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в образовании</a:t>
            </a:r>
          </a:p>
          <a:p>
            <a:pPr marL="0" lvl="1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АО «ЛАНИТ»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677" name="Прямоугольник 3"/>
          <p:cNvSpPr>
            <a:spLocks noChangeArrowheads="1"/>
          </p:cNvSpPr>
          <p:nvPr/>
        </p:nvSpPr>
        <p:spPr bwMode="auto">
          <a:xfrm>
            <a:off x="5856288" y="2359025"/>
            <a:ext cx="6096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200" b="1">
                <a:solidFill>
                  <a:srgbClr val="002060"/>
                </a:solidFill>
                <a:latin typeface="Calibri" pitchFamily="34" charset="0"/>
              </a:rPr>
              <a:t>Профессионально-общественное обсуждение:</a:t>
            </a:r>
          </a:p>
        </p:txBody>
      </p:sp>
      <p:pic>
        <p:nvPicPr>
          <p:cNvPr id="28678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982788"/>
            <a:ext cx="7620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290888"/>
            <a:ext cx="6381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963988"/>
            <a:ext cx="88741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Рисунок 218" descr="Логотип МГПУ (3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622550"/>
            <a:ext cx="7318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561013"/>
            <a:ext cx="7858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Изображение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551363"/>
            <a:ext cx="9271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Прямоугольник 23"/>
          <p:cNvSpPr>
            <a:spLocks noChangeArrowheads="1"/>
          </p:cNvSpPr>
          <p:nvPr/>
        </p:nvSpPr>
        <p:spPr bwMode="auto">
          <a:xfrm>
            <a:off x="873125" y="1419225"/>
            <a:ext cx="4238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/>
            <a:r>
              <a:rPr lang="ru-RU" altLang="ru-RU" sz="2200">
                <a:solidFill>
                  <a:srgbClr val="C00000"/>
                </a:solidFill>
                <a:latin typeface="Calibri" pitchFamily="34" charset="0"/>
              </a:rPr>
              <a:t>Организации-разработчики</a:t>
            </a:r>
            <a:r>
              <a:rPr lang="ru-RU" altLang="ru-RU" sz="2200">
                <a:solidFill>
                  <a:srgbClr val="FF000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28685" name="Изображение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2805113"/>
            <a:ext cx="2803525" cy="17541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4"/>
          <p:cNvSpPr txBox="1">
            <a:spLocks/>
          </p:cNvSpPr>
          <p:nvPr/>
        </p:nvSpPr>
        <p:spPr>
          <a:xfrm>
            <a:off x="2322513" y="252413"/>
            <a:ext cx="9190037" cy="7064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Профессиональный стандарт </a:t>
            </a: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«Цифровой куратор»</a:t>
            </a:r>
          </a:p>
        </p:txBody>
      </p:sp>
      <p:sp>
        <p:nvSpPr>
          <p:cNvPr id="18" name="Овал 17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11642725" y="6318250"/>
            <a:ext cx="309563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41F6D5A-634B-40ED-861A-655D56918D3D}" type="slidenum">
              <a:rPr lang="ru-RU" sz="1400" b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ru-RU" sz="14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cxnSp>
        <p:nvCxnSpPr>
          <p:cNvPr id="20" name="Прямая соединительная линия 19"/>
          <p:cNvCxnSpPr>
            <a:stCxn id="18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864225" y="4903788"/>
            <a:ext cx="5703888" cy="1338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EE3524"/>
              </a:buClr>
              <a:tabLst>
                <a:tab pos="432000" algn="l"/>
              </a:tabLst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+mn-lt"/>
              </a:rPr>
              <a:t>35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 мероприятий проведено в разных субъектах 	 Российской Федерации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EE3524"/>
              </a:buClr>
              <a:tabLst>
                <a:tab pos="432000" algn="l"/>
              </a:tabLst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+mn-lt"/>
              </a:rPr>
              <a:t>50  </a:t>
            </a:r>
            <a:r>
              <a:rPr lang="ru-RU" altLang="ru-RU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информационных материалов в средствах 	 массовой информации и интернете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8691" name="Рисунок 1" descr="0001 (7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2" name="Прямоугольник 22"/>
          <p:cNvSpPr>
            <a:spLocks noChangeArrowheads="1"/>
          </p:cNvSpPr>
          <p:nvPr/>
        </p:nvSpPr>
        <p:spPr bwMode="auto">
          <a:xfrm>
            <a:off x="5856288" y="1430338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C00000"/>
                </a:solidFill>
                <a:latin typeface="Segoe UI Light" pitchFamily="34" charset="0"/>
              </a:rPr>
              <a:t>Совет по профессиональным квалификациям в сфере безопасности труда, социальной защиты и занятости населения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Группа 37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4"/>
          <p:cNvSpPr txBox="1">
            <a:spLocks/>
          </p:cNvSpPr>
          <p:nvPr/>
        </p:nvSpPr>
        <p:spPr>
          <a:xfrm>
            <a:off x="2330450" y="225425"/>
            <a:ext cx="9188450" cy="7334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Новая профессия для прорыва в обеспечении  цифровой грамотности населения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7563" y="1184275"/>
            <a:ext cx="4071937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Профессия «Цифровой куратор»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Образовательные программы: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021388" y="1171575"/>
            <a:ext cx="62738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C00000"/>
                </a:solidFill>
                <a:latin typeface="+mn-lt"/>
              </a:rPr>
              <a:t>Социальная включенность населения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Просветительские и образовательные программы: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Консультирование граждан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43613" y="5805488"/>
            <a:ext cx="6191250" cy="877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solidFill>
                  <a:srgbClr val="C00000"/>
                </a:solidFill>
                <a:latin typeface="+mn-lt"/>
              </a:rPr>
              <a:t>Результат: 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ru-RU" sz="19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компетенции в области использования цифровых сервисов (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сертификат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), уверенные действия в цифровой среде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15975" y="2968625"/>
            <a:ext cx="5170488" cy="1123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>
                <a:solidFill>
                  <a:srgbClr val="C00000"/>
                </a:solidFill>
                <a:latin typeface="+mn-lt"/>
              </a:rPr>
              <a:t>Результат: 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en-US" sz="19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профессия (</a:t>
            </a:r>
            <a:r>
              <a:rPr lang="ru-RU" sz="1600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свидетельство/ удостоверение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),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1-я ступень профессионального становления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en-US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в цифровой экономике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713038" y="1793875"/>
            <a:ext cx="2298700" cy="612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Дополнительное профессиональное образование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03275" y="2366963"/>
            <a:ext cx="3660775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Уровень образования на входе: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19150" y="1804988"/>
            <a:ext cx="1887538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Профессиональное обучение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09625" y="2651125"/>
            <a:ext cx="39735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От школьников (10-11 классов) до специалистов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021388" y="4589463"/>
            <a:ext cx="58753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Модели (примеры):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Проект «Московский серебряный университет»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Центры социального обслуживания населения + образовательные площадки МГПУ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Масштабная инициатива Австралии: программа «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Be connected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»</a:t>
            </a:r>
          </a:p>
        </p:txBody>
      </p:sp>
      <p:pic>
        <p:nvPicPr>
          <p:cNvPr id="29709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2097088"/>
            <a:ext cx="491966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092575"/>
            <a:ext cx="42878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03055C19-FAF4-4B7E-89AB-1B1C60392839}" type="slidenum">
              <a:rPr lang="ru-RU" sz="1400" b="1"/>
              <a:pPr>
                <a:defRPr/>
              </a:pPr>
              <a:t>29</a:t>
            </a:fld>
            <a:endParaRPr lang="ru-RU" sz="1400" b="1" dirty="0"/>
          </a:p>
        </p:txBody>
      </p:sp>
      <p:cxnSp>
        <p:nvCxnSpPr>
          <p:cNvPr id="32" name="Прямая соединительная линия 31"/>
          <p:cNvCxnSpPr>
            <a:stCxn id="18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14" name="Рисунок 1" descr="0001 (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575" y="1262063"/>
            <a:ext cx="1538288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00" name="Title 4"/>
          <p:cNvSpPr txBox="1">
            <a:spLocks/>
          </p:cNvSpPr>
          <p:nvPr/>
        </p:nvSpPr>
        <p:spPr bwMode="auto">
          <a:xfrm>
            <a:off x="2952750" y="39052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defRPr/>
            </a:pPr>
            <a:r>
              <a:rPr lang="ru-RU" altLang="ru-RU" sz="28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Чему учить молодое поколение?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ru-RU" altLang="ru-RU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eaLnBrk="1" hangingPunct="1">
              <a:lnSpc>
                <a:spcPct val="70000"/>
              </a:lnSpc>
              <a:defRPr/>
            </a:pPr>
            <a:endParaRPr lang="ru-RU" altLang="ru-RU" sz="13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11642725" y="6318250"/>
            <a:ext cx="309563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010B0E1-A4E8-4F4B-BBC3-F131BFFD6EA1}" type="slidenum">
              <a:rPr lang="ru-RU" sz="1400" b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4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078" name="Прямоугольник 2"/>
          <p:cNvSpPr>
            <a:spLocks noChangeArrowheads="1"/>
          </p:cNvSpPr>
          <p:nvPr/>
        </p:nvSpPr>
        <p:spPr bwMode="auto">
          <a:xfrm>
            <a:off x="879475" y="1462088"/>
            <a:ext cx="111204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Людям уже сейчас нужны, а в будущем ещё более нужны будут </a:t>
            </a:r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способность осмыслять </a:t>
            </a:r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информацию, </a:t>
            </a:r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различать</a:t>
            </a:r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 важное и неважное и, главное, </a:t>
            </a:r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объединять </a:t>
            </a:r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множество кусочков данных </a:t>
            </a:r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в цельную </a:t>
            </a:r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картину мира.</a:t>
            </a: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Прямоугольник 2"/>
          <p:cNvSpPr>
            <a:spLocks noChangeArrowheads="1"/>
          </p:cNvSpPr>
          <p:nvPr/>
        </p:nvSpPr>
        <p:spPr bwMode="auto">
          <a:xfrm>
            <a:off x="893763" y="2867025"/>
            <a:ext cx="11120437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Крайне важно обучать детей «четырём К»: </a:t>
            </a:r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критическому мышлению, коммуникации, коллаборации и креативности. </a:t>
            </a:r>
          </a:p>
          <a:p>
            <a:pPr marL="0" lvl="1" algn="just"/>
            <a:r>
              <a:rPr lang="ru-RU" altLang="ru-RU" sz="2200" b="1">
                <a:solidFill>
                  <a:srgbClr val="0070C0"/>
                </a:solidFill>
                <a:latin typeface="Calibri Light" pitchFamily="34" charset="0"/>
              </a:rPr>
              <a:t>То есть уделять меньше внимания техническим навыкам и отдавать преимущество </a:t>
            </a:r>
            <a:r>
              <a:rPr lang="ru-RU" altLang="ru-RU" sz="2200" b="1">
                <a:solidFill>
                  <a:srgbClr val="00B050"/>
                </a:solidFill>
                <a:latin typeface="Calibri Light" pitchFamily="34" charset="0"/>
              </a:rPr>
              <a:t>универсальным жизненным умениям</a:t>
            </a:r>
            <a:r>
              <a:rPr lang="ru-RU" altLang="ru-RU" sz="2200" b="1">
                <a:solidFill>
                  <a:srgbClr val="0070C0"/>
                </a:solidFill>
                <a:latin typeface="Calibri Light" pitchFamily="34" charset="0"/>
              </a:rPr>
              <a:t>.</a:t>
            </a:r>
          </a:p>
          <a:p>
            <a:pPr marL="0" lvl="1" algn="just"/>
            <a:endParaRPr lang="ru-RU" altLang="ru-RU" sz="2200" b="1">
              <a:solidFill>
                <a:srgbClr val="0070C0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Важнее всего станет способность человека справляться с переменами, учиться новому и сохранять психологическое равновесие в неизвестных ситуациях.</a:t>
            </a:r>
          </a:p>
          <a:p>
            <a:pPr marL="0" lvl="1" algn="just"/>
            <a:r>
              <a:rPr lang="ru-RU" altLang="ru-RU" sz="2200" b="1">
                <a:solidFill>
                  <a:srgbClr val="2F5597"/>
                </a:solidFill>
                <a:latin typeface="Calibri Light" pitchFamily="34" charset="0"/>
              </a:rPr>
              <a:t>Чтобы не отставать  экономически и социально,  понадобится </a:t>
            </a:r>
            <a:r>
              <a:rPr lang="ru-RU" altLang="ru-RU" sz="2200" b="1">
                <a:solidFill>
                  <a:srgbClr val="FF0000"/>
                </a:solidFill>
                <a:latin typeface="Calibri Light" pitchFamily="34" charset="0"/>
              </a:rPr>
              <a:t>способность постоянно учиться и перестраивать себя.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:\!!!Kошкин\New present_09_18\no-translate-detected_7190-649-2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0"/>
            <a:ext cx="978217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24" name="Рисунок 1" descr="0001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5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0726" name="TextBox 80"/>
          <p:cNvSpPr txBox="1">
            <a:spLocks noChangeArrowheads="1"/>
          </p:cNvSpPr>
          <p:nvPr/>
        </p:nvSpPr>
        <p:spPr bwMode="auto">
          <a:xfrm>
            <a:off x="2343150" y="268288"/>
            <a:ext cx="7429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Модуль программы «Цифровая грамотность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и информационное пространство жизни»</a:t>
            </a:r>
          </a:p>
        </p:txBody>
      </p:sp>
      <p:sp>
        <p:nvSpPr>
          <p:cNvPr id="30727" name="Прямоугольник 7"/>
          <p:cNvSpPr>
            <a:spLocks noChangeArrowheads="1"/>
          </p:cNvSpPr>
          <p:nvPr/>
        </p:nvSpPr>
        <p:spPr bwMode="auto">
          <a:xfrm>
            <a:off x="814388" y="1946275"/>
            <a:ext cx="3832225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000"/>
              </a:spcBef>
              <a:buClr>
                <a:srgbClr val="EE3524"/>
              </a:buClr>
            </a:pPr>
            <a:r>
              <a:rPr lang="ru-RU" altLang="ru-RU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Основные информационные порталы и сервисы региона и РФ</a:t>
            </a:r>
          </a:p>
          <a:p>
            <a:pPr>
              <a:spcBef>
                <a:spcPts val="1000"/>
              </a:spcBef>
              <a:buClr>
                <a:srgbClr val="EE3524"/>
              </a:buClr>
            </a:pPr>
            <a:r>
              <a:rPr lang="ru-RU" altLang="ru-RU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Сервисы транспортного обслуживания</a:t>
            </a:r>
          </a:p>
          <a:p>
            <a:pPr>
              <a:spcBef>
                <a:spcPts val="1000"/>
              </a:spcBef>
              <a:buClr>
                <a:srgbClr val="EE3524"/>
              </a:buClr>
            </a:pPr>
            <a:r>
              <a:rPr lang="ru-RU" altLang="ru-RU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Интернет-магазины: виды, способы оплаты </a:t>
            </a:r>
          </a:p>
          <a:p>
            <a:pPr>
              <a:spcBef>
                <a:spcPts val="1000"/>
              </a:spcBef>
              <a:buClr>
                <a:srgbClr val="EE3524"/>
              </a:buClr>
            </a:pPr>
            <a:r>
              <a:rPr lang="ru-RU" altLang="ru-RU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Интернет-сообщества: определение, принципы, примеры</a:t>
            </a:r>
          </a:p>
          <a:p>
            <a:pPr>
              <a:spcBef>
                <a:spcPts val="1000"/>
              </a:spcBef>
              <a:buClr>
                <a:srgbClr val="EE3524"/>
              </a:buClr>
            </a:pPr>
            <a:r>
              <a:rPr lang="ru-RU" altLang="ru-RU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Социальные сети: классификация, характеристики, специфика</a:t>
            </a:r>
          </a:p>
          <a:p>
            <a:pPr>
              <a:buClr>
                <a:srgbClr val="EE3524"/>
              </a:buClr>
              <a:buFont typeface="Wingdings" pitchFamily="2" charset="2"/>
              <a:buChar char="q"/>
            </a:pPr>
            <a:endParaRPr lang="ru-RU" altLang="ru-RU" sz="900" b="1">
              <a:latin typeface="Segoe UI Light" pitchFamily="34" charset="0"/>
              <a:ea typeface="Segoe UI Light" pitchFamily="34" charset="0"/>
              <a:cs typeface="Segoe UI Light" pitchFamily="34" charset="0"/>
            </a:endParaRPr>
          </a:p>
        </p:txBody>
      </p:sp>
      <p:sp>
        <p:nvSpPr>
          <p:cNvPr id="30728" name="TextBox 1"/>
          <p:cNvSpPr txBox="1">
            <a:spLocks noChangeArrowheads="1"/>
          </p:cNvSpPr>
          <p:nvPr/>
        </p:nvSpPr>
        <p:spPr bwMode="auto">
          <a:xfrm>
            <a:off x="5051425" y="1914525"/>
            <a:ext cx="69199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Умеет создавать индивидуальное информационное пространство </a:t>
            </a:r>
          </a:p>
          <a:p>
            <a:pPr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Умеет использовать информационные порталы </a:t>
            </a:r>
            <a: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/>
            </a:r>
            <a:b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Калужской области и РФ и транспортного информационного обслуживания</a:t>
            </a:r>
          </a:p>
          <a:p>
            <a:pPr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Умеет осуществлять покупки через Интернет-магазины </a:t>
            </a:r>
            <a: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/>
            </a:r>
            <a:b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(</a:t>
            </a:r>
            <a: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ozon.ru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, </a:t>
            </a:r>
            <a: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utkonos.ru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, </a:t>
            </a:r>
            <a: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avito.ru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, </a:t>
            </a:r>
            <a: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youla.io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)</a:t>
            </a:r>
          </a:p>
          <a:p>
            <a:pPr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Умеет регистрироваться и общаться в Интернет-сообществах </a:t>
            </a:r>
            <a: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/>
            </a:r>
            <a:b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и</a:t>
            </a:r>
            <a:r>
              <a:rPr lang="en-US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 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в социальных сетях</a:t>
            </a:r>
          </a:p>
          <a:p>
            <a:pPr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Умеет использовать социальные сети (МойКруг, ПрофессионалыРу, ПравославиеРу), социальные специализированные сети (e-Learning PRO), закрытые социальные сети (Хабр, Лепра и др.), сети, основанные на видео (YouTube), аудио (Last.fm) или фото (Flickr)</a:t>
            </a:r>
          </a:p>
          <a:p>
            <a:pPr>
              <a:buFont typeface="Wingdings" pitchFamily="2" charset="2"/>
              <a:buChar char="q"/>
            </a:pPr>
            <a:endParaRPr lang="ru-RU" altLang="ru-RU" sz="2400" b="1">
              <a:solidFill>
                <a:srgbClr val="898989"/>
              </a:solidFill>
            </a:endParaRPr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5060950" y="1452563"/>
            <a:ext cx="3810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200">
                <a:solidFill>
                  <a:srgbClr val="C00000"/>
                </a:solidFill>
                <a:ea typeface="Segoe UI Light" pitchFamily="34" charset="0"/>
                <a:cs typeface="Segoe UI Light" pitchFamily="34" charset="0"/>
              </a:rPr>
              <a:t>Образовательные результаты:</a:t>
            </a:r>
          </a:p>
        </p:txBody>
      </p:sp>
      <p:sp>
        <p:nvSpPr>
          <p:cNvPr id="30730" name="Прямоугольник 4"/>
          <p:cNvSpPr>
            <a:spLocks noChangeArrowheads="1"/>
          </p:cNvSpPr>
          <p:nvPr/>
        </p:nvSpPr>
        <p:spPr bwMode="auto">
          <a:xfrm>
            <a:off x="804863" y="1441450"/>
            <a:ext cx="28971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200">
                <a:solidFill>
                  <a:srgbClr val="C00000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Краткое содержание</a:t>
            </a:r>
            <a:r>
              <a:rPr lang="en-US" altLang="ru-RU" sz="2200">
                <a:solidFill>
                  <a:srgbClr val="C00000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*</a:t>
            </a:r>
            <a:r>
              <a:rPr lang="ru-RU" altLang="ru-RU" sz="2200">
                <a:solidFill>
                  <a:srgbClr val="C00000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:</a:t>
            </a:r>
          </a:p>
        </p:txBody>
      </p:sp>
      <p:sp>
        <p:nvSpPr>
          <p:cNvPr id="30731" name="Прямоугольник 6"/>
          <p:cNvSpPr>
            <a:spLocks noChangeArrowheads="1"/>
          </p:cNvSpPr>
          <p:nvPr/>
        </p:nvSpPr>
        <p:spPr bwMode="auto">
          <a:xfrm>
            <a:off x="623888" y="6119813"/>
            <a:ext cx="104584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b="1">
                <a:solidFill>
                  <a:srgbClr val="7C7C7C"/>
                </a:solidFill>
                <a:latin typeface="Segoe UI Light" pitchFamily="34" charset="0"/>
                <a:ea typeface="Segoe UI Light" pitchFamily="34" charset="0"/>
                <a:cs typeface="Segoe UI Light" pitchFamily="34" charset="0"/>
              </a:rPr>
              <a:t>* </a:t>
            </a:r>
            <a:r>
              <a:rPr lang="ru-RU" altLang="ru-RU" sz="1600">
                <a:solidFill>
                  <a:srgbClr val="7C7C7C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Модуль</a:t>
            </a:r>
            <a:r>
              <a:rPr lang="en-US" altLang="ru-RU" sz="1600">
                <a:solidFill>
                  <a:srgbClr val="7C7C7C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 </a:t>
            </a:r>
            <a:r>
              <a:rPr lang="ru-RU" altLang="ru-RU" sz="1600">
                <a:solidFill>
                  <a:srgbClr val="7C7C7C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образовательной программы, реализуемый в рамках проекта «Московский серебряный университет»</a:t>
            </a:r>
            <a:endParaRPr lang="ru-RU" altLang="ru-RU" sz="1600">
              <a:solidFill>
                <a:srgbClr val="7C7C7C"/>
              </a:solidFill>
              <a:latin typeface="Calibri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C72209D7-6615-4903-A12C-19D2EFEFBEAF}" type="slidenum">
              <a:rPr lang="ru-RU" sz="1400" b="1"/>
              <a:pPr>
                <a:defRPr/>
              </a:pPr>
              <a:t>30</a:t>
            </a:fld>
            <a:endParaRPr lang="ru-RU" sz="1400" b="1" dirty="0"/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4938713" y="2074863"/>
            <a:ext cx="66675" cy="68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938713" y="2459038"/>
            <a:ext cx="66675" cy="682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938713" y="3381375"/>
            <a:ext cx="66675" cy="68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938713" y="4019550"/>
            <a:ext cx="66675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938713" y="4667250"/>
            <a:ext cx="66675" cy="68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36600" y="2078038"/>
            <a:ext cx="68263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36600" y="3035300"/>
            <a:ext cx="68263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36600" y="3738563"/>
            <a:ext cx="68263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36600" y="4418013"/>
            <a:ext cx="68263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36600" y="5092700"/>
            <a:ext cx="68263" cy="68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45" name="Рисунок 1" descr="0001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747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48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1749" name="TextBox 80"/>
          <p:cNvSpPr txBox="1">
            <a:spLocks noChangeArrowheads="1"/>
          </p:cNvSpPr>
          <p:nvPr/>
        </p:nvSpPr>
        <p:spPr bwMode="auto">
          <a:xfrm>
            <a:off x="2343150" y="268288"/>
            <a:ext cx="7429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Модуль программы «Цифровая грамотность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и информационное пространство жизни»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97312125-D680-48EF-9831-FA3F44870AC4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53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" descr="D:\Цифровая экономика\top_logo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13" y="185738"/>
            <a:ext cx="698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227138"/>
            <a:ext cx="59896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1227138"/>
            <a:ext cx="5643563" cy="543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1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2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2773" name="TextBox 80"/>
          <p:cNvSpPr txBox="1">
            <a:spLocks noChangeArrowheads="1"/>
          </p:cNvSpPr>
          <p:nvPr/>
        </p:nvSpPr>
        <p:spPr bwMode="auto">
          <a:xfrm>
            <a:off x="2408238" y="147638"/>
            <a:ext cx="9718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Новая профессия «Цифровой консультант» (Цифровой куратор) </a:t>
            </a:r>
          </a:p>
          <a:p>
            <a:pPr>
              <a:lnSpc>
                <a:spcPct val="85000"/>
              </a:lnSpc>
            </a:pPr>
            <a:r>
              <a:rPr lang="ru-RU" altLang="ru-RU" sz="2400" b="1" i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Калужская область</a:t>
            </a:r>
          </a:p>
        </p:txBody>
      </p:sp>
      <p:sp>
        <p:nvSpPr>
          <p:cNvPr id="32774" name="Прямоугольник 7"/>
          <p:cNvSpPr>
            <a:spLocks noChangeArrowheads="1"/>
          </p:cNvSpPr>
          <p:nvPr/>
        </p:nvSpPr>
        <p:spPr bwMode="auto">
          <a:xfrm>
            <a:off x="352425" y="1584325"/>
            <a:ext cx="4330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 b="1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Цель реализации программы: 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повышение цифровой компетентности людей  по </a:t>
            </a:r>
            <a:b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</a:b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ориентированию в цифровом информационном </a:t>
            </a:r>
            <a:b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</a:b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пространстве.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Задачи реализации программы: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Сформировать навыки работы с основными цифровыми информационными порталами и сервисами.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Научить работать с цифровыми сервисами транспортного обслуживания.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Научить делать покупки через Интернет-магазины.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Помочь овладеть навыками коммуникации в социальных сетях и других Интернет-сообществах.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Планируемые результаты обучения: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В результате обучения обучающиеся будут 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знать: 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- основные цифровые информационные порталы и сервисы,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- виды интернет-магазинов, особенности совершения интернет-покупок,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- виды социальных сетей и других Интернет-сообществ;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уметь:  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- использовать цифровые информационные порталы, 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- использовать сервисы цифрового обслуживания здравоохранения,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- использовать цифровые сервисы транспортного обслуживания, 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- делать Интернет-покупки через Интернет-магазины, </a:t>
            </a:r>
          </a:p>
          <a:p>
            <a:pPr>
              <a:spcBef>
                <a:spcPts val="600"/>
              </a:spcBef>
              <a:buClr>
                <a:srgbClr val="EE3524"/>
              </a:buClr>
            </a:pP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- регистрироваться и общаться в социальных сетях, Интернет-сообществах.</a:t>
            </a:r>
          </a:p>
        </p:txBody>
      </p:sp>
      <p:sp>
        <p:nvSpPr>
          <p:cNvPr id="32775" name="TextBox 12"/>
          <p:cNvSpPr txBox="1">
            <a:spLocks noChangeArrowheads="1"/>
          </p:cNvSpPr>
          <p:nvPr/>
        </p:nvSpPr>
        <p:spPr bwMode="auto">
          <a:xfrm>
            <a:off x="8026400" y="1217613"/>
            <a:ext cx="1762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200">
                <a:solidFill>
                  <a:srgbClr val="C00000"/>
                </a:solidFill>
                <a:ea typeface="Segoe UI Light" pitchFamily="34" charset="0"/>
                <a:cs typeface="Segoe UI Light" pitchFamily="34" charset="0"/>
              </a:rPr>
              <a:t>Содержание:</a:t>
            </a:r>
          </a:p>
        </p:txBody>
      </p:sp>
      <p:sp>
        <p:nvSpPr>
          <p:cNvPr id="32776" name="Прямоугольник 4"/>
          <p:cNvSpPr>
            <a:spLocks noChangeArrowheads="1"/>
          </p:cNvSpPr>
          <p:nvPr/>
        </p:nvSpPr>
        <p:spPr bwMode="auto">
          <a:xfrm>
            <a:off x="352425" y="1154113"/>
            <a:ext cx="3973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rgbClr val="C00000"/>
                </a:solidFill>
                <a:latin typeface="Calibri" pitchFamily="34" charset="0"/>
                <a:ea typeface="Segoe UI Light" pitchFamily="34" charset="0"/>
                <a:cs typeface="Segoe UI Light" pitchFamily="34" charset="0"/>
              </a:rPr>
              <a:t>Программа «Цифровая среда»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3AED7E68-1699-4A00-9BE9-9B9178BD09C0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0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16875" y="1768475"/>
          <a:ext cx="3746500" cy="4424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1777"/>
                <a:gridCol w="444723"/>
              </a:tblGrid>
              <a:tr h="4571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Тема</a:t>
                      </a:r>
                      <a:endParaRPr lang="ru-RU" sz="1200" dirty="0"/>
                    </a:p>
                  </a:txBody>
                  <a:tcPr marL="91431" marR="91431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 smtClean="0"/>
                        <a:t>Ча</a:t>
                      </a:r>
                      <a:r>
                        <a:rPr lang="ru-RU" sz="1200" dirty="0" smtClean="0"/>
                        <a:t>-сов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37080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Цифра вокруг нас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37080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Электронная почта, почтовые сервисы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47233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Поисковые системы в сети интернет 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4571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Портал </a:t>
                      </a:r>
                      <a:r>
                        <a:rPr lang="ru-RU" sz="1200" dirty="0" err="1" smtClean="0"/>
                        <a:t>Госуслуги</a:t>
                      </a:r>
                      <a:r>
                        <a:rPr lang="ru-RU" sz="1200" dirty="0" smtClean="0"/>
                        <a:t>: цель, задачи, механизм работы 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4571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Покупки в интернете. Интернет-магазины: виды, способы оплаты. 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37080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Цифровая финансовая грамотность 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64006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Ориентируемся в городе. Цифровые сервисы транспортного обслуживания: цель, виды, особенности работы. 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45719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Социальные сети: классификация, характеристики, специфика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 marL="91431" marR="91431" marT="45715" marB="45715"/>
                </a:tc>
              </a:tr>
              <a:tr h="370801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ИТОГО</a:t>
                      </a:r>
                      <a:endParaRPr lang="ru-RU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1" marR="91431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C00000"/>
                          </a:solidFill>
                        </a:rPr>
                        <a:t>24</a:t>
                      </a:r>
                      <a:endParaRPr lang="ru-RU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1" marR="91431" marT="45715" marB="45715"/>
                </a:tc>
              </a:tr>
            </a:tbl>
          </a:graphicData>
        </a:graphic>
      </p:graphicFrame>
      <p:pic>
        <p:nvPicPr>
          <p:cNvPr id="32816" name="Picture 2" descr="D:\Центр цифровой грамотности\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216025"/>
            <a:ext cx="2700337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7" name="Picture 3" descr="D:\Центр цифровой грамотности\1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257550"/>
            <a:ext cx="22923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8" name="Picture 4" descr="D:\Центр цифровой грамотности\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5030788"/>
            <a:ext cx="23034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9" name="Picture 5" descr="D:\Центр цифровой грамотности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3267075"/>
            <a:ext cx="919162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0" name="Picture 6" descr="D:\Центр цифровой грамотности\IMG_20181206_1454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547813"/>
            <a:ext cx="13208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5043488"/>
            <a:ext cx="1171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795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796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3797" name="TextBox 80"/>
          <p:cNvSpPr txBox="1">
            <a:spLocks noChangeArrowheads="1"/>
          </p:cNvSpPr>
          <p:nvPr/>
        </p:nvSpPr>
        <p:spPr bwMode="auto">
          <a:xfrm>
            <a:off x="3490913" y="220663"/>
            <a:ext cx="83185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Программа «Цифровая среда»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                                                        </a:t>
            </a:r>
            <a:r>
              <a:rPr lang="ru-RU" altLang="ru-RU" sz="2400" b="1" i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Калужская область (36 часов)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BE7C50A6-D550-48A9-BA8E-B91874E43DB0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1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70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3146425"/>
            <a:ext cx="6096000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598"/>
              </a:spcAft>
              <a:defRPr/>
            </a:pPr>
            <a:r>
              <a:rPr lang="ru-RU" sz="1000" kern="1400" dirty="0">
                <a:solidFill>
                  <a:srgbClr val="000000"/>
                </a:solidFill>
                <a:latin typeface="Garamond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825" y="1165225"/>
            <a:ext cx="3614738" cy="5716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B050"/>
                </a:solidFill>
                <a:latin typeface="Arial" charset="0"/>
              </a:rPr>
              <a:t>СОДЕРЖАНИЕ ПРОГРАММЫ </a:t>
            </a:r>
          </a:p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1. Цифра вокруг нас (1 ч)</a:t>
            </a:r>
            <a:r>
              <a:rPr lang="ru-RU" sz="1050" dirty="0">
                <a:latin typeface="Arial" charset="0"/>
              </a:rPr>
              <a:t> 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Современное значение понятия «цифровое информационное пространство». Роль и функции цифрового информационного пространства в современном мире. Свойства и принципы цифрового информационного пространства. </a:t>
            </a:r>
          </a:p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2. Электронная почта, почтовые сервисы (2 ч) 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Регистрация электронной почты, отправка/получение писем. Прикрепление файлов к письму. Сортировка писем в почтовом сервисе. Программы для обработки электронных писем. </a:t>
            </a:r>
          </a:p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3. Поисковые системы в сети интернет (3 ч)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Базовые навыки поиска в сети интернет. Настройка фильтров. Релевантные результаты поиска. Критерии информационного контента и безопасная работа с ним. Поиск информации, заданной консультантом по адресу или по запросу в поисковой системе. Применение навыков использования расширенного поиска. Безопасная работа в сети интернет. </a:t>
            </a:r>
          </a:p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4. Портал </a:t>
            </a:r>
            <a:r>
              <a:rPr lang="ru-RU" sz="1050" b="1" dirty="0" err="1">
                <a:solidFill>
                  <a:srgbClr val="0070C0"/>
                </a:solidFill>
                <a:latin typeface="Arial" charset="0"/>
              </a:rPr>
              <a:t>Госуслуги</a:t>
            </a: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: цель, задачи, механизм работы (6 ч)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Цели, задачи и механизм работы портала </a:t>
            </a:r>
            <a:r>
              <a:rPr lang="ru-RU" sz="1050" dirty="0" err="1">
                <a:latin typeface="Arial" charset="0"/>
              </a:rPr>
              <a:t>Госуслуги</a:t>
            </a:r>
            <a:r>
              <a:rPr lang="ru-RU" sz="1050" dirty="0">
                <a:latin typeface="Arial" charset="0"/>
              </a:rPr>
              <a:t>.  Описание возможностей сервиса. Регистрация. Применение на практике возможностей портала: обращения, запись к врачу, проверка налоговой задолженности. Рассмотрение раздела «Жизненные ситуации». Как написать письмо в собес? Как проверить свою пенсию? Как узнать, есть ли у тебя долги или штрафы?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65563" y="1127125"/>
            <a:ext cx="4113212" cy="5878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5. Покупки в интернете. Интернет-магазины: виды, способы оплаты. (3 ч)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Плюсы и минусы покупок интернете. Виды интернет-магазинов, формы и особенности оплаты и доставки товара. Популярные российские интернет-магазины. Информационная безопасность при оплате покупок через интернет. Работа с каталогами интернет-магазинов, рассмотреть возможности </a:t>
            </a:r>
            <a:r>
              <a:rPr lang="ru-RU" sz="1050" dirty="0" err="1">
                <a:latin typeface="Arial" charset="0"/>
              </a:rPr>
              <a:t>агрегаторов</a:t>
            </a:r>
            <a:r>
              <a:rPr lang="ru-RU" sz="1050" dirty="0">
                <a:latin typeface="Arial" charset="0"/>
              </a:rPr>
              <a:t> интернет-магазинов, выбрать подходящий товар (услугу), пройти алгоритм покупки от входа до оплаты (оплату не производить).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Посмотреть афишу мероприятий (например, на сайте Калужской Филармонии, Дома музыки, КТЗ, ТРЦ «ХХI век» или «РИО» и др.). Выбрать мероприятие, выбрать место в зале, зарезервировать места, дойти до оплаты билета (билет можно не оплачивать).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Заказать лекарство на сайте </a:t>
            </a:r>
            <a:r>
              <a:rPr lang="ru-RU" sz="1050" dirty="0" err="1">
                <a:latin typeface="Arial" charset="0"/>
              </a:rPr>
              <a:t>Фармация.ру</a:t>
            </a:r>
            <a:r>
              <a:rPr lang="ru-RU" sz="1050" dirty="0">
                <a:latin typeface="Arial" charset="0"/>
              </a:rPr>
              <a:t> или </a:t>
            </a:r>
            <a:r>
              <a:rPr lang="ru-RU" sz="1050" dirty="0" err="1">
                <a:latin typeface="Arial" charset="0"/>
              </a:rPr>
              <a:t>Аптека.ру</a:t>
            </a:r>
            <a:r>
              <a:rPr lang="ru-RU" sz="1050" dirty="0">
                <a:latin typeface="Arial" charset="0"/>
              </a:rPr>
              <a:t> (можно не доводить до подтверждения заказа). </a:t>
            </a:r>
          </a:p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6. Цифровая финансовая грамотность (3 ч)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Банковские карты. Их типы. Возможности использования и обеспечение безопасности при работе с ними.  Оплата налогов, штрафов и услуг на портале </a:t>
            </a:r>
            <a:r>
              <a:rPr lang="ru-RU" sz="1050" dirty="0" err="1">
                <a:latin typeface="Arial" charset="0"/>
              </a:rPr>
              <a:t>Госуслуг</a:t>
            </a:r>
            <a:r>
              <a:rPr lang="ru-RU" sz="1050" dirty="0">
                <a:latin typeface="Arial" charset="0"/>
              </a:rPr>
              <a:t>. 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Интернет-банкинг. Возможность оплаты коммунальных услуг. Возможность перевода финансовых средств с одного счета на другой между своими счетами и на другой счет.</a:t>
            </a:r>
          </a:p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7. Мобильные устройства: настройки и возможности (6 ч)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Работа со смартфоном (планшетом). Настройки. Приложения. Установка приложений. Резервное копирование. Коммуникация с помощью приложений. Фото и видео. Настройка при съемке мобильным устройством. </a:t>
            </a:r>
            <a:r>
              <a:rPr lang="ru-RU" sz="1050" dirty="0" err="1">
                <a:latin typeface="Arial" charset="0"/>
              </a:rPr>
              <a:t>Селфи</a:t>
            </a:r>
            <a:r>
              <a:rPr lang="ru-RU" sz="1050" dirty="0">
                <a:latin typeface="Arial" charset="0"/>
              </a:rPr>
              <a:t>. Панорамное фото. Возможности и скрытые функции смартфона.  «Раздача интернета». Радио. Диктофон.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86725" y="1201738"/>
            <a:ext cx="3938588" cy="5802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8. Ориентируемся в городе. Цифровые сервисы транспортного обслуживания: цель, виды, особенности работы.  (3  ч</a:t>
            </a:r>
            <a:r>
              <a:rPr lang="ru-RU" sz="105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ru-RU" sz="1050" i="1" dirty="0">
                <a:latin typeface="Arial" charset="0"/>
              </a:rPr>
              <a:t>Обзор навигационных систем в транспортной логистике региона.</a:t>
            </a:r>
            <a:r>
              <a:rPr lang="ru-RU" sz="1050" dirty="0">
                <a:latin typeface="Arial" charset="0"/>
              </a:rPr>
              <a:t> Характеристика сервисов транспортного обслуживания. Работа с картографическими </a:t>
            </a:r>
            <a:r>
              <a:rPr lang="ru-RU" sz="1050" dirty="0" err="1">
                <a:latin typeface="Arial" charset="0"/>
              </a:rPr>
              <a:t>online</a:t>
            </a:r>
            <a:r>
              <a:rPr lang="ru-RU" sz="1050" dirty="0">
                <a:latin typeface="Arial" charset="0"/>
              </a:rPr>
              <a:t> сервисами, навигатором, построение маршрутов. Использование региональных цифровых транспортных сервисов. Проверка местонахождения рейсового автобуса. Заказ такси (не доводить до оформления заказа). Яндекс- и </a:t>
            </a:r>
            <a:r>
              <a:rPr lang="en-US" sz="1050" dirty="0" err="1">
                <a:latin typeface="Arial" charset="0"/>
              </a:rPr>
              <a:t>Uber</a:t>
            </a:r>
            <a:r>
              <a:rPr lang="ru-RU" sz="1050" dirty="0">
                <a:latin typeface="Arial" charset="0"/>
              </a:rPr>
              <a:t>- такси.</a:t>
            </a:r>
          </a:p>
          <a:p>
            <a:pPr>
              <a:spcAft>
                <a:spcPts val="600"/>
              </a:spcAft>
              <a:defRPr/>
            </a:pPr>
            <a:r>
              <a:rPr lang="ru-RU" sz="1050" i="1" dirty="0">
                <a:latin typeface="Arial" charset="0"/>
              </a:rPr>
              <a:t>Работа с глобальными цифровыми транспортными пассажирскими сервисами</a:t>
            </a:r>
            <a:r>
              <a:rPr lang="ru-RU" sz="1050" dirty="0">
                <a:latin typeface="Arial" charset="0"/>
              </a:rPr>
              <a:t> (ЖД перевозки, авиаперевозки, автоперевозки)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Попробовать совершить виртуальное путешествие: выбрать маршрут, подобрать гостиницу и зарезервировать места. Потом снять бронь. Подобрать билет, довести его до оплаты (оплату можно не производить). Билет в музей.</a:t>
            </a:r>
          </a:p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9. Социальные сети: классификация, характеристики, специфика (3 ч) 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Индивидуальный подбор социальных сетей. Регистрация аккаунта в социальной сети (с каждым слушателем заводится индивидуальная учетная запись). Подбор фотографии и описание </a:t>
            </a:r>
            <a:r>
              <a:rPr lang="ru-RU" sz="1050" dirty="0" err="1">
                <a:latin typeface="Arial" charset="0"/>
              </a:rPr>
              <a:t>профайла</a:t>
            </a:r>
            <a:r>
              <a:rPr lang="ru-RU" sz="1050" dirty="0">
                <a:latin typeface="Arial" charset="0"/>
              </a:rPr>
              <a:t>. Поиск и добавление друзей. Общение, работа с профилем.</a:t>
            </a:r>
          </a:p>
          <a:p>
            <a:pPr>
              <a:spcAft>
                <a:spcPts val="600"/>
              </a:spcAft>
              <a:defRPr/>
            </a:pPr>
            <a:r>
              <a:rPr lang="ru-RU" sz="1050" b="1" dirty="0">
                <a:solidFill>
                  <a:srgbClr val="0070C0"/>
                </a:solidFill>
                <a:latin typeface="Arial" charset="0"/>
              </a:rPr>
              <a:t>10. Специальные возможности мобильных устройств (6 ч)</a:t>
            </a:r>
          </a:p>
          <a:p>
            <a:pPr>
              <a:spcAft>
                <a:spcPts val="600"/>
              </a:spcAft>
              <a:defRPr/>
            </a:pPr>
            <a:r>
              <a:rPr lang="ru-RU" sz="1050" dirty="0">
                <a:latin typeface="Arial" charset="0"/>
              </a:rPr>
              <a:t>Передача файлов. Сохранение файлов на внешний носитель. </a:t>
            </a:r>
            <a:r>
              <a:rPr lang="en-US" sz="1050" dirty="0">
                <a:latin typeface="Arial" charset="0"/>
              </a:rPr>
              <a:t>Bluetooth</a:t>
            </a:r>
            <a:r>
              <a:rPr lang="ru-RU" sz="1050" dirty="0">
                <a:latin typeface="Arial" charset="0"/>
              </a:rPr>
              <a:t>. Озвучка текста. Экранный увеличитель. Памятка. Калькулятор. Календарь. </a:t>
            </a:r>
            <a:r>
              <a:rPr lang="ru-RU" sz="1050" dirty="0" err="1">
                <a:latin typeface="Arial" charset="0"/>
              </a:rPr>
              <a:t>Пульсомер</a:t>
            </a:r>
            <a:r>
              <a:rPr lang="ru-RU" sz="1050" dirty="0">
                <a:latin typeface="Arial" charset="0"/>
              </a:rPr>
              <a:t>. Будильник.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19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20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4821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Профстандарт «Консультант в области развития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цифровой грамотности населения (цифровой куратор)       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01CA9E30-4C3F-48C6-BC87-49DCA8EE1172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5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227138"/>
            <a:ext cx="40132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Box 28"/>
          <p:cNvSpPr txBox="1">
            <a:spLocks noChangeArrowheads="1"/>
          </p:cNvSpPr>
          <p:nvPr/>
        </p:nvSpPr>
        <p:spPr bwMode="auto">
          <a:xfrm>
            <a:off x="4748213" y="1370013"/>
            <a:ext cx="691991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Обобщенная трудовая функция: </a:t>
            </a:r>
            <a:r>
              <a:rPr lang="ru-RU" altLang="ru-RU" sz="18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Консультирование граждан 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в области развития цифровой грамотности</a:t>
            </a:r>
            <a:r>
              <a:rPr lang="ru-RU" altLang="ru-RU" sz="18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  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(3 уровень)</a:t>
            </a:r>
          </a:p>
          <a:p>
            <a:pPr marL="0" lvl="1"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Обобщенная трудовая функция: </a:t>
            </a:r>
            <a:r>
              <a:rPr lang="ru-RU" altLang="ru-RU" sz="18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Организация и проведение мероприятий по консультированию граждан 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в области развития цифровой грамотности</a:t>
            </a:r>
            <a:r>
              <a:rPr lang="ru-RU" altLang="ru-RU" sz="18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 </a:t>
            </a: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(5 уровень)</a:t>
            </a:r>
            <a:endParaRPr lang="en-US" altLang="ru-RU" sz="1800">
              <a:solidFill>
                <a:srgbClr val="2F5597"/>
              </a:solidFill>
              <a:ea typeface="Segoe UI Light" pitchFamily="34" charset="0"/>
              <a:cs typeface="Segoe UI Light" pitchFamily="34" charset="0"/>
            </a:endParaRPr>
          </a:p>
          <a:p>
            <a:pPr marL="0" lvl="1">
              <a:spcBef>
                <a:spcPts val="800"/>
              </a:spcBef>
            </a:pPr>
            <a:endParaRPr lang="en-US" altLang="ru-RU" sz="800">
              <a:solidFill>
                <a:srgbClr val="2F5597"/>
              </a:solidFill>
              <a:ea typeface="Segoe UI Light" pitchFamily="34" charset="0"/>
              <a:cs typeface="Segoe UI Light" pitchFamily="34" charset="0"/>
            </a:endParaRPr>
          </a:p>
          <a:p>
            <a:pPr marL="0" lvl="1">
              <a:spcBef>
                <a:spcPts val="800"/>
              </a:spcBef>
            </a:pPr>
            <a:r>
              <a:rPr lang="ru-RU" altLang="ru-RU" sz="1800" b="1">
                <a:solidFill>
                  <a:srgbClr val="FF0000"/>
                </a:solidFill>
                <a:ea typeface="Segoe UI Light" pitchFamily="34" charset="0"/>
                <a:cs typeface="Segoe UI Light" pitchFamily="34" charset="0"/>
              </a:rPr>
              <a:t>Общие сведения:</a:t>
            </a:r>
          </a:p>
          <a:p>
            <a:pPr marL="0" lvl="1"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Наименование вида профессиональной деятельности: </a:t>
            </a:r>
            <a:r>
              <a:rPr lang="ru-RU" altLang="ru-RU" sz="1800"/>
              <a:t>Оказание информационно-консультационных  услуг населению в области развития цифровой грамотности</a:t>
            </a:r>
          </a:p>
          <a:p>
            <a:pPr marL="0" lvl="1">
              <a:spcBef>
                <a:spcPts val="800"/>
              </a:spcBef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Основная цель вида профессиональной деятельности:</a:t>
            </a:r>
          </a:p>
          <a:p>
            <a:pPr marL="0" lvl="1">
              <a:spcBef>
                <a:spcPts val="800"/>
              </a:spcBef>
            </a:pPr>
            <a:r>
              <a:rPr lang="ru-RU" altLang="ru-RU" sz="1800">
                <a:ea typeface="Segoe UI Light" pitchFamily="34" charset="0"/>
                <a:cs typeface="Segoe UI Light" pitchFamily="34" charset="0"/>
              </a:rPr>
              <a:t>Консультирование по вопросам применения информационно-коммуникационных технологий в различных сферах жизни, содействие развитию цифровой грамотности различных групп населения</a:t>
            </a:r>
            <a:endParaRPr lang="ru-RU" altLang="ru-RU" b="1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843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44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5845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Профстандарт «Консультант в области развития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цифровой грамотности населения (цифровой куратор)       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C020D0BA-FD68-4B45-ACFB-8F9108CD085F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9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227138"/>
            <a:ext cx="40132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Box 28"/>
          <p:cNvSpPr txBox="1">
            <a:spLocks noChangeArrowheads="1"/>
          </p:cNvSpPr>
          <p:nvPr/>
        </p:nvSpPr>
        <p:spPr bwMode="auto">
          <a:xfrm>
            <a:off x="4748213" y="1370013"/>
            <a:ext cx="6919912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>
              <a:spcBef>
                <a:spcPts val="800"/>
              </a:spcBef>
            </a:pPr>
            <a:r>
              <a:rPr lang="ru-RU" altLang="ru-RU" sz="1800" b="1">
                <a:solidFill>
                  <a:srgbClr val="C00000"/>
                </a:solidFill>
                <a:ea typeface="Segoe UI Light" pitchFamily="34" charset="0"/>
                <a:cs typeface="Segoe UI Light" pitchFamily="34" charset="0"/>
              </a:rPr>
              <a:t>Отнесение к видам экономической деятельности:</a:t>
            </a:r>
          </a:p>
          <a:p>
            <a:pPr marL="0" lvl="1">
              <a:spcBef>
                <a:spcPts val="800"/>
              </a:spcBef>
              <a:buFont typeface="Arial" pitchFamily="34" charset="0"/>
              <a:buChar char="•"/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Деятельность консультативная в области компьютерных технологий прочая</a:t>
            </a:r>
          </a:p>
          <a:p>
            <a:pPr marL="0" lvl="1">
              <a:spcBef>
                <a:spcPts val="800"/>
              </a:spcBef>
              <a:buFont typeface="Arial" pitchFamily="34" charset="0"/>
              <a:buChar char="•"/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Деятельность по оказанию консультационных и информационных услуг</a:t>
            </a:r>
          </a:p>
          <a:p>
            <a:pPr marL="0" lvl="1">
              <a:spcBef>
                <a:spcPts val="800"/>
              </a:spcBef>
              <a:buFont typeface="Arial" pitchFamily="34" charset="0"/>
              <a:buChar char="•"/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Деятельность многоцелевых центров и подобных заведений с преобладанием культурного обслуживания</a:t>
            </a:r>
          </a:p>
          <a:p>
            <a:pPr marL="0" lvl="1">
              <a:spcBef>
                <a:spcPts val="800"/>
              </a:spcBef>
              <a:buFont typeface="Arial" pitchFamily="34" charset="0"/>
              <a:buChar char="•"/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Деятельность учреждений клубного типа: клубов, дворцов и домов культуры, домов народного творчества</a:t>
            </a:r>
          </a:p>
          <a:p>
            <a:pPr marL="0" lvl="1">
              <a:spcBef>
                <a:spcPts val="800"/>
              </a:spcBef>
              <a:buFont typeface="Arial" pitchFamily="34" charset="0"/>
              <a:buChar char="•"/>
            </a:pPr>
            <a:r>
              <a:rPr lang="ru-RU" altLang="ru-RU" sz="18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Деятельность прочих общественных организаций, не включенных в другие группировки</a:t>
            </a:r>
            <a:endParaRPr lang="ru-RU" altLang="ru-RU" b="1">
              <a:solidFill>
                <a:srgbClr val="898989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48213" y="5270500"/>
            <a:ext cx="72040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Наши цифровые кураторы: </a:t>
            </a:r>
            <a:r>
              <a:rPr lang="ru-RU" dirty="0">
                <a:latin typeface="Arial" charset="0"/>
              </a:rPr>
              <a:t>методист, заведующий отделом, психолог</a:t>
            </a:r>
          </a:p>
          <a:p>
            <a:pPr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Наши цифровые консультанты-стажеры</a:t>
            </a:r>
            <a:r>
              <a:rPr lang="ru-RU" dirty="0">
                <a:latin typeface="Arial" charset="0"/>
              </a:rPr>
              <a:t>: библиотекари, учителя, студенты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867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68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6869" name="TextBox 80"/>
          <p:cNvSpPr txBox="1">
            <a:spLocks noChangeArrowheads="1"/>
          </p:cNvSpPr>
          <p:nvPr/>
        </p:nvSpPr>
        <p:spPr bwMode="auto">
          <a:xfrm>
            <a:off x="2343150" y="268288"/>
            <a:ext cx="74295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Модуль программы «Цифровая грамотность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и информационное пространство жизни»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B01ECB02-C8A1-4FF8-915D-0A30C66D8C2B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73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127125"/>
            <a:ext cx="11520488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891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2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7893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Профстандарт «Консультант в области развития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цифровой грамотности населения (цифровой куратор)</a:t>
            </a:r>
            <a:endParaRPr lang="ru-RU" altLang="ru-RU" sz="2400" b="1">
              <a:solidFill>
                <a:srgbClr val="843C0C"/>
              </a:solidFill>
              <a:ea typeface="Segoe UI Light" pitchFamily="34" charset="0"/>
              <a:cs typeface="Segoe UI Light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B4847DDF-8B5D-462D-AE04-C0C48D9D1EB2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7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27138"/>
            <a:ext cx="40132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Box 28"/>
          <p:cNvSpPr txBox="1">
            <a:spLocks noChangeArrowheads="1"/>
          </p:cNvSpPr>
          <p:nvPr/>
        </p:nvSpPr>
        <p:spPr bwMode="auto">
          <a:xfrm>
            <a:off x="4211638" y="1152525"/>
            <a:ext cx="7834312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>
              <a:spcBef>
                <a:spcPts val="800"/>
              </a:spcBef>
            </a:pPr>
            <a:r>
              <a:rPr lang="ru-RU" altLang="ru-RU" sz="1600" b="1">
                <a:solidFill>
                  <a:srgbClr val="C00000"/>
                </a:solidFill>
                <a:ea typeface="Segoe UI Light" pitchFamily="34" charset="0"/>
                <a:cs typeface="Segoe UI Light" pitchFamily="34" charset="0"/>
              </a:rPr>
              <a:t>Консультирование граждан в области развития цифровой грамотности  (3 уровень):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US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Требования к образованию и обучению</a:t>
            </a:r>
            <a:endParaRPr lang="ru-RU" altLang="ru-RU" sz="1600">
              <a:solidFill>
                <a:srgbClr val="2F5597"/>
              </a:solidFill>
              <a:ea typeface="Segoe UI Light" pitchFamily="34" charset="0"/>
              <a:cs typeface="Segoe UI Light" pitchFamily="34" charset="0"/>
            </a:endParaRP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ea typeface="Segoe UI Light" pitchFamily="34" charset="0"/>
                <a:cs typeface="Segoe UI Light" pitchFamily="34" charset="0"/>
              </a:rPr>
              <a:t>Профессиональное обучение — программы профессиональной подготовки по профессиям рабочих, должностям служащих, программы переподготовки рабочих, служащих, программы повышения квалификации рабочих, служащих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Требования к опыту практической работы</a:t>
            </a:r>
            <a:r>
              <a:rPr lang="ru-RU" altLang="ru-RU" sz="1600"/>
              <a:t> – нет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Особые условия допуска к работе </a:t>
            </a:r>
            <a:r>
              <a:rPr lang="ru-RU" altLang="ru-RU" sz="1600"/>
              <a:t>– нет</a:t>
            </a:r>
          </a:p>
          <a:p>
            <a:pPr marL="0" lvl="1">
              <a:buFont typeface="Arial" pitchFamily="34" charset="0"/>
              <a:buNone/>
            </a:pPr>
            <a:r>
              <a:rPr lang="ru-RU" altLang="ru-RU" sz="1600"/>
              <a:t>Выполнение подготовительных работ  по консультированию граждан в</a:t>
            </a:r>
          </a:p>
          <a:p>
            <a:pPr marL="0" lvl="1">
              <a:buFont typeface="Arial" pitchFamily="34" charset="0"/>
              <a:buNone/>
            </a:pPr>
            <a:r>
              <a:rPr lang="ru-RU" altLang="ru-RU" sz="1600"/>
              <a:t>области применения информационно-коммуникационных технологий</a:t>
            </a:r>
            <a:endParaRPr lang="ru-RU" altLang="ru-RU" sz="1600" b="1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86225" y="3984625"/>
          <a:ext cx="7959725" cy="2692148"/>
        </p:xfrm>
        <a:graphic>
          <a:graphicData uri="http://schemas.openxmlformats.org/drawingml/2006/table">
            <a:tbl>
              <a:tblPr/>
              <a:tblGrid>
                <a:gridCol w="7959725"/>
              </a:tblGrid>
              <a:tr h="209550">
                <a:tc>
                  <a:txBody>
                    <a:bodyPr/>
                    <a:lstStyle/>
                    <a:p>
                      <a:pPr marL="0" marR="0" lvl="0" indent="3175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Организовывать консультирование граждан с ограниченными возможностями с привлечением специалистов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3175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Оформлять заявки на предоставление консультационных услуг в соответствии с установленными формами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76200" marR="0" lvl="0" indent="-73025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Обрабатывать персональные данные с соблюдением требований, установленных законодательством Российской Федерации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3175" marR="0" lvl="0" indent="0" algn="just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Оказывать консультативную помощь, связанную с оперированием персональными данными самими пользователями (и их защитой) при  работе с  интернет-ресурсами.</a:t>
                      </a:r>
                    </a:p>
                    <a:p>
                      <a:pPr marL="3175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Применять различные методы поиска информации в информационно-телекоммуникационной сети «Интернет»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3175" marR="0" lvl="0" indent="3175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Собирать, анализировать и обобщать информацию по вопросам применения информационно-коммуникационных технологий в соответствии с рабочим заданием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3175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Использовать информационно-коммуникационные технологии в профессиональной деятельности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63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Составлять информационные модули о теме, сроках и месте проведения консультаций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63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Передавать информацию о консультациях с применением средств информационно-коммуникационных технологий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5263">
                <a:tc>
                  <a:txBody>
                    <a:bodyPr/>
                    <a:lstStyle/>
                    <a:p>
                      <a:pPr marL="63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egoe UI Light" pitchFamily="34" charset="0"/>
                          <a:cs typeface="Segoe UI Light" pitchFamily="34" charset="0"/>
                        </a:rPr>
                        <a:t>Вносить информацию в базы данных</a:t>
                      </a:r>
                    </a:p>
                  </a:txBody>
                  <a:tcPr marL="62230" marR="44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69550" y="1463675"/>
            <a:ext cx="14398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Код А/О1.З</a:t>
            </a:r>
            <a:endParaRPr lang="ru-RU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915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6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8917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Профстандарт «Консультант в области развития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цифровой грамотности населения (цифровой куратор)       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7E8B0739-786D-40EB-BECB-6CE5F477B021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21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27138"/>
            <a:ext cx="40132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TextBox 28"/>
          <p:cNvSpPr txBox="1">
            <a:spLocks noChangeArrowheads="1"/>
          </p:cNvSpPr>
          <p:nvPr/>
        </p:nvSpPr>
        <p:spPr bwMode="auto">
          <a:xfrm>
            <a:off x="4086225" y="1144588"/>
            <a:ext cx="79597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>
              <a:spcBef>
                <a:spcPts val="800"/>
              </a:spcBef>
            </a:pPr>
            <a:r>
              <a:rPr lang="ru-RU" altLang="ru-RU" sz="1600" b="1">
                <a:solidFill>
                  <a:srgbClr val="C00000"/>
                </a:solidFill>
                <a:ea typeface="Segoe UI Light" pitchFamily="34" charset="0"/>
                <a:cs typeface="Segoe UI Light" pitchFamily="34" charset="0"/>
              </a:rPr>
              <a:t>Консультирование граждан в области развития цифровой грамотности  (3 уровень):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US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Требования к образованию и обучению</a:t>
            </a:r>
            <a:endParaRPr lang="ru-RU" altLang="ru-RU" sz="1600">
              <a:solidFill>
                <a:srgbClr val="2F5597"/>
              </a:solidFill>
              <a:ea typeface="Segoe UI Light" pitchFamily="34" charset="0"/>
              <a:cs typeface="Segoe UI Light" pitchFamily="34" charset="0"/>
            </a:endParaRP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ea typeface="Segoe UI Light" pitchFamily="34" charset="0"/>
                <a:cs typeface="Segoe UI Light" pitchFamily="34" charset="0"/>
              </a:rPr>
              <a:t>Профессиональное обучение — программы профессиональной подготовки по профессиям рабочих, должностям служащих, программы переподготовки рабочих, служащих, программы повышения квалификации рабочих, служащих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Требования к опыту практической работы</a:t>
            </a:r>
            <a:r>
              <a:rPr lang="ru-RU" altLang="ru-RU" sz="1600"/>
              <a:t> – нет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Особые условия допуска к работе </a:t>
            </a:r>
            <a:r>
              <a:rPr lang="ru-RU" altLang="ru-RU" sz="1600"/>
              <a:t>– нет</a:t>
            </a:r>
          </a:p>
          <a:p>
            <a:pPr marL="0" lvl="1">
              <a:buFont typeface="Arial" pitchFamily="34" charset="0"/>
              <a:buNone/>
            </a:pPr>
            <a:r>
              <a:rPr lang="ru-RU" altLang="ru-RU" sz="1600"/>
              <a:t>Ознакомительное индивидуальное консультирование граждан в области ИКТ</a:t>
            </a:r>
            <a:endParaRPr lang="ru-RU" altLang="ru-RU" sz="1600" b="1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86225" y="3617913"/>
          <a:ext cx="7959725" cy="3148011"/>
        </p:xfrm>
        <a:graphic>
          <a:graphicData uri="http://schemas.openxmlformats.org/drawingml/2006/table">
            <a:tbl>
              <a:tblPr/>
              <a:tblGrid>
                <a:gridCol w="7959725"/>
              </a:tblGrid>
              <a:tr h="456582">
                <a:tc>
                  <a:txBody>
                    <a:bodyPr/>
                    <a:lstStyle>
                      <a:lvl1pPr marL="698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98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Работать на персональном компьютере, с различными поисковыми системами, электронной почтой на уровне уверенного пользователя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2358">
                <a:tc>
                  <a:txBody>
                    <a:bodyPr/>
                    <a:lstStyle>
                      <a:lvl1pPr marL="66675" indent="3175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6675" marR="0" lvl="0" indent="3175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Использовать средства сетевых коммуникаций и социальных сервисов, в том числе мобильных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3164">
                <a:tc>
                  <a:txBody>
                    <a:bodyPr/>
                    <a:lstStyle>
                      <a:lvl1pPr marL="66675" indent="3175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6675" marR="0" lvl="0" indent="3175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Проводить объяснение, сопровождая показом отдельных действий по применению персональных компьютеров, информационно-телекоммуникационной сети «Интернет», онлайн-сервисов, мобильных устройств, технических средств автоматизации платежей (в соответствии с запросом гражданина)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6582">
                <a:tc>
                  <a:txBody>
                    <a:bodyPr/>
                    <a:lstStyle>
                      <a:lvl1pPr marL="698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98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Консультировать граждан под руководством специалиста, проявлять самостоятельность в решении типовых задач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5853">
                <a:tc>
                  <a:txBody>
                    <a:bodyPr/>
                    <a:lstStyle>
                      <a:lvl1pPr marL="73025" indent="-3175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73025" marR="0" lvl="0" indent="-31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Вести диалог, учитывая возрастные и индивидуальные особенности собеседника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36">
                <a:tc>
                  <a:txBody>
                    <a:bodyPr/>
                    <a:lstStyle>
                      <a:lvl1pPr marL="69850" indent="3175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9850" marR="0" lvl="0" indent="31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Организовывать консультирование граждан с ограниченными возможностями с привлечением специалистов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36">
                <a:tc>
                  <a:txBody>
                    <a:bodyPr/>
                    <a:lstStyle>
                      <a:lvl1pPr marL="69850" indent="3175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9850" marR="0" lvl="0" indent="31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Оценивать результативность проведенной консультации с использованием типовых вопросов и заданий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369550" y="1463675"/>
            <a:ext cx="14398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Код А/О2.З</a:t>
            </a:r>
            <a:endParaRPr lang="ru-RU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939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40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39941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Профстандарт «Консультант в области развития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цифровой грамотности населения» (цифровой куратор)       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870E9CBD-B712-48B8-B540-479C582C4312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5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27138"/>
            <a:ext cx="40132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8"/>
          <p:cNvSpPr txBox="1">
            <a:spLocks noChangeArrowheads="1"/>
          </p:cNvSpPr>
          <p:nvPr/>
        </p:nvSpPr>
        <p:spPr bwMode="auto">
          <a:xfrm>
            <a:off x="4021138" y="1144588"/>
            <a:ext cx="817086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>
              <a:spcBef>
                <a:spcPts val="800"/>
              </a:spcBef>
            </a:pPr>
            <a:r>
              <a:rPr lang="ru-RU" altLang="ru-RU" sz="1600" b="1">
                <a:solidFill>
                  <a:srgbClr val="C00000"/>
                </a:solidFill>
                <a:ea typeface="Segoe UI Light" pitchFamily="34" charset="0"/>
                <a:cs typeface="Segoe UI Light" pitchFamily="34" charset="0"/>
              </a:rPr>
              <a:t>Консультирование граждан в области развития цифровой грамотности  (3 уровень):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US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Требования к образованию и обучению</a:t>
            </a:r>
            <a:endParaRPr lang="ru-RU" altLang="ru-RU" sz="1600">
              <a:solidFill>
                <a:srgbClr val="2F5597"/>
              </a:solidFill>
              <a:ea typeface="Segoe UI Light" pitchFamily="34" charset="0"/>
              <a:cs typeface="Segoe UI Light" pitchFamily="34" charset="0"/>
            </a:endParaRP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ea typeface="Segoe UI Light" pitchFamily="34" charset="0"/>
                <a:cs typeface="Segoe UI Light" pitchFamily="34" charset="0"/>
              </a:rPr>
              <a:t>Профессиональное обучение — программы профессиональной подготовки по профессиям рабочих, должностям служащих, программы переподготовки рабочих, служащих, программы повышения квалификации рабочих, служащих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Требования к опыту практической работы</a:t>
            </a:r>
            <a:r>
              <a:rPr lang="ru-RU" altLang="ru-RU" sz="1600"/>
              <a:t> – нет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Особые условия допуска к работе </a:t>
            </a:r>
            <a:r>
              <a:rPr lang="ru-RU" altLang="ru-RU" sz="1600"/>
              <a:t>– нет</a:t>
            </a:r>
          </a:p>
          <a:p>
            <a:pPr marL="0" lvl="1">
              <a:buFont typeface="Arial" pitchFamily="34" charset="0"/>
              <a:buNone/>
            </a:pPr>
            <a:r>
              <a:rPr lang="ru-RU" altLang="ru-RU" sz="1600"/>
              <a:t>Организационно-техническое обеспечение проведения информационно-просветительских  мероприятий, направленных на развитие цифровой грамотности граждан</a:t>
            </a:r>
            <a:endParaRPr lang="ru-RU" altLang="ru-RU" sz="1600" b="1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125913" y="3894138"/>
          <a:ext cx="7959725" cy="2942654"/>
        </p:xfrm>
        <a:graphic>
          <a:graphicData uri="http://schemas.openxmlformats.org/drawingml/2006/table">
            <a:tbl>
              <a:tblPr/>
              <a:tblGrid>
                <a:gridCol w="7959725"/>
              </a:tblGrid>
              <a:tr h="2348029">
                <a:tc>
                  <a:txBody>
                    <a:bodyPr/>
                    <a:lstStyle>
                      <a:lvl1pPr marL="69850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98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Собирать, анализировать и обобщать информацию по вопросам развития компетенций в сфере информационно-коммуникационных технологий</a:t>
                      </a:r>
                    </a:p>
                    <a:p>
                      <a:pPr marL="698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Подготавливать презентации</a:t>
                      </a:r>
                    </a:p>
                    <a:p>
                      <a:pPr marL="698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Оформлять листовки и буклеты по типовым шаблонам</a:t>
                      </a:r>
                    </a:p>
                    <a:p>
                      <a:pPr marL="698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Обеспечивать продвижение информации о проведении мероприятия</a:t>
                      </a:r>
                    </a:p>
                    <a:p>
                      <a:pPr marL="698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Регистрировать участников мероприятия</a:t>
                      </a:r>
                    </a:p>
                    <a:p>
                      <a:pPr marL="698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Осуществлять информационную поддержку и навигацию участников во время мероприятия</a:t>
                      </a:r>
                    </a:p>
                    <a:p>
                      <a:pPr marL="698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Контролировать готовность технического обеспечения мероприятия</a:t>
                      </a:r>
                    </a:p>
                    <a:p>
                      <a:pPr marL="698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Опрашивать участников мероприятия</a:t>
                      </a:r>
                    </a:p>
                    <a:p>
                      <a:pPr marL="698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Составлять и обрабатывать анкеты, проводить анкетирование</a:t>
                      </a:r>
                    </a:p>
                    <a:p>
                      <a:pPr marL="698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Анализировать и обрабатывать информацию по заданным отчетам</a:t>
                      </a:r>
                    </a:p>
                    <a:p>
                      <a:pPr marL="698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Использовать информационно-коммуникационные технологии в профессиональной деятельности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4033">
                <a:tc>
                  <a:txBody>
                    <a:bodyPr/>
                    <a:lstStyle>
                      <a:lvl1pPr marL="69850" indent="3175" ea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69850" marR="0" lvl="0" indent="317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1400" kern="1200" dirty="0" smtClean="0">
                        <a:solidFill>
                          <a:schemeClr val="tx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369550" y="1463675"/>
            <a:ext cx="14398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Код А/О3.З</a:t>
            </a:r>
            <a:endParaRPr lang="ru-RU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:\!!!Kошкин\New present_09_18\no-translate-detected_7190-649-2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0"/>
            <a:ext cx="978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2490788" y="468313"/>
            <a:ext cx="8972550" cy="636587"/>
          </a:xfrm>
          <a:prstGeom prst="rect">
            <a:avLst/>
          </a:prstGeom>
        </p:spPr>
        <p:txBody>
          <a:bodyPr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67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Российское общество «Знание» – «академия миллионов»</a:t>
            </a:r>
            <a:endParaRPr lang="ru-RU" altLang="ru-RU" sz="6700" b="1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46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endParaRPr lang="ru-RU" altLang="ru-RU" sz="3200" b="1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E182818F-CCD3-4ED2-B574-67BD9BA5DDBF}" type="slidenum">
              <a:rPr lang="ru-RU" sz="1400" b="1"/>
              <a:pPr>
                <a:defRPr/>
              </a:pPr>
              <a:t>4</a:t>
            </a:fld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9475" y="1462088"/>
            <a:ext cx="11120438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  <a:latin typeface="+mj-lt"/>
              </a:rPr>
              <a:t>1947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– Всесоюзное Общество по распространению политических и научных знаний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marL="0"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FF0000"/>
                </a:solidFill>
                <a:latin typeface="+mj-lt"/>
              </a:rPr>
              <a:t>1963</a:t>
            </a:r>
            <a:r>
              <a:rPr lang="ru-RU" sz="2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– Всесоюзное Общество «Знание» </a:t>
            </a:r>
          </a:p>
          <a:p>
            <a:pPr marL="0"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FF0000"/>
                </a:solidFill>
                <a:latin typeface="+mj-lt"/>
              </a:rPr>
              <a:t>19</a:t>
            </a:r>
            <a:r>
              <a:rPr lang="ru-RU" sz="2200" b="1" dirty="0">
                <a:solidFill>
                  <a:srgbClr val="FF0000"/>
                </a:solidFill>
                <a:latin typeface="+mj-lt"/>
              </a:rPr>
              <a:t>91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– Общество «Знание» России </a:t>
            </a:r>
          </a:p>
          <a:p>
            <a:pPr marL="0"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FF0000"/>
                </a:solidFill>
                <a:latin typeface="+mj-lt"/>
              </a:rPr>
              <a:t>2016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– Российское общество «Знание»</a:t>
            </a:r>
          </a:p>
        </p:txBody>
      </p:sp>
      <p:pic>
        <p:nvPicPr>
          <p:cNvPr id="410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3211513"/>
            <a:ext cx="608488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1941513"/>
            <a:ext cx="291147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7" name="Рисунок 1" descr="0001 (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63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964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40965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Профстандарт «Консультант в области развития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цифровой грамотности населения (цифровой куратор)       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843A905C-34BD-4C11-AF1B-87FEC9A56E67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9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27138"/>
            <a:ext cx="40132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Box 28"/>
          <p:cNvSpPr txBox="1">
            <a:spLocks noChangeArrowheads="1"/>
          </p:cNvSpPr>
          <p:nvPr/>
        </p:nvSpPr>
        <p:spPr bwMode="auto">
          <a:xfrm>
            <a:off x="4021138" y="1144588"/>
            <a:ext cx="817086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>
              <a:spcBef>
                <a:spcPts val="800"/>
              </a:spcBef>
            </a:pPr>
            <a:r>
              <a:rPr lang="ru-RU" altLang="ru-RU" sz="1600" b="1">
                <a:solidFill>
                  <a:srgbClr val="C00000"/>
                </a:solidFill>
                <a:ea typeface="Segoe UI Light" pitchFamily="34" charset="0"/>
                <a:cs typeface="Segoe UI Light" pitchFamily="34" charset="0"/>
              </a:rPr>
              <a:t>Организация и проведение мероприятий по консультированию граждан в области развития цифровой грамотности  (5 уровень):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US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Требования к образованию и обучению</a:t>
            </a:r>
            <a:endParaRPr lang="ru-RU" altLang="ru-RU" sz="1600">
              <a:solidFill>
                <a:srgbClr val="2F5597"/>
              </a:solidFill>
              <a:ea typeface="Segoe UI Light" pitchFamily="34" charset="0"/>
              <a:cs typeface="Segoe UI Light" pitchFamily="34" charset="0"/>
            </a:endParaRP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ea typeface="Segoe UI Light" pitchFamily="34" charset="0"/>
                <a:cs typeface="Segoe UI Light" pitchFamily="34" charset="0"/>
              </a:rPr>
              <a:t>Среднее профессиональное образование и дополнительное профессиональное образование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ea typeface="Segoe UI Light" pitchFamily="34" charset="0"/>
                <a:cs typeface="Segoe UI Light" pitchFamily="34" charset="0"/>
              </a:rPr>
              <a:t>или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ea typeface="Segoe UI Light" pitchFamily="34" charset="0"/>
                <a:cs typeface="Segoe UI Light" pitchFamily="34" charset="0"/>
              </a:rPr>
              <a:t>Высшее образование и дополнительное профессиональное образование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Требования к опыту практической работы</a:t>
            </a:r>
            <a:r>
              <a:rPr lang="ru-RU" altLang="ru-RU" sz="1600"/>
              <a:t> – нет</a:t>
            </a:r>
          </a:p>
          <a:p>
            <a:pPr marL="0" lvl="1">
              <a:spcBef>
                <a:spcPts val="800"/>
              </a:spcBef>
              <a:buFont typeface="Arial" pitchFamily="34" charset="0"/>
              <a:buNone/>
            </a:pPr>
            <a:r>
              <a:rPr lang="ru-RU" altLang="ru-RU" sz="1600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Особые условия допуска к работе </a:t>
            </a:r>
            <a:r>
              <a:rPr lang="ru-RU" altLang="ru-RU" sz="1600"/>
              <a:t>– нет</a:t>
            </a:r>
          </a:p>
          <a:p>
            <a:pPr marL="0" lvl="1">
              <a:buFont typeface="Arial" pitchFamily="34" charset="0"/>
              <a:buNone/>
            </a:pPr>
            <a:endParaRPr lang="ru-RU" altLang="ru-RU" sz="1600" b="1"/>
          </a:p>
        </p:txBody>
      </p:sp>
      <p:sp>
        <p:nvSpPr>
          <p:cNvPr id="19" name="TextBox 18"/>
          <p:cNvSpPr txBox="1"/>
          <p:nvPr/>
        </p:nvSpPr>
        <p:spPr>
          <a:xfrm>
            <a:off x="10369550" y="1463675"/>
            <a:ext cx="14398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Код В</a:t>
            </a:r>
            <a:endParaRPr lang="ru-RU" dirty="0">
              <a:latin typeface="Arial" charset="0"/>
            </a:endParaRPr>
          </a:p>
        </p:txBody>
      </p:sp>
      <p:pic>
        <p:nvPicPr>
          <p:cNvPr id="40973" name="Picture 2" descr="C:\Users\LUBA\Downloads\Подковинская И.А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4152900"/>
            <a:ext cx="3570287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4" descr="D:\Центр цифровой грамотности\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143375"/>
            <a:ext cx="36671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987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88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41989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Законы в сфере цифровой экономики       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96FDBD37-582D-4784-9D7A-E86E09470074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3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4675" y="1320800"/>
            <a:ext cx="11307763" cy="54625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FF0000"/>
                </a:solidFill>
              </a:rPr>
              <a:t>14 мая 2019 г. </a:t>
            </a:r>
            <a:r>
              <a:rPr lang="ru-RU" dirty="0"/>
              <a:t>Члены Совета Федерации разработали и в ближайшее время внесут в Госдуму законопроект о создании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цифрового профиля </a:t>
            </a:r>
            <a:r>
              <a:rPr lang="ru-RU" dirty="0"/>
              <a:t>граждан РФ, где будут собраны различные личные сведения, и доступе к нему без бумажных документов. </a:t>
            </a:r>
          </a:p>
          <a:p>
            <a:pPr indent="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EE3524"/>
                </a:solidFill>
              </a:rPr>
              <a:t>1 мая 2019 г. </a:t>
            </a:r>
            <a:r>
              <a:rPr lang="ru-RU" dirty="0"/>
              <a:t>–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«суверенный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рунет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dirty="0"/>
              <a:t>- поправки в ФЗ «О связи» и «Об информации, информационных технологиях и о защите информации» </a:t>
            </a:r>
          </a:p>
          <a:p>
            <a:pPr indent="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FF0000"/>
                </a:solidFill>
              </a:rPr>
              <a:t>18 марта </a:t>
            </a:r>
            <a:r>
              <a:rPr lang="en-US" b="1" dirty="0">
                <a:solidFill>
                  <a:srgbClr val="FF0000"/>
                </a:solidFill>
              </a:rPr>
              <a:t>2019 </a:t>
            </a:r>
            <a:r>
              <a:rPr lang="ru-RU" b="1" dirty="0">
                <a:solidFill>
                  <a:srgbClr val="FF0000"/>
                </a:solidFill>
              </a:rPr>
              <a:t>г. № 34 ФЗ - </a:t>
            </a:r>
            <a:r>
              <a:rPr lang="ru-RU" dirty="0"/>
              <a:t>поправки в Гражданский кодекс РФ о «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цифровых правах</a:t>
            </a:r>
            <a:r>
              <a:rPr lang="ru-RU" dirty="0"/>
              <a:t>». Законом закрепляется само понятие «цифровые права» (новая статья 141.1 ГК РФ).</a:t>
            </a:r>
          </a:p>
          <a:p>
            <a:pPr indent="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FF0000"/>
                </a:solidFill>
              </a:rPr>
              <a:t>11 февраля 2019 г.</a:t>
            </a:r>
            <a:r>
              <a:rPr lang="ru-RU" dirty="0"/>
              <a:t>: Международная организация по стандартизации (ИСО/ISO) разработала стандарт ISO/TR 22100-4:2018 «Безопасность производственного оборудования — Связь с ISO 12100 — Часть 4: Руководство для производителей оборудования по рассмотрению соответствующих аспектов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информационной безопасности </a:t>
            </a:r>
            <a:r>
              <a:rPr lang="ru-RU" dirty="0"/>
              <a:t>(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кибербезопасности</a:t>
            </a:r>
            <a:r>
              <a:rPr lang="ru-RU" dirty="0"/>
              <a:t>)». Документ был опубликован в декабре 2018 года.</a:t>
            </a:r>
          </a:p>
          <a:p>
            <a:pPr indent="182563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EE3524"/>
                </a:solidFill>
              </a:rPr>
              <a:t>27 декабря 2018 г.</a:t>
            </a:r>
            <a:r>
              <a:rPr lang="ru-RU" dirty="0"/>
              <a:t> №565-ФЗ о контроле за отдельными операциями с платёжными картами иностранных банков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EE3524"/>
                </a:solidFill>
              </a:rPr>
              <a:t> 24</a:t>
            </a:r>
            <a:r>
              <a:rPr lang="ru-RU" b="1" dirty="0">
                <a:solidFill>
                  <a:srgbClr val="FF0000"/>
                </a:solidFill>
              </a:rPr>
              <a:t> июля 2018 г. </a:t>
            </a:r>
            <a:r>
              <a:rPr lang="ru-RU" dirty="0"/>
              <a:t>Закон об ужесточении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ответственности интернет-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агрегаторов</a:t>
            </a:r>
            <a:r>
              <a:rPr lang="ru-RU" dirty="0"/>
              <a:t>. Теперь предусматривается ответственность таких </a:t>
            </a:r>
            <a:r>
              <a:rPr lang="ru-RU" dirty="0" err="1"/>
              <a:t>агрегаторов</a:t>
            </a:r>
            <a:r>
              <a:rPr lang="ru-RU" dirty="0"/>
              <a:t> за реальный ущерб, обусловленный </a:t>
            </a:r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предоставлением заведомо недостоверной информации </a:t>
            </a:r>
            <a:r>
              <a:rPr lang="ru-RU" dirty="0"/>
              <a:t>о товаре или услуге.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011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2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43013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Заключение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B4E8A649-E006-41FF-A423-BEF10A54288C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7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TextBox 18"/>
          <p:cNvSpPr txBox="1">
            <a:spLocks noChangeArrowheads="1"/>
          </p:cNvSpPr>
          <p:nvPr/>
        </p:nvSpPr>
        <p:spPr bwMode="auto">
          <a:xfrm>
            <a:off x="3263900" y="1562100"/>
            <a:ext cx="85423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>
                <a:latin typeface="Arial" pitchFamily="34" charset="0"/>
              </a:rPr>
              <a:t>Технологии — это не зло. </a:t>
            </a:r>
          </a:p>
          <a:p>
            <a:endParaRPr lang="ru-RU" altLang="ru-RU" sz="1800">
              <a:latin typeface="Arial" pitchFamily="34" charset="0"/>
            </a:endParaRPr>
          </a:p>
          <a:p>
            <a:r>
              <a:rPr lang="ru-RU" altLang="ru-RU" sz="1800">
                <a:latin typeface="Arial" pitchFamily="34" charset="0"/>
              </a:rPr>
              <a:t>Если вы знаете, чего хотите в жизни, они могут помочь этого достичь. </a:t>
            </a:r>
          </a:p>
          <a:p>
            <a:endParaRPr lang="ru-RU" altLang="ru-RU" sz="1800">
              <a:latin typeface="Arial" pitchFamily="34" charset="0"/>
            </a:endParaRPr>
          </a:p>
          <a:p>
            <a:r>
              <a:rPr lang="ru-RU" altLang="ru-RU" sz="1800">
                <a:latin typeface="Arial" pitchFamily="34" charset="0"/>
              </a:rPr>
              <a:t>Но если у вас нет чётких желаний, они будут формировать ваши цели и контролировать вашу жизнь. </a:t>
            </a:r>
          </a:p>
          <a:p>
            <a:endParaRPr lang="ru-RU" altLang="ru-RU" sz="1800">
              <a:latin typeface="Arial" pitchFamily="34" charset="0"/>
            </a:endParaRPr>
          </a:p>
          <a:p>
            <a:r>
              <a:rPr lang="ru-RU" altLang="ru-RU" sz="1800">
                <a:latin typeface="Arial" pitchFamily="34" charset="0"/>
              </a:rPr>
              <a:t>И в итоге вы можете обнаружить, что служите им, а не они служат вам. </a:t>
            </a:r>
          </a:p>
          <a:p>
            <a:endParaRPr lang="ru-RU" altLang="ru-RU" sz="1800">
              <a:latin typeface="Arial" pitchFamily="34" charset="0"/>
            </a:endParaRPr>
          </a:p>
          <a:p>
            <a:r>
              <a:rPr lang="ru-RU" altLang="ru-RU" sz="1800">
                <a:latin typeface="Arial" pitchFamily="34" charset="0"/>
              </a:rPr>
              <a:t>Видели тех зомби, которые бродят по улицам, не отрываясь от смартфонов? Как думаете, они контролируют технологии? Или технологии контролируют их?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Группа 39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035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18383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36" name="Прямая соединительная линия 15"/>
          <p:cNvCxnSpPr>
            <a:cxnSpLocks noChangeShapeType="1"/>
          </p:cNvCxnSpPr>
          <p:nvPr/>
        </p:nvCxnSpPr>
        <p:spPr bwMode="auto">
          <a:xfrm flipH="1" flipV="1">
            <a:off x="3814763" y="1090613"/>
            <a:ext cx="101600" cy="55721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44037" name="TextBox 80"/>
          <p:cNvSpPr txBox="1">
            <a:spLocks noChangeArrowheads="1"/>
          </p:cNvSpPr>
          <p:nvPr/>
        </p:nvSpPr>
        <p:spPr bwMode="auto">
          <a:xfrm>
            <a:off x="2481263" y="268288"/>
            <a:ext cx="93249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Профстандарт «Консультант в области развития </a:t>
            </a:r>
            <a:b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</a:br>
            <a:r>
              <a:rPr lang="ru-RU" altLang="ru-RU" sz="2400" b="1">
                <a:solidFill>
                  <a:srgbClr val="2F5597"/>
                </a:solidFill>
                <a:ea typeface="Segoe UI Light" pitchFamily="34" charset="0"/>
                <a:cs typeface="Segoe UI Light" pitchFamily="34" charset="0"/>
              </a:rPr>
              <a:t>цифровой грамотности населения (цифровой куратор)        </a:t>
            </a:r>
          </a:p>
        </p:txBody>
      </p:sp>
      <p:sp>
        <p:nvSpPr>
          <p:cNvPr id="16" name="Овал 15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642725" y="6318250"/>
            <a:ext cx="309563" cy="365125"/>
          </a:xfrm>
        </p:spPr>
        <p:txBody>
          <a:bodyPr/>
          <a:lstStyle/>
          <a:p>
            <a:pPr>
              <a:defRPr/>
            </a:pPr>
            <a:fld id="{FB441E05-8A34-4AD1-8DC0-57D66B2DB4A5}" type="slidenum">
              <a:rPr lang="ru-RU" sz="1400" b="1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ru-RU" sz="1400" b="1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0" name="Прямая соединительная линия 19"/>
          <p:cNvCxnSpPr>
            <a:stCxn id="16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41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Box 2"/>
          <p:cNvSpPr txBox="1">
            <a:spLocks noChangeArrowheads="1"/>
          </p:cNvSpPr>
          <p:nvPr/>
        </p:nvSpPr>
        <p:spPr bwMode="auto">
          <a:xfrm>
            <a:off x="1200150" y="1370013"/>
            <a:ext cx="103044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b="1">
                <a:solidFill>
                  <a:srgbClr val="0070C0"/>
                </a:solidFill>
                <a:latin typeface="Arial" pitchFamily="34" charset="0"/>
              </a:rPr>
              <a:t>Оператор беспилотных летательных аппаратов (БПЛА) –профессия в списке официального реестра ИТ-профессий;</a:t>
            </a:r>
          </a:p>
          <a:p>
            <a:endParaRPr lang="ru-RU" altLang="ru-RU" sz="2400" b="1">
              <a:solidFill>
                <a:srgbClr val="0070C0"/>
              </a:solidFill>
              <a:latin typeface="Arial" pitchFamily="34" charset="0"/>
            </a:endParaRPr>
          </a:p>
          <a:p>
            <a:r>
              <a:rPr lang="ru-RU" altLang="ru-RU" sz="2400" b="1">
                <a:solidFill>
                  <a:srgbClr val="C00000"/>
                </a:solidFill>
                <a:latin typeface="Arial" pitchFamily="34" charset="0"/>
              </a:rPr>
              <a:t>Цифровой куратор – профессия </a:t>
            </a:r>
          </a:p>
          <a:p>
            <a:r>
              <a:rPr lang="ru-RU" altLang="ru-RU" sz="2400" b="1">
                <a:solidFill>
                  <a:srgbClr val="C00000"/>
                </a:solidFill>
                <a:latin typeface="Arial" pitchFamily="34" charset="0"/>
              </a:rPr>
              <a:t>                               в списке официального реестра ИТ-профессий!</a:t>
            </a:r>
          </a:p>
        </p:txBody>
      </p:sp>
      <p:pic>
        <p:nvPicPr>
          <p:cNvPr id="4404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3324225"/>
            <a:ext cx="608488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4675" y="4013200"/>
            <a:ext cx="4584700" cy="2308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Адрес:</a:t>
            </a:r>
            <a:r>
              <a:rPr lang="ru-RU" dirty="0">
                <a:latin typeface="Arial" charset="0"/>
              </a:rPr>
              <a:t> 248001, г. Калуга, ул. Ленина, 74, </a:t>
            </a:r>
          </a:p>
          <a:p>
            <a:pPr>
              <a:defRPr/>
            </a:pPr>
            <a:r>
              <a:rPr lang="ru-RU" dirty="0">
                <a:latin typeface="Arial" charset="0"/>
              </a:rPr>
              <a:t>«Народный дом», оф. 23 (315).</a:t>
            </a:r>
          </a:p>
          <a:p>
            <a:pPr>
              <a:defRPr/>
            </a:pPr>
            <a:endParaRPr lang="ru-RU" dirty="0">
              <a:latin typeface="Arial" charset="0"/>
            </a:endParaRPr>
          </a:p>
          <a:p>
            <a:pPr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Телефон:</a:t>
            </a:r>
            <a:r>
              <a:rPr lang="ru-RU" dirty="0">
                <a:latin typeface="Arial" charset="0"/>
              </a:rPr>
              <a:t> +7 (910) 912-88-88</a:t>
            </a:r>
          </a:p>
          <a:p>
            <a:pPr>
              <a:defRPr/>
            </a:pPr>
            <a:endParaRPr lang="ru-RU" dirty="0">
              <a:latin typeface="Arial" charset="0"/>
            </a:endParaRPr>
          </a:p>
          <a:p>
            <a:pPr>
              <a:defRPr/>
            </a:pPr>
            <a:r>
              <a:rPr lang="ru-RU" u="sng" dirty="0">
                <a:latin typeface="Arial" charset="0"/>
                <a:hlinkClick r:id="rId5"/>
              </a:rPr>
              <a:t>https://www.znanierussia.ru</a:t>
            </a:r>
            <a:endParaRPr lang="ru-RU" u="sng" dirty="0">
              <a:latin typeface="Arial" charset="0"/>
            </a:endParaRPr>
          </a:p>
          <a:p>
            <a:pPr>
              <a:defRPr/>
            </a:pPr>
            <a:endParaRPr lang="ru-RU" u="sng" dirty="0">
              <a:latin typeface="Arial" charset="0"/>
            </a:endParaRPr>
          </a:p>
          <a:p>
            <a:pPr>
              <a:defRPr/>
            </a:pPr>
            <a:r>
              <a:rPr lang="en-US" u="sng" dirty="0">
                <a:latin typeface="Arial" charset="0"/>
                <a:hlinkClick r:id="rId6"/>
              </a:rPr>
              <a:t>kaluga-znanie@yandex.ru</a:t>
            </a:r>
            <a:endParaRPr lang="ru-RU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00" name="Title 4"/>
          <p:cNvSpPr txBox="1">
            <a:spLocks/>
          </p:cNvSpPr>
          <p:nvPr/>
        </p:nvSpPr>
        <p:spPr bwMode="auto">
          <a:xfrm>
            <a:off x="2952750" y="39052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defRPr/>
            </a:pPr>
            <a:r>
              <a:rPr lang="ru-RU" altLang="ru-RU" sz="28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Федеральная программа «Цифровая экономика РФ»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ru-RU" altLang="ru-RU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eaLnBrk="1" hangingPunct="1">
              <a:lnSpc>
                <a:spcPct val="70000"/>
              </a:lnSpc>
              <a:defRPr/>
            </a:pPr>
            <a:endParaRPr lang="ru-RU" altLang="ru-RU" sz="13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11642725" y="6318250"/>
            <a:ext cx="309563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2C1FA23-8152-4984-AFC2-26BA1187A3E1}" type="slidenum">
              <a:rPr lang="ru-RU" sz="1400" b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4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126" name="Прямоугольник 2"/>
          <p:cNvSpPr>
            <a:spLocks noChangeArrowheads="1"/>
          </p:cNvSpPr>
          <p:nvPr/>
        </p:nvSpPr>
        <p:spPr bwMode="auto">
          <a:xfrm>
            <a:off x="879475" y="1462088"/>
            <a:ext cx="1112043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sz="2200" b="1" dirty="0">
                <a:solidFill>
                  <a:srgbClr val="FF0000"/>
                </a:solidFill>
                <a:latin typeface="Calibri Light" pitchFamily="34" charset="0"/>
              </a:rPr>
              <a:t>Июль 2017 г – декабрь 2025 года 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– Новый экономический уклад. Характеризуется переходом на качественно </a:t>
            </a:r>
            <a:r>
              <a:rPr lang="ru-RU" altLang="ru-RU" sz="2200" b="1" u="sng" dirty="0">
                <a:solidFill>
                  <a:srgbClr val="2F5597"/>
                </a:solidFill>
                <a:latin typeface="Calibri Light" pitchFamily="34" charset="0"/>
              </a:rPr>
              <a:t>новый уровень использования цифровых технологий 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во </a:t>
            </a:r>
            <a:r>
              <a:rPr lang="ru-RU" altLang="ru-RU" sz="2200" b="1" u="sng" dirty="0">
                <a:solidFill>
                  <a:srgbClr val="FF0000"/>
                </a:solidFill>
                <a:latin typeface="Calibri Light" pitchFamily="34" charset="0"/>
              </a:rPr>
              <a:t>всех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 сферах социально-экономической деятельности.</a:t>
            </a: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8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Прямоугольник 2"/>
          <p:cNvSpPr>
            <a:spLocks noChangeArrowheads="1"/>
          </p:cNvSpPr>
          <p:nvPr/>
        </p:nvSpPr>
        <p:spPr bwMode="auto">
          <a:xfrm>
            <a:off x="804863" y="3108325"/>
            <a:ext cx="1112043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sz="2200" b="1" dirty="0">
                <a:solidFill>
                  <a:srgbClr val="FF0000"/>
                </a:solidFill>
                <a:latin typeface="Calibri Light" pitchFamily="34" charset="0"/>
              </a:rPr>
              <a:t>Из доклада «Глобальные информационные технологии» (2016 г.) 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–</a:t>
            </a:r>
            <a:r>
              <a:rPr lang="ru-RU" altLang="ru-RU" sz="2200" b="1" dirty="0">
                <a:solidFill>
                  <a:srgbClr val="FF0000"/>
                </a:solidFill>
                <a:latin typeface="Calibri Light" pitchFamily="34" charset="0"/>
              </a:rPr>
              <a:t> 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/>
            </a:r>
            <a:b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</a:b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Россия на 41 месте по вопросам готовности населения к использованию ЦТ.</a:t>
            </a:r>
          </a:p>
          <a:p>
            <a:pPr marL="0" lvl="1" algn="just"/>
            <a:endParaRPr lang="ru-RU" altLang="ru-RU" sz="2200" b="1" dirty="0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2200" b="1" dirty="0">
                <a:solidFill>
                  <a:srgbClr val="FF0000"/>
                </a:solidFill>
                <a:latin typeface="Calibri Light" pitchFamily="34" charset="0"/>
              </a:rPr>
              <a:t>По программе «Цифровая экономика» 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– Россия </a:t>
            </a:r>
            <a:r>
              <a:rPr lang="ru-RU" altLang="ru-RU" sz="2200" b="1" u="sng" dirty="0">
                <a:solidFill>
                  <a:srgbClr val="2F5597"/>
                </a:solidFill>
                <a:latin typeface="Calibri Light" pitchFamily="34" charset="0"/>
              </a:rPr>
              <a:t>за 8 лет 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в числе первых 20 стран рейтинга привлекательности работы для высококвалифицированных специалистов в сфере ЦТ.</a:t>
            </a:r>
          </a:p>
          <a:p>
            <a:pPr marL="0" lvl="1" algn="just"/>
            <a:endParaRPr lang="ru-RU" altLang="ru-RU" sz="2200" b="1" dirty="0">
              <a:solidFill>
                <a:srgbClr val="2F5597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2200" b="1" dirty="0">
                <a:solidFill>
                  <a:srgbClr val="FF0000"/>
                </a:solidFill>
                <a:latin typeface="Calibri Light" pitchFamily="34" charset="0"/>
              </a:rPr>
              <a:t>Калужская область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 – Создание условий для привлечения специалистов </a:t>
            </a:r>
            <a:b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</a:b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в сфере ЦТ (открытие </a:t>
            </a:r>
            <a:r>
              <a:rPr lang="en-US" altLang="ru-RU" sz="2200" b="1" dirty="0">
                <a:solidFill>
                  <a:srgbClr val="2F5597"/>
                </a:solidFill>
                <a:latin typeface="Calibri Light" pitchFamily="34" charset="0"/>
              </a:rPr>
              <a:t>I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Т-школы,  </a:t>
            </a:r>
            <a:r>
              <a:rPr lang="ru-RU" altLang="ru-RU" sz="2200" b="1" dirty="0" err="1">
                <a:solidFill>
                  <a:srgbClr val="2F5597"/>
                </a:solidFill>
                <a:latin typeface="Calibri Light" pitchFamily="34" charset="0"/>
              </a:rPr>
              <a:t>коворкинг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-центров (5 уже действуют),</a:t>
            </a:r>
            <a:r>
              <a:rPr lang="en-US" altLang="ru-RU" sz="2200" b="1" dirty="0">
                <a:solidFill>
                  <a:srgbClr val="2F5597"/>
                </a:solidFill>
                <a:latin typeface="Calibri Light" pitchFamily="34" charset="0"/>
              </a:rPr>
              <a:t> 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/>
            </a:r>
            <a:b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</a:br>
            <a:r>
              <a:rPr lang="en-US" altLang="ru-RU" sz="2200" b="1" dirty="0">
                <a:solidFill>
                  <a:srgbClr val="2F5597"/>
                </a:solidFill>
                <a:latin typeface="Calibri Light" pitchFamily="34" charset="0"/>
              </a:rPr>
              <a:t>IT-</a:t>
            </a:r>
            <a:r>
              <a:rPr lang="ru-RU" altLang="ru-RU" sz="2200" b="1" dirty="0">
                <a:solidFill>
                  <a:srgbClr val="2F5597"/>
                </a:solidFill>
                <a:latin typeface="Calibri Light" pitchFamily="34" charset="0"/>
              </a:rPr>
              <a:t>центров).</a:t>
            </a:r>
          </a:p>
          <a:p>
            <a:pPr marL="0" lvl="1" algn="just"/>
            <a:endParaRPr lang="ru-RU" altLang="ru-RU" sz="2200" b="1" dirty="0">
              <a:solidFill>
                <a:srgbClr val="2F5597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4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defRPr/>
            </a:pPr>
            <a:r>
              <a:rPr lang="ru-RU" altLang="ru-RU" sz="2700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Федеральная программа «Цифровая экономика РФ»</a:t>
            </a:r>
          </a:p>
          <a:p>
            <a:pPr algn="ctr" eaLnBrk="1" hangingPunct="1">
              <a:lnSpc>
                <a:spcPct val="70000"/>
              </a:lnSpc>
              <a:defRPr/>
            </a:pPr>
            <a:r>
              <a:rPr lang="ru-RU" altLang="ru-RU" b="1" dirty="0" smtClean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algn="ctr" eaLnBrk="1" hangingPunct="1">
              <a:lnSpc>
                <a:spcPct val="70000"/>
              </a:lnSpc>
              <a:defRPr/>
            </a:pPr>
            <a:endParaRPr lang="ru-RU" altLang="ru-RU" sz="13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" name="Номер слайда 1"/>
          <p:cNvSpPr txBox="1">
            <a:spLocks noGrp="1"/>
          </p:cNvSpPr>
          <p:nvPr/>
        </p:nvSpPr>
        <p:spPr>
          <a:xfrm>
            <a:off x="11642725" y="6318250"/>
            <a:ext cx="309563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EEF2DD8-E11C-4ED9-8454-D5FFB5111C43}" type="slidenum">
              <a:rPr lang="ru-RU" sz="1400" b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400" b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102" name="Прямоугольник 2"/>
          <p:cNvSpPr>
            <a:spLocks noChangeArrowheads="1"/>
          </p:cNvSpPr>
          <p:nvPr/>
        </p:nvSpPr>
        <p:spPr bwMode="auto">
          <a:xfrm>
            <a:off x="374650" y="4067175"/>
            <a:ext cx="46815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2200" b="1" dirty="0" smtClean="0">
                <a:solidFill>
                  <a:srgbClr val="FF0000"/>
                </a:solidFill>
                <a:latin typeface="Calibri Light" pitchFamily="34" charset="0"/>
              </a:rPr>
              <a:t>10 июля 2018 г. - </a:t>
            </a:r>
            <a:r>
              <a:rPr lang="ru-RU" altLang="ru-RU" sz="2200" b="1" dirty="0" smtClean="0">
                <a:solidFill>
                  <a:srgbClr val="0070C0"/>
                </a:solidFill>
                <a:latin typeface="Calibri Light" pitchFamily="34" charset="0"/>
              </a:rPr>
              <a:t>Специальным представителем по вопросам цифрового и технологического развития назначен </a:t>
            </a:r>
            <a:r>
              <a:rPr lang="ru-RU" altLang="ru-RU" sz="2200" b="1" dirty="0" smtClean="0">
                <a:solidFill>
                  <a:schemeClr val="accent5">
                    <a:lumMod val="75000"/>
                  </a:schemeClr>
                </a:solidFill>
                <a:latin typeface="Calibri Light" pitchFamily="34" charset="0"/>
              </a:rPr>
              <a:t>Дмитрий Песков</a:t>
            </a:r>
            <a:r>
              <a:rPr lang="ru-RU" altLang="ru-RU" sz="2200" b="1" dirty="0" smtClean="0">
                <a:solidFill>
                  <a:srgbClr val="0070C0"/>
                </a:solidFill>
                <a:latin typeface="Calibri Light" pitchFamily="34" charset="0"/>
              </a:rPr>
              <a:t>, Агентство стратегических инициатив.</a:t>
            </a: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2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Прямоугольник 2"/>
          <p:cNvSpPr>
            <a:spLocks noChangeArrowheads="1"/>
          </p:cNvSpPr>
          <p:nvPr/>
        </p:nvSpPr>
        <p:spPr bwMode="auto">
          <a:xfrm>
            <a:off x="5376863" y="5376863"/>
            <a:ext cx="6575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b="1">
                <a:solidFill>
                  <a:srgbClr val="0070C0"/>
                </a:solidFill>
                <a:latin typeface="Calibri Light" pitchFamily="34" charset="0"/>
              </a:rPr>
              <a:t>МИНИСТЕРСТВО ЦИФРОВОГО РАЗВИТИЯ КАЛУЖСКОЙ ОБЛАСТИ</a:t>
            </a:r>
          </a:p>
          <a:p>
            <a:pPr marL="0" lvl="1" algn="just"/>
            <a:r>
              <a:rPr lang="ru-RU" altLang="ru-RU" b="1">
                <a:solidFill>
                  <a:srgbClr val="FF0000"/>
                </a:solidFill>
                <a:latin typeface="Calibri Light" pitchFamily="34" charset="0"/>
              </a:rPr>
              <a:t>Министр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 – Александр Валерьевич Архангельский</a:t>
            </a:r>
          </a:p>
        </p:txBody>
      </p:sp>
      <p:pic>
        <p:nvPicPr>
          <p:cNvPr id="615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265238"/>
            <a:ext cx="26257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2243138"/>
            <a:ext cx="1752600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127125"/>
            <a:ext cx="54324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172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 РФ»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7173" name="Номер слайда 1"/>
          <p:cNvSpPr txBox="1">
            <a:spLocks noGrp="1"/>
          </p:cNvSpPr>
          <p:nvPr/>
        </p:nvSpPr>
        <p:spPr bwMode="auto">
          <a:xfrm>
            <a:off x="11642725" y="6318250"/>
            <a:ext cx="309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12A0EE98-7897-4619-BCD6-81429FCD851C}" type="slidenum">
              <a:rPr lang="ru-RU" altLang="ru-RU" sz="1400" b="1">
                <a:solidFill>
                  <a:srgbClr val="898989"/>
                </a:solidFill>
              </a:rPr>
              <a:pPr algn="r"/>
              <a:t>7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Прямоугольник 2"/>
          <p:cNvSpPr>
            <a:spLocks noChangeArrowheads="1"/>
          </p:cNvSpPr>
          <p:nvPr/>
        </p:nvSpPr>
        <p:spPr bwMode="auto">
          <a:xfrm>
            <a:off x="688975" y="1298575"/>
            <a:ext cx="1112043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b="1">
                <a:solidFill>
                  <a:srgbClr val="C00000"/>
                </a:solidFill>
                <a:latin typeface="Calibri Light" pitchFamily="34" charset="0"/>
              </a:rPr>
              <a:t>Каждое из направлений развития цифровой среды 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и ключевых институтов учитывает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поддержку  развития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 как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уже существующих условий 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для возникновения прорывных и перспективных сквозных цифровых платформ и технологий, так и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создание условий для возникновения новых платформ и технологий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. </a:t>
            </a:r>
          </a:p>
          <a:p>
            <a:pPr marL="0" lvl="1" algn="just"/>
            <a:endParaRPr lang="ru-RU" altLang="ru-RU" sz="2200" b="1">
              <a:solidFill>
                <a:srgbClr val="C00000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sz="2200" b="1">
                <a:solidFill>
                  <a:srgbClr val="C00000"/>
                </a:solidFill>
                <a:latin typeface="Calibri Light" pitchFamily="34" charset="0"/>
              </a:rPr>
              <a:t>Основные сквозные цифровые технологии: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большие данные;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нейротехнологии и искусственный интеллект;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системы распределенного реестра;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квантовые технологии;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новые производственные технологии;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промышленный интернет;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компоненты робототехники и сенсорика;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технологии беспроводной связи;</a:t>
            </a:r>
          </a:p>
          <a:p>
            <a:pPr marL="0" lvl="1" algn="just"/>
            <a:r>
              <a:rPr lang="ru-RU" altLang="ru-RU" sz="2000" b="1">
                <a:solidFill>
                  <a:srgbClr val="2F5597"/>
                </a:solidFill>
                <a:latin typeface="Calibri Light" pitchFamily="34" charset="0"/>
              </a:rPr>
              <a:t>технологии виртуальной и дополненной реальностей.</a:t>
            </a:r>
          </a:p>
          <a:p>
            <a:pPr marL="0" lvl="1" algn="just"/>
            <a:endParaRPr lang="ru-RU" altLang="ru-RU" b="1" i="1">
              <a:solidFill>
                <a:srgbClr val="00B050"/>
              </a:solidFill>
              <a:latin typeface="Calibri Light" pitchFamily="34" charset="0"/>
            </a:endParaRPr>
          </a:p>
          <a:p>
            <a:pPr marL="0" lvl="1" algn="just"/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Предусматривается </a:t>
            </a:r>
            <a:r>
              <a:rPr lang="ru-RU" altLang="ru-RU" b="1" i="1">
                <a:solidFill>
                  <a:srgbClr val="C00000"/>
                </a:solidFill>
                <a:latin typeface="Calibri Light" pitchFamily="34" charset="0"/>
              </a:rPr>
              <a:t>изменение перечня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таких технологий </a:t>
            </a:r>
            <a:r>
              <a:rPr lang="ru-RU" altLang="ru-RU" b="1" i="1">
                <a:solidFill>
                  <a:srgbClr val="C00000"/>
                </a:solidFill>
                <a:latin typeface="Calibri Light" pitchFamily="34" charset="0"/>
              </a:rPr>
              <a:t>по мере появление и развития новых технологий</a:t>
            </a:r>
          </a:p>
        </p:txBody>
      </p:sp>
      <p:pic>
        <p:nvPicPr>
          <p:cNvPr id="7177" name="Picture 2" descr="C:\Users\LUBA\Documents\Цифровая экономика\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2641600"/>
            <a:ext cx="4830763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196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 РФ»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8197" name="Номер слайда 1"/>
          <p:cNvSpPr txBox="1">
            <a:spLocks noGrp="1"/>
          </p:cNvSpPr>
          <p:nvPr/>
        </p:nvSpPr>
        <p:spPr bwMode="auto">
          <a:xfrm>
            <a:off x="11642725" y="6318250"/>
            <a:ext cx="309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25D76CE3-3CFD-49B1-9166-24496C2883B5}" type="slidenum">
              <a:rPr lang="ru-RU" altLang="ru-RU" sz="1400" b="1">
                <a:solidFill>
                  <a:srgbClr val="898989"/>
                </a:solidFill>
              </a:rPr>
              <a:pPr algn="r"/>
              <a:t>8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249363"/>
            <a:ext cx="765651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2203450"/>
            <a:ext cx="2838450" cy="189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116138"/>
            <a:ext cx="302736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2155825"/>
            <a:ext cx="574516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203700"/>
            <a:ext cx="61976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4005263"/>
            <a:ext cx="57023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Прямоугольник 1"/>
          <p:cNvSpPr>
            <a:spLocks noChangeArrowheads="1"/>
          </p:cNvSpPr>
          <p:nvPr/>
        </p:nvSpPr>
        <p:spPr bwMode="auto">
          <a:xfrm>
            <a:off x="8305800" y="1406525"/>
            <a:ext cx="321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hlinkClick r:id="rId10"/>
              </a:rPr>
              <a:t>http://webinar.bar/mifirecords</a:t>
            </a:r>
            <a:r>
              <a:rPr lang="ru-RU"/>
              <a:t> </a:t>
            </a: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23"/>
          <p:cNvGrpSpPr>
            <a:grpSpLocks/>
          </p:cNvGrpSpPr>
          <p:nvPr/>
        </p:nvGrpSpPr>
        <p:grpSpPr bwMode="auto">
          <a:xfrm>
            <a:off x="893763" y="1060450"/>
            <a:ext cx="11298237" cy="66675"/>
            <a:chOff x="596348" y="1060174"/>
            <a:chExt cx="11595652" cy="5301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96348" y="1113184"/>
              <a:ext cx="1159565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6348" y="1060174"/>
              <a:ext cx="1159565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Овал 10"/>
          <p:cNvSpPr/>
          <p:nvPr/>
        </p:nvSpPr>
        <p:spPr>
          <a:xfrm>
            <a:off x="11668125" y="6375400"/>
            <a:ext cx="284163" cy="282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2225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220" name="Title 4"/>
          <p:cNvSpPr txBox="1">
            <a:spLocks/>
          </p:cNvSpPr>
          <p:nvPr/>
        </p:nvSpPr>
        <p:spPr bwMode="auto">
          <a:xfrm>
            <a:off x="3000375" y="447675"/>
            <a:ext cx="89725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ru-RU" altLang="ru-RU" sz="2700" b="1">
                <a:solidFill>
                  <a:srgbClr val="2F5597"/>
                </a:solidFill>
              </a:rPr>
              <a:t>Федеральная программа «Цифровая экономика РФ»</a:t>
            </a:r>
          </a:p>
          <a:p>
            <a:pPr algn="ctr">
              <a:lnSpc>
                <a:spcPct val="70000"/>
              </a:lnSpc>
            </a:pPr>
            <a:r>
              <a:rPr lang="ru-RU" altLang="ru-RU" sz="1800" b="1">
                <a:solidFill>
                  <a:srgbClr val="2F5597"/>
                </a:solidFill>
              </a:rPr>
              <a:t> </a:t>
            </a:r>
          </a:p>
          <a:p>
            <a:pPr algn="ctr">
              <a:lnSpc>
                <a:spcPct val="70000"/>
              </a:lnSpc>
            </a:pPr>
            <a:endParaRPr lang="ru-RU" altLang="ru-RU" sz="1300" b="1">
              <a:solidFill>
                <a:srgbClr val="0070C0"/>
              </a:solidFill>
            </a:endParaRPr>
          </a:p>
        </p:txBody>
      </p:sp>
      <p:sp>
        <p:nvSpPr>
          <p:cNvPr id="9221" name="Номер слайда 1"/>
          <p:cNvSpPr txBox="1">
            <a:spLocks noGrp="1"/>
          </p:cNvSpPr>
          <p:nvPr/>
        </p:nvSpPr>
        <p:spPr bwMode="auto">
          <a:xfrm>
            <a:off x="11642725" y="6318250"/>
            <a:ext cx="309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D62D187-E404-4A0A-8754-F23E38C116D1}" type="slidenum">
              <a:rPr lang="ru-RU" altLang="ru-RU" sz="1400" b="1">
                <a:solidFill>
                  <a:srgbClr val="898989"/>
                </a:solidFill>
              </a:rPr>
              <a:pPr algn="r"/>
              <a:t>9</a:t>
            </a:fld>
            <a:endParaRPr lang="ru-RU" altLang="ru-RU" sz="1400" b="1">
              <a:solidFill>
                <a:srgbClr val="898989"/>
              </a:solidFill>
            </a:endParaRPr>
          </a:p>
        </p:txBody>
      </p:sp>
      <p:cxnSp>
        <p:nvCxnSpPr>
          <p:cNvPr id="13" name="Прямая соединительная линия 12"/>
          <p:cNvCxnSpPr>
            <a:stCxn id="11" idx="4"/>
          </p:cNvCxnSpPr>
          <p:nvPr/>
        </p:nvCxnSpPr>
        <p:spPr>
          <a:xfrm>
            <a:off x="11809413" y="6657975"/>
            <a:ext cx="0" cy="200025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3" name="Рисунок 1" descr="0001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20650"/>
            <a:ext cx="17668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2"/>
          <p:cNvSpPr>
            <a:spLocks noChangeArrowheads="1"/>
          </p:cNvSpPr>
          <p:nvPr/>
        </p:nvSpPr>
        <p:spPr bwMode="auto">
          <a:xfrm>
            <a:off x="688975" y="1298575"/>
            <a:ext cx="6948488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algn="just" eaLnBrk="1" hangingPunct="1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Большие данные </a:t>
            </a:r>
          </a:p>
          <a:p>
            <a:pPr marL="0" lvl="1" algn="just" eaLnBrk="1" hangingPunct="1">
              <a:defRPr/>
            </a:pP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Жесткая конкуренция в современном мире вынуждает компании искать все новые способы, позволяющие развивать бизнес в условиях усиливающихся трендов на повсеместную информатизацию и </a:t>
            </a:r>
            <a:r>
              <a:rPr lang="ru-RU" altLang="ru-RU" b="1" dirty="0" err="1">
                <a:solidFill>
                  <a:srgbClr val="2F5597"/>
                </a:solidFill>
                <a:latin typeface="Calibri Light" pitchFamily="34" charset="0"/>
              </a:rPr>
              <a:t>цифровизацию</a:t>
            </a:r>
            <a:r>
              <a:rPr lang="ru-RU" altLang="ru-RU" b="1" dirty="0" smtClean="0">
                <a:solidFill>
                  <a:srgbClr val="2F5597"/>
                </a:solidFill>
                <a:latin typeface="Calibri Light" pitchFamily="34" charset="0"/>
              </a:rPr>
              <a:t>.</a:t>
            </a:r>
          </a:p>
          <a:p>
            <a:pPr marL="0" lvl="1" algn="just" eaLnBrk="1" hangingPunct="1">
              <a:defRPr/>
            </a:pP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Одним из наиболее эффективных подходов к развитию бизнеса в указанных условиях является ориентированность компании на </a:t>
            </a:r>
            <a:r>
              <a:rPr lang="ru-RU" altLang="ru-RU" b="1" i="1" dirty="0">
                <a:solidFill>
                  <a:srgbClr val="00B050"/>
                </a:solidFill>
                <a:latin typeface="Calibri Light" pitchFamily="34" charset="0"/>
              </a:rPr>
              <a:t>работу с данными 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— так называемый </a:t>
            </a:r>
            <a:r>
              <a:rPr lang="en-US" altLang="ru-RU" b="1" dirty="0">
                <a:solidFill>
                  <a:srgbClr val="2F5597"/>
                </a:solidFill>
                <a:latin typeface="Calibri Light" pitchFamily="34" charset="0"/>
              </a:rPr>
              <a:t>Data-driven 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подход, подразумевающий </a:t>
            </a:r>
            <a:r>
              <a:rPr lang="ru-RU" altLang="ru-RU" b="1" i="1" dirty="0">
                <a:solidFill>
                  <a:srgbClr val="00B050"/>
                </a:solidFill>
                <a:latin typeface="Calibri Light" pitchFamily="34" charset="0"/>
              </a:rPr>
              <a:t>использование технологий машинного обучения</a:t>
            </a:r>
            <a:r>
              <a:rPr lang="ru-RU" altLang="ru-RU" b="1" dirty="0">
                <a:solidFill>
                  <a:srgbClr val="2F5597"/>
                </a:solidFill>
                <a:latin typeface="Calibri Light" pitchFamily="34" charset="0"/>
              </a:rPr>
              <a:t> (</a:t>
            </a:r>
            <a:r>
              <a:rPr lang="en-US" altLang="ru-RU" b="1" dirty="0">
                <a:solidFill>
                  <a:srgbClr val="2F5597"/>
                </a:solidFill>
                <a:latin typeface="Calibri Light" pitchFamily="34" charset="0"/>
              </a:rPr>
              <a:t>Machine Learning</a:t>
            </a:r>
            <a:r>
              <a:rPr lang="en-US" altLang="ru-RU" b="1" dirty="0" smtClean="0">
                <a:solidFill>
                  <a:srgbClr val="2F5597"/>
                </a:solidFill>
                <a:latin typeface="Calibri Light" pitchFamily="34" charset="0"/>
              </a:rPr>
              <a:t>).</a:t>
            </a:r>
            <a:endParaRPr lang="ru-RU" altLang="ru-RU" b="1" dirty="0">
              <a:solidFill>
                <a:srgbClr val="2F5597"/>
              </a:solidFill>
              <a:latin typeface="Calibri Light" pitchFamily="34" charset="0"/>
            </a:endParaRPr>
          </a:p>
        </p:txBody>
      </p:sp>
      <p:pic>
        <p:nvPicPr>
          <p:cNvPr id="92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1298575"/>
            <a:ext cx="42481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Прямоугольник 2"/>
          <p:cNvSpPr>
            <a:spLocks noChangeArrowheads="1"/>
          </p:cNvSpPr>
          <p:nvPr/>
        </p:nvSpPr>
        <p:spPr bwMode="auto">
          <a:xfrm>
            <a:off x="406400" y="4484688"/>
            <a:ext cx="11298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algn="just"/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Основное отличие Data-driven компании от любой другой — это умение использовать существующие данные для реализации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предиктивной аналитики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, нацеленной на будущее, регулярно дающую ответы на такие вопросы, как: «Какие причины привели к данному событию?», «Какие меры необходимо предпринять для решения возникшей проблемы?», «Какой прогноз мы можем построить на основе имеющихся данных?» Таким образом, только дата-ориентированные организации способны монетизировать данные,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использовать аналитику данных</a:t>
            </a:r>
            <a:r>
              <a:rPr lang="ru-RU" altLang="ru-RU" b="1">
                <a:solidFill>
                  <a:srgbClr val="2F5597"/>
                </a:solidFill>
                <a:latin typeface="Calibri Light" pitchFamily="34" charset="0"/>
              </a:rPr>
              <a:t> как </a:t>
            </a:r>
            <a:r>
              <a:rPr lang="ru-RU" altLang="ru-RU" b="1" i="1">
                <a:solidFill>
                  <a:srgbClr val="00B050"/>
                </a:solidFill>
                <a:latin typeface="Calibri Light" pitchFamily="34" charset="0"/>
              </a:rPr>
              <a:t>реальный инструмент по построению системы поддержки принятия решений.</a:t>
            </a:r>
            <a:endParaRPr lang="ru-RU" altLang="ru-RU" b="1" i="1">
              <a:solidFill>
                <a:srgbClr val="C00000"/>
              </a:solidFill>
              <a:latin typeface="Calibri Light" pitchFamily="34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16917</TotalTime>
  <Words>4383</Words>
  <Application>Microsoft Office PowerPoint</Application>
  <PresentationFormat>Произвольный</PresentationFormat>
  <Paragraphs>769</Paragraphs>
  <Slides>43</Slides>
  <Notes>43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Курдовер Анна Николаевна</dc:creator>
  <cp:lastModifiedBy>NorbelPC</cp:lastModifiedBy>
  <cp:revision>1428</cp:revision>
  <cp:lastPrinted>2018-05-25T05:48:31Z</cp:lastPrinted>
  <dcterms:created xsi:type="dcterms:W3CDTF">2017-06-28T08:40:51Z</dcterms:created>
  <dcterms:modified xsi:type="dcterms:W3CDTF">2019-05-22T06:51:32Z</dcterms:modified>
</cp:coreProperties>
</file>