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6" r:id="rId3"/>
    <p:sldId id="287" r:id="rId4"/>
    <p:sldId id="279" r:id="rId5"/>
    <p:sldId id="281" r:id="rId6"/>
    <p:sldId id="280" r:id="rId7"/>
    <p:sldId id="282" r:id="rId8"/>
    <p:sldId id="283" r:id="rId9"/>
    <p:sldId id="284" r:id="rId10"/>
    <p:sldId id="285" r:id="rId11"/>
    <p:sldId id="257" r:id="rId12"/>
    <p:sldId id="288" r:id="rId13"/>
    <p:sldId id="289" r:id="rId14"/>
    <p:sldId id="290" r:id="rId15"/>
    <p:sldId id="291" r:id="rId16"/>
    <p:sldId id="292" r:id="rId17"/>
    <p:sldId id="295" r:id="rId18"/>
    <p:sldId id="293" r:id="rId19"/>
    <p:sldId id="294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848"/>
    <a:srgbClr val="1984CC"/>
    <a:srgbClr val="03136A"/>
    <a:srgbClr val="35759D"/>
    <a:srgbClr val="35B19D"/>
    <a:srgbClr val="000000"/>
    <a:srgbClr val="FFFF00"/>
    <a:srgbClr val="B3D3EA"/>
    <a:srgbClr val="78AD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2923" autoAdjust="0"/>
    <p:restoredTop sz="95596" autoAdjust="0"/>
  </p:normalViewPr>
  <p:slideViewPr>
    <p:cSldViewPr>
      <p:cViewPr>
        <p:scale>
          <a:sx n="100" d="100"/>
          <a:sy n="100" d="100"/>
        </p:scale>
        <p:origin x="-194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117A58-B3B0-4F95-86C5-56798DDA146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7126F6-787C-49DF-A436-B257F92460E0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4591F-4476-41C9-BBAA-538DA8F44FA3}" type="slidenum">
              <a:rPr lang="en-US"/>
              <a:pPr/>
              <a:t>10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F9E5B6-1BA5-49D4-9FAA-2D806A4CB376}" type="slidenum">
              <a:rPr lang="en-US"/>
              <a:pPr/>
              <a:t>11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4591F-4476-41C9-BBAA-538DA8F44FA3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4591F-4476-41C9-BBAA-538DA8F44FA3}" type="slidenum">
              <a:rPr lang="en-US"/>
              <a:pPr/>
              <a:t>13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4591F-4476-41C9-BBAA-538DA8F44FA3}" type="slidenum">
              <a:rPr lang="en-US"/>
              <a:pPr/>
              <a:t>14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4591F-4476-41C9-BBAA-538DA8F44FA3}" type="slidenum">
              <a:rPr lang="en-US"/>
              <a:pPr/>
              <a:t>15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4591F-4476-41C9-BBAA-538DA8F44FA3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4591F-4476-41C9-BBAA-538DA8F44FA3}" type="slidenum">
              <a:rPr lang="en-US"/>
              <a:pPr/>
              <a:t>17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F9E5B6-1BA5-49D4-9FAA-2D806A4CB376}" type="slidenum">
              <a:rPr lang="en-US"/>
              <a:pPr/>
              <a:t>18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4591F-4476-41C9-BBAA-538DA8F44FA3}" type="slidenum">
              <a:rPr lang="en-US"/>
              <a:pPr/>
              <a:t>19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F9E5B6-1BA5-49D4-9FAA-2D806A4CB376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4591F-4476-41C9-BBAA-538DA8F44FA3}" type="slidenum">
              <a:rPr lang="en-US"/>
              <a:pPr/>
              <a:t>20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4591F-4476-41C9-BBAA-538DA8F44FA3}" type="slidenum">
              <a:rPr lang="en-US"/>
              <a:pPr/>
              <a:t>21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4591F-4476-41C9-BBAA-538DA8F44FA3}" type="slidenum">
              <a:rPr lang="en-US"/>
              <a:pPr/>
              <a:t>22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4591F-4476-41C9-BBAA-538DA8F44FA3}" type="slidenum">
              <a:rPr lang="en-US"/>
              <a:pPr/>
              <a:t>23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4591F-4476-41C9-BBAA-538DA8F44FA3}" type="slidenum">
              <a:rPr lang="en-US"/>
              <a:pPr/>
              <a:t>24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F9E5B6-1BA5-49D4-9FAA-2D806A4CB376}" type="slidenum">
              <a:rPr lang="en-US"/>
              <a:pPr/>
              <a:t>25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4591F-4476-41C9-BBAA-538DA8F44FA3}" type="slidenum">
              <a:rPr lang="en-US"/>
              <a:pPr/>
              <a:t>26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4591F-4476-41C9-BBAA-538DA8F44FA3}" type="slidenum">
              <a:rPr lang="en-US"/>
              <a:pPr/>
              <a:t>27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4591F-4476-41C9-BBAA-538DA8F44FA3}" type="slidenum">
              <a:rPr lang="en-US"/>
              <a:pPr/>
              <a:t>28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4591F-4476-41C9-BBAA-538DA8F44FA3}" type="slidenum">
              <a:rPr lang="en-US"/>
              <a:pPr/>
              <a:t>29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F9E5B6-1BA5-49D4-9FAA-2D806A4CB376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4591F-4476-41C9-BBAA-538DA8F44FA3}" type="slidenum">
              <a:rPr lang="en-US"/>
              <a:pPr/>
              <a:t>30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4591F-4476-41C9-BBAA-538DA8F44FA3}" type="slidenum">
              <a:rPr lang="en-US"/>
              <a:pPr/>
              <a:t>31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F9E5B6-1BA5-49D4-9FAA-2D806A4CB376}" type="slidenum">
              <a:rPr lang="en-US"/>
              <a:pPr/>
              <a:t>32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4591F-4476-41C9-BBAA-538DA8F44FA3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4591F-4476-41C9-BBAA-538DA8F44FA3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4591F-4476-41C9-BBAA-538DA8F44FA3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4591F-4476-41C9-BBAA-538DA8F44FA3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4591F-4476-41C9-BBAA-538DA8F44FA3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4591F-4476-41C9-BBAA-538DA8F44FA3}" type="slidenum">
              <a:rPr lang="en-US"/>
              <a:pPr/>
              <a:t>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8382000" cy="704850"/>
          </a:xfrm>
          <a:effectLst>
            <a:outerShdw dist="28398" dir="1593903" algn="ctr" rotWithShape="0">
              <a:schemeClr val="accent1"/>
            </a:outerShdw>
          </a:effectLst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066800"/>
            <a:ext cx="8382000" cy="685800"/>
          </a:xfrm>
          <a:effectLst>
            <a:outerShdw dist="28398" dir="1593903" algn="ctr" rotWithShape="0">
              <a:schemeClr val="accent1"/>
            </a:outerShdw>
          </a:effectLst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152400"/>
            <a:ext cx="19431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56769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9600" y="1676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42844" y="3500438"/>
            <a:ext cx="9001156" cy="2786082"/>
          </a:xfrm>
          <a:effectLst>
            <a:outerShdw dist="28398" dir="1593903" algn="ctr" rotWithShape="0">
              <a:schemeClr val="bg2"/>
            </a:outerShdw>
          </a:effectLst>
        </p:spPr>
        <p:txBody>
          <a:bodyPr/>
          <a:lstStyle/>
          <a:p>
            <a:r>
              <a:rPr lang="ru-RU" sz="39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Электронные сервисы</a:t>
            </a:r>
            <a:br>
              <a:rPr lang="ru-RU" sz="39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9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при подготовке и проведении     </a:t>
            </a:r>
            <a:br>
              <a:rPr lang="ru-RU" sz="39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9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избирательных кампаний</a:t>
            </a:r>
            <a:endParaRPr lang="en-US" sz="39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214290"/>
            <a:ext cx="7143768" cy="2071702"/>
          </a:xfrm>
          <a:effectLst/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Интернет-ресурсы Избирательной комиссии Калужской области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и территориальных избирательных комиссий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2357430"/>
            <a:ext cx="721520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14348" y="2571744"/>
            <a:ext cx="8429652" cy="275273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ko-KR" sz="5400" dirty="0" smtClean="0">
                <a:latin typeface="Verdana" pitchFamily="34" charset="0"/>
                <a:ea typeface="굴림" charset="-127"/>
              </a:rPr>
              <a:t>Цифровые сервисы при подготовке и проведении выборов и референдумов</a:t>
            </a:r>
            <a:r>
              <a:rPr lang="en-US" altLang="ko-KR" sz="5400" dirty="0" smtClean="0">
                <a:latin typeface="Verdana" pitchFamily="34" charset="0"/>
                <a:ea typeface="굴림" charset="-127"/>
              </a:rPr>
              <a:t>.</a:t>
            </a:r>
            <a:endParaRPr lang="en-US" altLang="ko-KR" sz="54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54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ru-RU" sz="5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642918"/>
            <a:ext cx="6934200" cy="715963"/>
          </a:xfrm>
          <a:effectLst/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Цифровые сервисы при подготовке и проведении выборов и референдумов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32" y="2071678"/>
            <a:ext cx="6934200" cy="4267200"/>
          </a:xfrm>
          <a:effectLst>
            <a:outerShdw algn="ctr" rotWithShape="0">
              <a:schemeClr val="accent1"/>
            </a:outerShdw>
          </a:effec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ko-KR" sz="1800" dirty="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Предназначение – направлены на повышение удобства избирательных процедур и оптимизации деятельности участников выборов, обеспечение их доступности широкому кругу пользователей, усиление прозрачности избирательного процесса и повышение доверия к нему.</a:t>
            </a:r>
            <a:endParaRPr lang="en-US" altLang="ko-KR" sz="18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18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ru-RU" altLang="ko-KR" sz="1800" dirty="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Цифровые сервисы реализуются через портал </a:t>
            </a:r>
            <a:r>
              <a:rPr lang="ru-RU" altLang="ko-KR" sz="1800" dirty="0" err="1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госуслуг</a:t>
            </a:r>
            <a:r>
              <a:rPr lang="ru-RU" altLang="ko-KR" sz="1800" dirty="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(50 миллионов пользователей), систему МФЦ и различные интернет-ресурсы</a:t>
            </a:r>
            <a:r>
              <a:rPr lang="en-US" altLang="ko-KR" sz="1800" dirty="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endParaRPr lang="en-US" altLang="ko-KR" sz="18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18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ru-RU" altLang="ko-KR" sz="1800" dirty="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 настоящее время функционируют сервисы по дистанционному обучению организаторов выборов, по подаче заявления о голосовании по месту нахождения, о голосовании вне помещения для голосования. В 2020-2021 годах планируется введение специальных сервисов для кандидатов и избирательных объединений, избирательных комиссий, средств массовой информации и т.д.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  <a:effectLst/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Цифровые сервисы при подготовке и проведении выборов и референдумов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143116"/>
            <a:ext cx="7215238" cy="407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642918"/>
            <a:ext cx="6934200" cy="715963"/>
          </a:xfrm>
          <a:effectLst/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Цифровые сервисы при подготовке и проведении выборов и референдумов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F:\Электронные сервисы на выборах\booklet_block_245x245_17_july_rus (pdf.io)-1-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928802"/>
            <a:ext cx="5218550" cy="4786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642918"/>
            <a:ext cx="6934200" cy="715963"/>
          </a:xfrm>
          <a:effectLst/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Цифровые сервисы при подготовке и проведении выборов и референдумов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074" name="Picture 2" descr="F:\Электронные сервисы на выборах\booklet_block_245x245_17_july_rus (pdf.io)-1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000240"/>
            <a:ext cx="4643446" cy="4643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642918"/>
            <a:ext cx="6934200" cy="715963"/>
          </a:xfrm>
          <a:effectLst/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Цифровые сервисы при подготовке и проведении выборов и референдумов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714488"/>
            <a:ext cx="5214974" cy="500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642918"/>
            <a:ext cx="6934200" cy="715963"/>
          </a:xfrm>
          <a:effectLst/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Цифровые сервисы при подготовке и проведении выборов и референдумов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122" name="Picture 2" descr="F:\Электронные сервисы на выборах\booklet_block_245x245_17_july_rus (pdf.io)-1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785902"/>
            <a:ext cx="5072098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14348" y="2571744"/>
            <a:ext cx="7315200" cy="275273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ko-KR" sz="5400" dirty="0" smtClean="0">
                <a:latin typeface="Verdana" pitchFamily="34" charset="0"/>
                <a:ea typeface="굴림" charset="-127"/>
              </a:rPr>
              <a:t>Цифровые избирательные участки.</a:t>
            </a:r>
            <a:endParaRPr lang="en-US" altLang="ko-KR" sz="54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54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ru-RU" sz="5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500042"/>
            <a:ext cx="6934200" cy="715963"/>
          </a:xfrm>
          <a:effectLst/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Цифровые избирательные участки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71670" y="1500174"/>
            <a:ext cx="692948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accent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 сентября 2019 года жители регионов, где проходили дополнительные выборы депутатов Государственной Думы седьмого созыва по одномандатным избирательным округам и выборы высших должностных лиц субъектов Российской Федерации, смогли принять участие в эксперименте по голосованию на цифровых избирательных участках в Москве.</a:t>
            </a:r>
          </a:p>
          <a:p>
            <a:pPr marL="342900" lvl="0" indent="-342900" algn="l">
              <a:lnSpc>
                <a:spcPct val="80000"/>
              </a:lnSpc>
              <a:spcBef>
                <a:spcPct val="20000"/>
              </a:spcBef>
            </a:pPr>
            <a:endParaRPr lang="ru-RU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Соответствующее голосование проходило в соответствии с Федеральным законом № 102-ФЗ от 29.05.2019 года.</a:t>
            </a:r>
          </a:p>
          <a:p>
            <a:pPr marL="342900" lvl="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kumimoji="0" lang="ru-RU" altLang="ko-K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altLang="ko-KR" sz="18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Этапы реализации проекта:</a:t>
            </a:r>
          </a:p>
          <a:p>
            <a:pPr marL="342900" lvl="0" indent="-342900" algn="l">
              <a:lnSpc>
                <a:spcPct val="80000"/>
              </a:lnSpc>
              <a:spcBef>
                <a:spcPct val="20000"/>
              </a:spcBef>
            </a:pPr>
            <a:r>
              <a:rPr lang="ru-RU" sz="18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ru-RU" sz="1800" dirty="0" smtClean="0"/>
              <a:t>2019 – образование 30 цифровых избирательных участков в г. Москве,</a:t>
            </a:r>
          </a:p>
          <a:p>
            <a:pPr marL="342900" lvl="0" indent="-342900" algn="l">
              <a:lnSpc>
                <a:spcPct val="80000"/>
              </a:lnSpc>
              <a:spcBef>
                <a:spcPct val="20000"/>
              </a:spcBef>
            </a:pPr>
            <a:r>
              <a:rPr lang="ru-RU" sz="1800" dirty="0" smtClean="0"/>
              <a:t>     2020 – 2500 цифровых избирательных участков в регионах России,</a:t>
            </a:r>
          </a:p>
          <a:p>
            <a:pPr marL="342900" lvl="0" indent="-342900" algn="l">
              <a:lnSpc>
                <a:spcPct val="80000"/>
              </a:lnSpc>
              <a:spcBef>
                <a:spcPct val="20000"/>
              </a:spcBef>
            </a:pPr>
            <a:r>
              <a:rPr lang="ru-RU" sz="1800" dirty="0" smtClean="0"/>
              <a:t>     2021 – 5000 цифровых избирательных участков по всей территории России.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315200" cy="4324368"/>
          </a:xfrm>
        </p:spPr>
        <p:txBody>
          <a:bodyPr/>
          <a:lstStyle/>
          <a:p>
            <a:pPr indent="-342000">
              <a:lnSpc>
                <a:spcPct val="80000"/>
              </a:lnSpc>
              <a:spcBef>
                <a:spcPts val="1800"/>
              </a:spcBef>
            </a:pPr>
            <a:r>
              <a:rPr lang="ru-RU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Информационные ресурсы избирательных комиссий.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굴림" charset="-127"/>
            </a:endParaRPr>
          </a:p>
          <a:p>
            <a:pPr indent="-342000">
              <a:lnSpc>
                <a:spcPct val="80000"/>
              </a:lnSpc>
              <a:spcBef>
                <a:spcPts val="1800"/>
              </a:spcBef>
            </a:pPr>
            <a:r>
              <a:rPr lang="ru-RU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Цифровые сервисы при подготовке и проведении выборов и референдумов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. 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굴림" charset="-127"/>
            </a:endParaRPr>
          </a:p>
          <a:p>
            <a:pPr indent="-342000">
              <a:lnSpc>
                <a:spcPct val="80000"/>
              </a:lnSpc>
              <a:spcBef>
                <a:spcPts val="1800"/>
              </a:spcBef>
            </a:pPr>
            <a:r>
              <a:rPr lang="ru-RU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Цифровые избирательные участки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.</a:t>
            </a:r>
            <a:endParaRPr lang="ru-RU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굴림" charset="-127"/>
            </a:endParaRPr>
          </a:p>
          <a:p>
            <a:pPr indent="-342000">
              <a:lnSpc>
                <a:spcPct val="80000"/>
              </a:lnSpc>
              <a:spcBef>
                <a:spcPts val="1800"/>
              </a:spcBef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Дистанционное электронное голосование.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342000">
              <a:lnSpc>
                <a:spcPct val="80000"/>
              </a:lnSpc>
              <a:spcBef>
                <a:spcPts val="1800"/>
              </a:spcBef>
            </a:pPr>
            <a:endParaRPr lang="ru-RU" sz="1800" dirty="0"/>
          </a:p>
          <a:p>
            <a:pPr indent="-342000">
              <a:lnSpc>
                <a:spcPct val="80000"/>
              </a:lnSpc>
              <a:spcBef>
                <a:spcPts val="1800"/>
              </a:spcBef>
            </a:pPr>
            <a:endParaRPr lang="ru-RU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357166"/>
            <a:ext cx="6934200" cy="715963"/>
          </a:xfrm>
          <a:effectLst/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Цифровые избирательные участки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7170" name="Picture 2" descr="F:\Электронные сервисы на выборах\ciu-2019-4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142984"/>
            <a:ext cx="5663464" cy="5516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214290"/>
            <a:ext cx="6934200" cy="715963"/>
          </a:xfrm>
          <a:effectLst/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Цифровые избирательные участки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8194" name="Picture 2" descr="F:\Электронные сервисы на выборах\ciu-2019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000108"/>
            <a:ext cx="4317550" cy="559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214290"/>
            <a:ext cx="6934200" cy="715963"/>
          </a:xfrm>
          <a:effectLst/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Цифровые избирательные участки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9218" name="Picture 2" descr="F:\Электронные сервисы на выборах\ciu-2019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928670"/>
            <a:ext cx="4462090" cy="5705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214290"/>
            <a:ext cx="6934200" cy="715963"/>
          </a:xfrm>
          <a:effectLst/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Цифровые избирательные участки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F:\Электронные сервисы на выборах\ciu-2019-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000108"/>
            <a:ext cx="3749211" cy="4911222"/>
          </a:xfrm>
          <a:prstGeom prst="rect">
            <a:avLst/>
          </a:prstGeom>
          <a:noFill/>
        </p:spPr>
      </p:pic>
      <p:pic>
        <p:nvPicPr>
          <p:cNvPr id="10243" name="Picture 3" descr="F:\Электронные сервисы на выборах\ciu-2019-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2000240"/>
            <a:ext cx="3631108" cy="4395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214290"/>
            <a:ext cx="6934200" cy="715963"/>
          </a:xfrm>
          <a:effectLst/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Цифровые избирательные участки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F:\Электронные сервисы на выборах\ciu-2019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928670"/>
            <a:ext cx="4580942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14348" y="2571744"/>
            <a:ext cx="7315200" cy="275273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ko-KR" sz="5400" dirty="0" smtClean="0">
                <a:latin typeface="Verdana" pitchFamily="34" charset="0"/>
                <a:ea typeface="굴림" charset="-127"/>
              </a:rPr>
              <a:t>Дистанционное электронное голосование.</a:t>
            </a:r>
            <a:endParaRPr lang="en-US" altLang="ko-KR" sz="54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54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ru-RU" sz="5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357166"/>
            <a:ext cx="6934200" cy="715963"/>
          </a:xfrm>
          <a:effectLst/>
        </p:spPr>
        <p:txBody>
          <a:bodyPr/>
          <a:lstStyle/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Дистанционное электронное голосование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71670" y="1785926"/>
            <a:ext cx="671991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accent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 сентября 2019 года в Москве проведен эксперимент по дистанционному электронному голосованию. Избиратели трех округов приняли участие в выборах депутатов Московской городской Думы седьмого созыва посредством дистанционного электронного голосования на портале MOS.RU.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굴림" charset="-127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굴림" charset="-127"/>
                <a:cs typeface="+mn-cs"/>
              </a:rPr>
              <a:t>Эксперимент проводился в соответствии с Федеральным законом № 103 от 29 мая 2019 года и Законом города Москвы № 18 от 22 мая 2019 года.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ru-RU" sz="1800" kern="0" dirty="0" smtClean="0">
              <a:latin typeface="Verdana" pitchFamily="34" charset="0"/>
              <a:ea typeface="굴림" charset="-127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sz="1800" kern="0" dirty="0" smtClean="0">
                <a:latin typeface="Verdana" pitchFamily="34" charset="0"/>
                <a:ea typeface="굴림" charset="-127"/>
              </a:rPr>
              <a:t>Возможностью дистанционного электронного голосования могли воспользоваться около 450 тысяч человек или 6% избирателей.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357166"/>
            <a:ext cx="6934200" cy="715963"/>
          </a:xfrm>
          <a:effectLst/>
        </p:spPr>
        <p:txBody>
          <a:bodyPr/>
          <a:lstStyle/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Дистанционное электронное голосование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2290" name="Picture 2" descr="F:\Электронные сервисы на выборах\deg_19.08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285860"/>
            <a:ext cx="6072230" cy="5255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357166"/>
            <a:ext cx="6934200" cy="715963"/>
          </a:xfrm>
          <a:effectLst/>
        </p:spPr>
        <p:txBody>
          <a:bodyPr/>
          <a:lstStyle/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Дистанционное электронное голосование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3314" name="Picture 2" descr="F:\Электронные сервисы на выборах\deg_19.08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142984"/>
            <a:ext cx="3811720" cy="4929222"/>
          </a:xfrm>
          <a:prstGeom prst="rect">
            <a:avLst/>
          </a:prstGeom>
          <a:noFill/>
        </p:spPr>
      </p:pic>
      <p:pic>
        <p:nvPicPr>
          <p:cNvPr id="13315" name="Picture 3" descr="F:\Электронные сервисы на выборах\deg_19.08-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1928802"/>
            <a:ext cx="3429024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357166"/>
            <a:ext cx="6934200" cy="715963"/>
          </a:xfrm>
          <a:effectLst/>
        </p:spPr>
        <p:txBody>
          <a:bodyPr/>
          <a:lstStyle/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Дистанционное электронное голосование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4338" name="Picture 2" descr="F:\Электронные сервисы на выборах\deg_19.08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214422"/>
            <a:ext cx="4147254" cy="5372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14348" y="2571744"/>
            <a:ext cx="7315200" cy="275273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ko-KR" sz="5400" dirty="0" smtClean="0">
                <a:latin typeface="Verdana" pitchFamily="34" charset="0"/>
                <a:ea typeface="굴림" charset="-127"/>
              </a:rPr>
              <a:t>Информационные ресурсы избирательных комиссий.</a:t>
            </a:r>
            <a:endParaRPr lang="en-US" altLang="ko-KR" sz="54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54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ru-RU" sz="5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357166"/>
            <a:ext cx="6934200" cy="715963"/>
          </a:xfrm>
          <a:effectLst/>
        </p:spPr>
        <p:txBody>
          <a:bodyPr/>
          <a:lstStyle/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Дистанционное электронное голосование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362" name="Picture 2" descr="F:\Электронные сервисы на выборах\deg_19.08-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285860"/>
            <a:ext cx="3793599" cy="4927699"/>
          </a:xfrm>
          <a:prstGeom prst="rect">
            <a:avLst/>
          </a:prstGeom>
          <a:noFill/>
        </p:spPr>
      </p:pic>
      <p:pic>
        <p:nvPicPr>
          <p:cNvPr id="15363" name="Picture 3" descr="F:\Электронные сервисы на выборах\deg_19.08-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2000240"/>
            <a:ext cx="3596670" cy="4786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357166"/>
            <a:ext cx="6934200" cy="715963"/>
          </a:xfrm>
          <a:effectLst/>
        </p:spPr>
        <p:txBody>
          <a:bodyPr/>
          <a:lstStyle/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Дистанционное электронное голосование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6386" name="Picture 2" descr="F:\Электронные сервисы на выборах\deg_19.08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214422"/>
            <a:ext cx="4168462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71472" y="2857496"/>
            <a:ext cx="7858180" cy="857256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altLang="ko-KR" sz="4400" dirty="0" smtClean="0">
                <a:latin typeface="Verdana" pitchFamily="34" charset="0"/>
                <a:ea typeface="굴림" charset="-127"/>
              </a:rPr>
              <a:t>СПАСИБО ЗА ВНИМАНИЕ!</a:t>
            </a:r>
            <a:endParaRPr lang="en-US" altLang="ko-KR" sz="44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ru-RU" sz="5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  <a:effectLst/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</a:rPr>
              <a:t>Информационные ресурсы избирательных комиссий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6934200" cy="4267200"/>
          </a:xfrm>
          <a:effectLst>
            <a:outerShdw algn="ctr" rotWithShape="0">
              <a:schemeClr val="accent1"/>
            </a:outerShdw>
          </a:effec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ko-KR" sz="1800" dirty="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Основные задачи – обеспечение гарантий участников избирательного процесса на своевременное и полноценное получение информации о выборах и референдумах, а также проведение информационно-разъяснительной работы об отдельных этапах избирательного процесса или действиях избирательных комиссий.</a:t>
            </a:r>
            <a:endParaRPr lang="en-US" altLang="ko-KR" sz="18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18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ru-RU" altLang="ko-KR" sz="1800" dirty="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Предложенные задачи решаются через опубликование, обнародование и размещение соответствующих информационных материалов</a:t>
            </a:r>
            <a:r>
              <a:rPr lang="en-US" altLang="ko-KR" sz="1800" dirty="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endParaRPr lang="en-US" altLang="ko-KR" sz="18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18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ru-RU" altLang="ko-KR" sz="1800" dirty="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Для опубликования используются средства массовой информации, в том числе зарегистрированные как электронные средства массовой информации, для обнародования и размещения – различные интернет-ресурсы или различного рода стенды, находящиеся в публичном доступе</a:t>
            </a:r>
            <a:r>
              <a:rPr lang="en-US" altLang="ko-KR" sz="1800" dirty="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285728"/>
            <a:ext cx="6934200" cy="715963"/>
          </a:xfrm>
          <a:effectLst/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Интернет-ресурсы ЦИК России и РЦОИТ при ЦИК России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1\Desktop\1\Doc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214422"/>
            <a:ext cx="4000528" cy="5521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285728"/>
            <a:ext cx="6934200" cy="715963"/>
          </a:xfrm>
          <a:effectLst/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Интернет-ресурсы ЦИК России и РЦОИТ при ЦИК России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714488"/>
            <a:ext cx="648621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285728"/>
            <a:ext cx="6934200" cy="715963"/>
          </a:xfrm>
          <a:effectLst/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Интернет-ресурсы ЦИК России и РЦОИТ при ЦИК России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285860"/>
            <a:ext cx="5072098" cy="53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214290"/>
            <a:ext cx="7143768" cy="2071702"/>
          </a:xfrm>
          <a:effectLst/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Интернет-ресурсы Избирательной комиссии Калужской области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и территориальных избирательных комиссий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2357430"/>
            <a:ext cx="7000924" cy="423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214290"/>
            <a:ext cx="7143768" cy="2071702"/>
          </a:xfrm>
          <a:effectLst/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Интернет-ресурсы Избирательной комиссии Калужской области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и территориальных избирательных комиссий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2357430"/>
            <a:ext cx="711552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powerpoint-template-24 10">
      <a:dk1>
        <a:srgbClr val="4D4D4D"/>
      </a:dk1>
      <a:lt1>
        <a:srgbClr val="FFFFFF"/>
      </a:lt1>
      <a:dk2>
        <a:srgbClr val="4D4D4D"/>
      </a:dk2>
      <a:lt2>
        <a:srgbClr val="0045A3"/>
      </a:lt2>
      <a:accent1>
        <a:srgbClr val="005AB6"/>
      </a:accent1>
      <a:accent2>
        <a:srgbClr val="0073CF"/>
      </a:accent2>
      <a:accent3>
        <a:srgbClr val="FFFFFF"/>
      </a:accent3>
      <a:accent4>
        <a:srgbClr val="404040"/>
      </a:accent4>
      <a:accent5>
        <a:srgbClr val="AAB5D7"/>
      </a:accent5>
      <a:accent6>
        <a:srgbClr val="0068BB"/>
      </a:accent6>
      <a:hlink>
        <a:srgbClr val="0084D9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230</TotalTime>
  <Words>567</Words>
  <Application>Microsoft Office PowerPoint</Application>
  <PresentationFormat>Экран (4:3)</PresentationFormat>
  <Paragraphs>90</Paragraphs>
  <Slides>32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powerpoint-template</vt:lpstr>
      <vt:lpstr>Электронные сервисы       при подготовке и проведении                         избирательных кампаний</vt:lpstr>
      <vt:lpstr>Слайд 2</vt:lpstr>
      <vt:lpstr>Слайд 3</vt:lpstr>
      <vt:lpstr>Информационные ресурсы избирательных комиссий</vt:lpstr>
      <vt:lpstr>Интернет-ресурсы ЦИК России и РЦОИТ при ЦИК России</vt:lpstr>
      <vt:lpstr>Интернет-ресурсы ЦИК России и РЦОИТ при ЦИК России</vt:lpstr>
      <vt:lpstr>Интернет-ресурсы ЦИК России и РЦОИТ при ЦИК России</vt:lpstr>
      <vt:lpstr>Интернет-ресурсы Избирательной комиссии Калужской области и территориальных избирательных комиссий</vt:lpstr>
      <vt:lpstr>Интернет-ресурсы Избирательной комиссии Калужской области и территориальных избирательных комиссий</vt:lpstr>
      <vt:lpstr>Интернет-ресурсы Избирательной комиссии Калужской области и территориальных избирательных комиссий</vt:lpstr>
      <vt:lpstr>Слайд 11</vt:lpstr>
      <vt:lpstr>Цифровые сервисы при подготовке и проведении выборов и референдумов</vt:lpstr>
      <vt:lpstr>Цифровые сервисы при подготовке и проведении выборов и референдумов</vt:lpstr>
      <vt:lpstr>Цифровые сервисы при подготовке и проведении выборов и референдумов</vt:lpstr>
      <vt:lpstr>Цифровые сервисы при подготовке и проведении выборов и референдумов</vt:lpstr>
      <vt:lpstr>Цифровые сервисы при подготовке и проведении выборов и референдумов</vt:lpstr>
      <vt:lpstr>Цифровые сервисы при подготовке и проведении выборов и референдумов</vt:lpstr>
      <vt:lpstr>Слайд 18</vt:lpstr>
      <vt:lpstr>Цифровые избирательные участки</vt:lpstr>
      <vt:lpstr>Цифровые избирательные участки</vt:lpstr>
      <vt:lpstr>Цифровые избирательные участки</vt:lpstr>
      <vt:lpstr>Цифровые избирательные участки</vt:lpstr>
      <vt:lpstr>Цифровые избирательные участки</vt:lpstr>
      <vt:lpstr>Цифровые избирательные участки</vt:lpstr>
      <vt:lpstr>Слайд 25</vt:lpstr>
      <vt:lpstr>Дистанционное электронное голосование</vt:lpstr>
      <vt:lpstr>Дистанционное электронное голосование</vt:lpstr>
      <vt:lpstr>Дистанционное электронное голосование</vt:lpstr>
      <vt:lpstr>Дистанционное электронное голосование</vt:lpstr>
      <vt:lpstr>Дистанционное электронное голосование</vt:lpstr>
      <vt:lpstr>Дистанционное электронное голосование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Admin</dc:creator>
  <cp:lastModifiedBy>Lugovoy</cp:lastModifiedBy>
  <cp:revision>68</cp:revision>
  <dcterms:created xsi:type="dcterms:W3CDTF">2011-12-13T18:42:45Z</dcterms:created>
  <dcterms:modified xsi:type="dcterms:W3CDTF">2019-10-30T06:43:27Z</dcterms:modified>
</cp:coreProperties>
</file>