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7" r:id="rId2"/>
    <p:sldId id="353" r:id="rId3"/>
    <p:sldId id="356" r:id="rId4"/>
    <p:sldId id="362" r:id="rId5"/>
    <p:sldId id="355" r:id="rId6"/>
    <p:sldId id="358" r:id="rId7"/>
    <p:sldId id="329" r:id="rId8"/>
    <p:sldId id="359" r:id="rId9"/>
    <p:sldId id="377" r:id="rId10"/>
    <p:sldId id="328" r:id="rId11"/>
    <p:sldId id="349" r:id="rId12"/>
    <p:sldId id="331" r:id="rId13"/>
    <p:sldId id="361" r:id="rId14"/>
    <p:sldId id="351" r:id="rId15"/>
    <p:sldId id="352" r:id="rId16"/>
    <p:sldId id="315" r:id="rId17"/>
    <p:sldId id="357" r:id="rId18"/>
    <p:sldId id="354" r:id="rId19"/>
    <p:sldId id="312" r:id="rId20"/>
    <p:sldId id="375" r:id="rId21"/>
    <p:sldId id="360" r:id="rId22"/>
    <p:sldId id="365" r:id="rId23"/>
    <p:sldId id="367" r:id="rId24"/>
    <p:sldId id="350" r:id="rId25"/>
    <p:sldId id="363" r:id="rId26"/>
    <p:sldId id="364" r:id="rId27"/>
    <p:sldId id="366" r:id="rId28"/>
    <p:sldId id="345" r:id="rId29"/>
    <p:sldId id="346" r:id="rId30"/>
    <p:sldId id="347" r:id="rId31"/>
    <p:sldId id="348" r:id="rId32"/>
    <p:sldId id="294" r:id="rId33"/>
    <p:sldId id="332" r:id="rId34"/>
    <p:sldId id="376" r:id="rId35"/>
    <p:sldId id="330" r:id="rId36"/>
    <p:sldId id="370" r:id="rId37"/>
    <p:sldId id="371" r:id="rId38"/>
    <p:sldId id="338" r:id="rId39"/>
    <p:sldId id="374" r:id="rId40"/>
    <p:sldId id="369" r:id="rId41"/>
    <p:sldId id="372" r:id="rId42"/>
    <p:sldId id="373" r:id="rId43"/>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D458998-EE2C-47CF-876E-B25FDA8612FF}" type="datetimeFigureOut">
              <a:rPr lang="ru-RU" smtClean="0"/>
              <a:t>18.10.2023</a:t>
            </a:fld>
            <a:endParaRPr lang="ru-RU"/>
          </a:p>
        </p:txBody>
      </p:sp>
      <p:sp>
        <p:nvSpPr>
          <p:cNvPr id="4" name="Нижний колонтитул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3C602F7-0FD1-43E2-882B-6C0F946C6752}" type="slidenum">
              <a:rPr lang="ru-RU" smtClean="0"/>
              <a:t>‹#›</a:t>
            </a:fld>
            <a:endParaRPr lang="ru-RU"/>
          </a:p>
        </p:txBody>
      </p:sp>
    </p:spTree>
    <p:extLst>
      <p:ext uri="{BB962C8B-B14F-4D97-AF65-F5344CB8AC3E}">
        <p14:creationId xmlns:p14="http://schemas.microsoft.com/office/powerpoint/2010/main" val="1836142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6E62FA5-819C-458D-872E-7017A3B33E2B}" type="datetimeFigureOut">
              <a:rPr lang="ru-RU" smtClean="0"/>
              <a:t>18.10.2023</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6360A23-CF37-40FB-8039-9B1226A9BE3B}" type="slidenum">
              <a:rPr lang="ru-RU" smtClean="0"/>
              <a:t>‹#›</a:t>
            </a:fld>
            <a:endParaRPr lang="ru-RU"/>
          </a:p>
        </p:txBody>
      </p:sp>
    </p:spTree>
    <p:extLst>
      <p:ext uri="{BB962C8B-B14F-4D97-AF65-F5344CB8AC3E}">
        <p14:creationId xmlns:p14="http://schemas.microsoft.com/office/powerpoint/2010/main" val="1565529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360A23-CF37-40FB-8039-9B1226A9BE3B}" type="slidenum">
              <a:rPr lang="ru-RU" smtClean="0"/>
              <a:t>18</a:t>
            </a:fld>
            <a:endParaRPr lang="ru-RU"/>
          </a:p>
        </p:txBody>
      </p:sp>
    </p:spTree>
    <p:extLst>
      <p:ext uri="{BB962C8B-B14F-4D97-AF65-F5344CB8AC3E}">
        <p14:creationId xmlns:p14="http://schemas.microsoft.com/office/powerpoint/2010/main" val="132101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360A23-CF37-40FB-8039-9B1226A9BE3B}" type="slidenum">
              <a:rPr lang="ru-RU" smtClean="0"/>
              <a:t>20</a:t>
            </a:fld>
            <a:endParaRPr lang="ru-RU"/>
          </a:p>
        </p:txBody>
      </p:sp>
    </p:spTree>
    <p:extLst>
      <p:ext uri="{BB962C8B-B14F-4D97-AF65-F5344CB8AC3E}">
        <p14:creationId xmlns:p14="http://schemas.microsoft.com/office/powerpoint/2010/main" val="397639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18.10.2023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18.10.2023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201" y="332656"/>
            <a:ext cx="8229600" cy="2466642"/>
          </a:xfrm>
        </p:spPr>
        <p:txBody>
          <a:bodyPr>
            <a:noAutofit/>
          </a:bodyPr>
          <a:lstStyle/>
          <a:p>
            <a:r>
              <a:rPr lang="ru-RU" b="1" i="1" dirty="0" smtClean="0">
                <a:solidFill>
                  <a:srgbClr val="FFC000"/>
                </a:solidFill>
              </a:rPr>
              <a:t>САХАРНЫЙ ДИАБЕТ</a:t>
            </a:r>
            <a:endParaRPr lang="ru-RU" b="1" i="1" dirty="0">
              <a:solidFill>
                <a:srgbClr val="FFC000"/>
              </a:solidFill>
            </a:endParaRPr>
          </a:p>
        </p:txBody>
      </p:sp>
      <p:sp>
        <p:nvSpPr>
          <p:cNvPr id="5" name="Прямоугольник 4"/>
          <p:cNvSpPr/>
          <p:nvPr/>
        </p:nvSpPr>
        <p:spPr>
          <a:xfrm>
            <a:off x="291201" y="3501008"/>
            <a:ext cx="8097223" cy="461665"/>
          </a:xfrm>
          <a:prstGeom prst="rect">
            <a:avLst/>
          </a:prstGeom>
        </p:spPr>
        <p:txBody>
          <a:bodyPr wrap="square">
            <a:spAutoFit/>
          </a:bodyPr>
          <a:lstStyle/>
          <a:p>
            <a:pPr algn="ctr"/>
            <a:r>
              <a:rPr lang="en-US" sz="2400" dirty="0" smtClean="0">
                <a:solidFill>
                  <a:srgbClr val="FFFF00"/>
                </a:solidFill>
              </a:rPr>
              <a:t>      </a:t>
            </a:r>
            <a:endParaRPr lang="ru-RU" sz="2000" dirty="0">
              <a:solidFill>
                <a:srgbClr val="FFFF00"/>
              </a:solidFill>
            </a:endParaRPr>
          </a:p>
        </p:txBody>
      </p:sp>
      <p:pic>
        <p:nvPicPr>
          <p:cNvPr id="7" name="Рисунок 6"/>
          <p:cNvPicPr>
            <a:picLocks noChangeAspect="1"/>
          </p:cNvPicPr>
          <p:nvPr/>
        </p:nvPicPr>
        <p:blipFill rotWithShape="1">
          <a:blip r:embed="rId2"/>
          <a:srcRect l="-928" r="1" b="31244"/>
          <a:stretch/>
        </p:blipFill>
        <p:spPr>
          <a:xfrm>
            <a:off x="179512" y="5445224"/>
            <a:ext cx="8856984" cy="1080120"/>
          </a:xfrm>
          <a:prstGeom prst="rect">
            <a:avLst/>
          </a:prstGeom>
        </p:spPr>
      </p:pic>
      <p:pic>
        <p:nvPicPr>
          <p:cNvPr id="3" name="Рисунок 2"/>
          <p:cNvPicPr>
            <a:picLocks noChangeAspect="1"/>
          </p:cNvPicPr>
          <p:nvPr/>
        </p:nvPicPr>
        <p:blipFill>
          <a:blip r:embed="rId3"/>
          <a:stretch>
            <a:fillRect/>
          </a:stretch>
        </p:blipFill>
        <p:spPr>
          <a:xfrm>
            <a:off x="2220266" y="2276872"/>
            <a:ext cx="4623462" cy="30801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7544" y="476672"/>
            <a:ext cx="8184124" cy="2554545"/>
          </a:xfrm>
          <a:prstGeom prst="rect">
            <a:avLst/>
          </a:prstGeom>
        </p:spPr>
        <p:txBody>
          <a:bodyPr wrap="square">
            <a:spAutoFit/>
          </a:bodyPr>
          <a:lstStyle/>
          <a:p>
            <a:r>
              <a:rPr lang="ru-RU" sz="2000" dirty="0" smtClean="0"/>
              <a:t>       В </a:t>
            </a:r>
            <a:r>
              <a:rPr lang="ru-RU" sz="2000" dirty="0"/>
              <a:t>настоящее время в России сегодня на борьбу с диабетом выделяется около 15% общего бюджета здравоохранения. </a:t>
            </a:r>
            <a:endParaRPr lang="ru-RU" sz="2000" dirty="0" smtClean="0"/>
          </a:p>
          <a:p>
            <a:r>
              <a:rPr lang="ru-RU" sz="2000" dirty="0"/>
              <a:t> </a:t>
            </a:r>
            <a:r>
              <a:rPr lang="ru-RU" sz="2000" dirty="0" smtClean="0"/>
              <a:t>    При </a:t>
            </a:r>
            <a:r>
              <a:rPr lang="ru-RU" sz="2000" dirty="0"/>
              <a:t>этом более 80% этих затрат уходит на борьбу с осложнениями диабета. </a:t>
            </a:r>
            <a:endParaRPr lang="ru-RU" sz="2000" dirty="0" smtClean="0"/>
          </a:p>
          <a:p>
            <a:r>
              <a:rPr lang="ru-RU" sz="2000" dirty="0"/>
              <a:t> </a:t>
            </a:r>
            <a:r>
              <a:rPr lang="ru-RU" sz="2000" dirty="0" smtClean="0"/>
              <a:t>   И </a:t>
            </a:r>
            <a:r>
              <a:rPr lang="ru-RU" sz="2000" dirty="0"/>
              <a:t>если не принимать меры сейчас, то в долгосрочной перспективе эти затраты окажутся значительно выше. Так, по оценкам Международной Федерации Диабета, в 2014 г. на лечение одного пациента с СД 2 типа в </a:t>
            </a:r>
            <a:r>
              <a:rPr lang="ru-RU" sz="2000" dirty="0" smtClean="0"/>
              <a:t>РФ было </a:t>
            </a:r>
            <a:r>
              <a:rPr lang="ru-RU" sz="2000" dirty="0"/>
              <a:t>потрачено около </a:t>
            </a:r>
            <a:r>
              <a:rPr lang="ru-RU" sz="2000" dirty="0" smtClean="0"/>
              <a:t>112 000 рублей.</a:t>
            </a:r>
            <a:endParaRPr lang="ru-RU" sz="2000" dirty="0"/>
          </a:p>
        </p:txBody>
      </p:sp>
      <p:sp>
        <p:nvSpPr>
          <p:cNvPr id="6" name="Прямоугольник 5"/>
          <p:cNvSpPr/>
          <p:nvPr/>
        </p:nvSpPr>
        <p:spPr>
          <a:xfrm>
            <a:off x="467544" y="4509120"/>
            <a:ext cx="7632848" cy="369332"/>
          </a:xfrm>
          <a:prstGeom prst="rect">
            <a:avLst/>
          </a:prstGeom>
        </p:spPr>
        <p:txBody>
          <a:bodyPr wrap="square">
            <a:spAutoFit/>
          </a:bodyPr>
          <a:lstStyle/>
          <a:p>
            <a:pPr algn="ctr"/>
            <a:r>
              <a:rPr lang="ru-RU" dirty="0" smtClean="0"/>
              <a:t>     </a:t>
            </a:r>
            <a:endParaRPr lang="ru-RU" sz="2000" dirty="0">
              <a:solidFill>
                <a:srgbClr val="C00000"/>
              </a:solidFill>
            </a:endParaRPr>
          </a:p>
        </p:txBody>
      </p:sp>
      <p:pic>
        <p:nvPicPr>
          <p:cNvPr id="3" name="Рисунок 2"/>
          <p:cNvPicPr>
            <a:picLocks noChangeAspect="1"/>
          </p:cNvPicPr>
          <p:nvPr/>
        </p:nvPicPr>
        <p:blipFill rotWithShape="1">
          <a:blip r:embed="rId2"/>
          <a:srcRect l="17713" t="47200" r="16138" b="23401"/>
          <a:stretch/>
        </p:blipFill>
        <p:spPr>
          <a:xfrm>
            <a:off x="979227" y="3119896"/>
            <a:ext cx="7106602" cy="1776650"/>
          </a:xfrm>
          <a:prstGeom prst="rect">
            <a:avLst/>
          </a:prstGeom>
        </p:spPr>
      </p:pic>
      <p:pic>
        <p:nvPicPr>
          <p:cNvPr id="2" name="Рисунок 1"/>
          <p:cNvPicPr>
            <a:picLocks noChangeAspect="1"/>
          </p:cNvPicPr>
          <p:nvPr/>
        </p:nvPicPr>
        <p:blipFill>
          <a:blip r:embed="rId3"/>
          <a:stretch>
            <a:fillRect/>
          </a:stretch>
        </p:blipFill>
        <p:spPr>
          <a:xfrm>
            <a:off x="3056364" y="5013176"/>
            <a:ext cx="2952328" cy="1659675"/>
          </a:xfrm>
          <a:prstGeom prst="rect">
            <a:avLst/>
          </a:prstGeom>
        </p:spPr>
      </p:pic>
    </p:spTree>
    <p:extLst>
      <p:ext uri="{BB962C8B-B14F-4D97-AF65-F5344CB8AC3E}">
        <p14:creationId xmlns:p14="http://schemas.microsoft.com/office/powerpoint/2010/main" val="169502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9288" t="26200" r="20863" b="22000"/>
          <a:stretch/>
        </p:blipFill>
        <p:spPr>
          <a:xfrm>
            <a:off x="395536" y="1299770"/>
            <a:ext cx="7653579" cy="4592148"/>
          </a:xfrm>
          <a:prstGeom prst="rect">
            <a:avLst/>
          </a:prstGeom>
        </p:spPr>
      </p:pic>
      <p:sp>
        <p:nvSpPr>
          <p:cNvPr id="7" name="Прямоугольник 6"/>
          <p:cNvSpPr/>
          <p:nvPr/>
        </p:nvSpPr>
        <p:spPr>
          <a:xfrm>
            <a:off x="467544" y="260648"/>
            <a:ext cx="7093926" cy="769441"/>
          </a:xfrm>
          <a:prstGeom prst="rect">
            <a:avLst/>
          </a:prstGeom>
        </p:spPr>
        <p:txBody>
          <a:bodyPr wrap="square">
            <a:spAutoFit/>
          </a:bodyPr>
          <a:lstStyle/>
          <a:p>
            <a:r>
              <a:rPr lang="ru-RU" dirty="0"/>
              <a:t> </a:t>
            </a:r>
            <a:r>
              <a:rPr lang="ru-RU" sz="4400" dirty="0" smtClean="0">
                <a:solidFill>
                  <a:srgbClr val="FFFF00"/>
                </a:solidFill>
              </a:rPr>
              <a:t>Виды сахарного диабета</a:t>
            </a:r>
            <a:endParaRPr lang="ru-RU" sz="4400" dirty="0">
              <a:solidFill>
                <a:srgbClr val="FFFF00"/>
              </a:solidFill>
            </a:endParaRPr>
          </a:p>
        </p:txBody>
      </p:sp>
    </p:spTree>
    <p:extLst>
      <p:ext uri="{BB962C8B-B14F-4D97-AF65-F5344CB8AC3E}">
        <p14:creationId xmlns:p14="http://schemas.microsoft.com/office/powerpoint/2010/main" val="144986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078249"/>
            <a:ext cx="9649072" cy="4810546"/>
          </a:xfrm>
        </p:spPr>
        <p:txBody>
          <a:bodyPr>
            <a:noAutofit/>
          </a:bodyPr>
          <a:lstStyle/>
          <a:p>
            <a:pPr algn="l"/>
            <a:r>
              <a:rPr lang="ru-RU" sz="1800" b="1" dirty="0">
                <a:solidFill>
                  <a:srgbClr val="FF0000"/>
                </a:solidFill>
              </a:rPr>
              <a:t>CД 1 </a:t>
            </a:r>
            <a:r>
              <a:rPr lang="ru-RU" sz="1800" b="1" dirty="0" smtClean="0">
                <a:solidFill>
                  <a:srgbClr val="FF0000"/>
                </a:solidFill>
              </a:rPr>
              <a:t>типа </a:t>
            </a:r>
            <a:r>
              <a:rPr lang="ru-RU" sz="1800" dirty="0" smtClean="0"/>
              <a:t>– нарушение углеводного обмена, </a:t>
            </a:r>
            <a:br>
              <a:rPr lang="ru-RU" sz="1800" dirty="0" smtClean="0"/>
            </a:br>
            <a:r>
              <a:rPr lang="ru-RU" sz="1800" dirty="0" smtClean="0"/>
              <a:t>вызванное деструкцией β-клеток поджелудочной </a:t>
            </a:r>
            <a:br>
              <a:rPr lang="ru-RU" sz="1800" dirty="0" smtClean="0"/>
            </a:br>
            <a:r>
              <a:rPr lang="ru-RU" sz="1800" dirty="0" smtClean="0"/>
              <a:t>железы, обычно приводящей к абсолютной </a:t>
            </a:r>
            <a:br>
              <a:rPr lang="ru-RU" sz="1800" dirty="0" smtClean="0"/>
            </a:br>
            <a:r>
              <a:rPr lang="ru-RU" sz="1800" dirty="0" smtClean="0"/>
              <a:t>инсулиновой недостаточности.</a:t>
            </a:r>
            <a:r>
              <a:rPr lang="ru-RU" sz="1800" dirty="0"/>
              <a:t/>
            </a:r>
            <a:br>
              <a:rPr lang="ru-RU" sz="1800" dirty="0"/>
            </a:br>
            <a:r>
              <a:rPr lang="ru-RU" sz="1800" b="1" dirty="0" smtClean="0">
                <a:solidFill>
                  <a:srgbClr val="FF0000"/>
                </a:solidFill>
              </a:rPr>
              <a:t>Причины</a:t>
            </a:r>
            <a:r>
              <a:rPr lang="ru-RU" sz="1800" dirty="0" smtClean="0"/>
              <a:t> </a:t>
            </a:r>
            <a:br>
              <a:rPr lang="ru-RU" sz="1800" dirty="0" smtClean="0"/>
            </a:br>
            <a:r>
              <a:rPr lang="ru-RU" sz="1800" dirty="0" smtClean="0"/>
              <a:t>• </a:t>
            </a:r>
            <a:r>
              <a:rPr lang="ru-RU" sz="1800" dirty="0"/>
              <a:t>Вирусные инфекции, такие как ветряная оспа, </a:t>
            </a:r>
            <a:r>
              <a:rPr lang="ru-RU" sz="1800" dirty="0" smtClean="0"/>
              <a:t/>
            </a:r>
            <a:br>
              <a:rPr lang="ru-RU" sz="1800" dirty="0" smtClean="0"/>
            </a:br>
            <a:r>
              <a:rPr lang="ru-RU" sz="1800" dirty="0" smtClean="0"/>
              <a:t>краснуха</a:t>
            </a:r>
            <a:r>
              <a:rPr lang="ru-RU" sz="1800" dirty="0"/>
              <a:t>, </a:t>
            </a:r>
            <a:r>
              <a:rPr lang="ru-RU" sz="1800" dirty="0" smtClean="0"/>
              <a:t>гепатит</a:t>
            </a:r>
            <a:r>
              <a:rPr lang="ru-RU" sz="1800" dirty="0"/>
              <a:t>, паротит.</a:t>
            </a:r>
            <a:br>
              <a:rPr lang="ru-RU" sz="1800" dirty="0"/>
            </a:br>
            <a:r>
              <a:rPr lang="ru-RU" sz="1800" dirty="0" smtClean="0"/>
              <a:t>• Различные </a:t>
            </a:r>
            <a:r>
              <a:rPr lang="ru-RU" sz="1800" dirty="0"/>
              <a:t>травмы поджелудочной железы </a:t>
            </a:r>
            <a:br>
              <a:rPr lang="ru-RU" sz="1800" dirty="0"/>
            </a:br>
            <a:r>
              <a:rPr lang="ru-RU" sz="1800" dirty="0"/>
              <a:t>• Воспалительные заболевания поджелудочной железы, </a:t>
            </a:r>
            <a:br>
              <a:rPr lang="ru-RU" sz="1800" dirty="0"/>
            </a:br>
            <a:r>
              <a:rPr lang="ru-RU" sz="1800" dirty="0"/>
              <a:t>сопровождающиеся поражением бета-клеток</a:t>
            </a:r>
            <a:r>
              <a:rPr lang="ru-RU" sz="1800" dirty="0" smtClean="0"/>
              <a:t>.</a:t>
            </a:r>
            <a:r>
              <a:rPr lang="ru-RU" sz="1800" dirty="0"/>
              <a:t/>
            </a:r>
            <a:br>
              <a:rPr lang="ru-RU" sz="1800" dirty="0"/>
            </a:br>
            <a:r>
              <a:rPr lang="ru-RU" sz="1800" dirty="0"/>
              <a:t>• Хронический стресс, нервные срывы.</a:t>
            </a:r>
            <a:br>
              <a:rPr lang="ru-RU" sz="1800" dirty="0"/>
            </a:br>
            <a:r>
              <a:rPr lang="ru-RU" sz="1800" dirty="0" smtClean="0"/>
              <a:t>• </a:t>
            </a:r>
            <a:r>
              <a:rPr lang="ru-RU" sz="1800" dirty="0"/>
              <a:t>Сочетание этих факторов с генетической </a:t>
            </a:r>
            <a:br>
              <a:rPr lang="ru-RU" sz="1800" dirty="0"/>
            </a:br>
            <a:r>
              <a:rPr lang="ru-RU" sz="1800" dirty="0"/>
              <a:t>предрасположенностью, </a:t>
            </a:r>
            <a:r>
              <a:rPr lang="ru-RU" sz="1800" dirty="0" smtClean="0">
                <a:solidFill>
                  <a:srgbClr val="C00000"/>
                </a:solidFill>
              </a:rPr>
              <a:t>наличие </a:t>
            </a:r>
            <a:r>
              <a:rPr lang="ru-RU" sz="1800" dirty="0">
                <a:solidFill>
                  <a:srgbClr val="C00000"/>
                </a:solidFill>
              </a:rPr>
              <a:t>родственников с </a:t>
            </a:r>
            <a:r>
              <a:rPr lang="ru-RU" sz="1800" dirty="0" smtClean="0">
                <a:solidFill>
                  <a:srgbClr val="C00000"/>
                </a:solidFill>
              </a:rPr>
              <a:t>СД </a:t>
            </a:r>
            <a:r>
              <a:rPr lang="ru-RU" sz="1800" dirty="0">
                <a:solidFill>
                  <a:srgbClr val="C00000"/>
                </a:solidFill>
              </a:rPr>
              <a:t/>
            </a:r>
            <a:br>
              <a:rPr lang="ru-RU" sz="1800" dirty="0">
                <a:solidFill>
                  <a:srgbClr val="C00000"/>
                </a:solidFill>
              </a:rPr>
            </a:br>
            <a:r>
              <a:rPr lang="ru-RU" sz="1800" dirty="0">
                <a:solidFill>
                  <a:srgbClr val="C00000"/>
                </a:solidFill>
              </a:rPr>
              <a:t>увеличивает риск развития СД в несколько раз.</a:t>
            </a:r>
            <a:br>
              <a:rPr lang="ru-RU" sz="1800" dirty="0">
                <a:solidFill>
                  <a:srgbClr val="C00000"/>
                </a:solidFill>
              </a:rPr>
            </a:br>
            <a:r>
              <a:rPr lang="ru-RU" sz="1800" b="1" dirty="0">
                <a:solidFill>
                  <a:srgbClr val="FF0000"/>
                </a:solidFill>
              </a:rPr>
              <a:t>Стадии развития СД 1 типа.</a:t>
            </a:r>
            <a:br>
              <a:rPr lang="ru-RU" sz="1800" b="1" dirty="0">
                <a:solidFill>
                  <a:srgbClr val="FF0000"/>
                </a:solidFill>
              </a:rPr>
            </a:br>
            <a:r>
              <a:rPr lang="ru-RU" sz="1800" dirty="0" smtClean="0"/>
              <a:t>1</a:t>
            </a:r>
            <a:r>
              <a:rPr lang="ru-RU" sz="1800" dirty="0"/>
              <a:t>. Стадия генетической предрасположенности.</a:t>
            </a:r>
            <a:br>
              <a:rPr lang="ru-RU" sz="1800" dirty="0"/>
            </a:br>
            <a:r>
              <a:rPr lang="ru-RU" sz="1800" dirty="0"/>
              <a:t>2. Начало аутоиммунного процесса.</a:t>
            </a:r>
            <a:br>
              <a:rPr lang="ru-RU" sz="1800" dirty="0"/>
            </a:br>
            <a:r>
              <a:rPr lang="ru-RU" sz="1800" dirty="0"/>
              <a:t>3. Развитие иммунологических нарушений.</a:t>
            </a:r>
            <a:br>
              <a:rPr lang="ru-RU" sz="1800" dirty="0"/>
            </a:br>
            <a:r>
              <a:rPr lang="ru-RU" sz="1800" dirty="0"/>
              <a:t>4. Выраженные иммунологические нарушения </a:t>
            </a:r>
            <a:br>
              <a:rPr lang="ru-RU" sz="1800" dirty="0"/>
            </a:br>
            <a:r>
              <a:rPr lang="ru-RU" sz="1800" dirty="0"/>
              <a:t>(нарушенная толерантность к глюкозе).</a:t>
            </a:r>
            <a:br>
              <a:rPr lang="ru-RU" sz="1800" dirty="0"/>
            </a:br>
            <a:r>
              <a:rPr lang="ru-RU" sz="1800" dirty="0"/>
              <a:t>5. Стадия клинической манифестации (клиническая </a:t>
            </a:r>
            <a:br>
              <a:rPr lang="ru-RU" sz="1800" dirty="0"/>
            </a:br>
            <a:r>
              <a:rPr lang="ru-RU" sz="1800" dirty="0"/>
              <a:t>ремиссия «медовый месяц»).</a:t>
            </a:r>
            <a:br>
              <a:rPr lang="ru-RU" sz="1800" dirty="0"/>
            </a:br>
            <a:r>
              <a:rPr lang="ru-RU" sz="1800" dirty="0"/>
              <a:t>6. Полная потеря функциональной активности </a:t>
            </a:r>
            <a:r>
              <a:rPr lang="ru-RU" sz="1800" dirty="0" smtClean="0"/>
              <a:t>бета-клеток.</a:t>
            </a:r>
            <a:br>
              <a:rPr lang="ru-RU" sz="1800" dirty="0" smtClean="0"/>
            </a:br>
            <a:r>
              <a:rPr lang="ru-RU" sz="1800" dirty="0"/>
              <a:t/>
            </a:r>
            <a:br>
              <a:rPr lang="ru-RU" sz="1800" dirty="0"/>
            </a:br>
            <a:endParaRPr lang="ru-RU" sz="1800" dirty="0"/>
          </a:p>
        </p:txBody>
      </p:sp>
      <p:pic>
        <p:nvPicPr>
          <p:cNvPr id="3" name="Рисунок 2"/>
          <p:cNvPicPr>
            <a:picLocks noChangeAspect="1"/>
          </p:cNvPicPr>
          <p:nvPr/>
        </p:nvPicPr>
        <p:blipFill>
          <a:blip r:embed="rId2"/>
          <a:stretch>
            <a:fillRect/>
          </a:stretch>
        </p:blipFill>
        <p:spPr>
          <a:xfrm>
            <a:off x="5859940" y="123023"/>
            <a:ext cx="3077645" cy="1910452"/>
          </a:xfrm>
          <a:prstGeom prst="rect">
            <a:avLst/>
          </a:prstGeom>
        </p:spPr>
      </p:pic>
      <p:pic>
        <p:nvPicPr>
          <p:cNvPr id="5" name="Рисунок 4"/>
          <p:cNvPicPr>
            <a:picLocks noChangeAspect="1"/>
          </p:cNvPicPr>
          <p:nvPr/>
        </p:nvPicPr>
        <p:blipFill>
          <a:blip r:embed="rId3"/>
          <a:stretch>
            <a:fillRect/>
          </a:stretch>
        </p:blipFill>
        <p:spPr>
          <a:xfrm>
            <a:off x="7142586" y="2059482"/>
            <a:ext cx="1794999" cy="1590841"/>
          </a:xfrm>
          <a:prstGeom prst="rect">
            <a:avLst/>
          </a:prstGeom>
        </p:spPr>
      </p:pic>
      <p:pic>
        <p:nvPicPr>
          <p:cNvPr id="6" name="Рисунок 5"/>
          <p:cNvPicPr>
            <a:picLocks noChangeAspect="1"/>
          </p:cNvPicPr>
          <p:nvPr/>
        </p:nvPicPr>
        <p:blipFill>
          <a:blip r:embed="rId4"/>
          <a:stretch>
            <a:fillRect/>
          </a:stretch>
        </p:blipFill>
        <p:spPr>
          <a:xfrm>
            <a:off x="6523099" y="5315176"/>
            <a:ext cx="2414486" cy="1369938"/>
          </a:xfrm>
          <a:prstGeom prst="rect">
            <a:avLst/>
          </a:prstGeom>
        </p:spPr>
      </p:pic>
      <p:pic>
        <p:nvPicPr>
          <p:cNvPr id="7" name="Рисунок 6"/>
          <p:cNvPicPr>
            <a:picLocks noChangeAspect="1"/>
          </p:cNvPicPr>
          <p:nvPr/>
        </p:nvPicPr>
        <p:blipFill>
          <a:blip r:embed="rId5"/>
          <a:stretch>
            <a:fillRect/>
          </a:stretch>
        </p:blipFill>
        <p:spPr>
          <a:xfrm>
            <a:off x="6271937" y="3717032"/>
            <a:ext cx="2665648" cy="1499427"/>
          </a:xfrm>
          <a:prstGeom prst="rect">
            <a:avLst/>
          </a:prstGeom>
        </p:spPr>
      </p:pic>
    </p:spTree>
    <p:extLst>
      <p:ext uri="{BB962C8B-B14F-4D97-AF65-F5344CB8AC3E}">
        <p14:creationId xmlns:p14="http://schemas.microsoft.com/office/powerpoint/2010/main" val="4160011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9288" t="13601" r="34250" b="19200"/>
          <a:stretch/>
        </p:blipFill>
        <p:spPr>
          <a:xfrm>
            <a:off x="971600" y="476672"/>
            <a:ext cx="7272808" cy="5916861"/>
          </a:xfrm>
          <a:prstGeom prst="rect">
            <a:avLst/>
          </a:prstGeom>
        </p:spPr>
      </p:pic>
    </p:spTree>
    <p:extLst>
      <p:ext uri="{BB962C8B-B14F-4D97-AF65-F5344CB8AC3E}">
        <p14:creationId xmlns:p14="http://schemas.microsoft.com/office/powerpoint/2010/main" val="3106711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6192688" cy="4176464"/>
          </a:xfrm>
        </p:spPr>
        <p:txBody>
          <a:bodyPr>
            <a:noAutofit/>
          </a:bodyPr>
          <a:lstStyle/>
          <a:p>
            <a:pPr algn="l"/>
            <a:r>
              <a:rPr lang="ru-RU" sz="2800" b="1" dirty="0" smtClean="0">
                <a:solidFill>
                  <a:srgbClr val="C00000"/>
                </a:solidFill>
              </a:rPr>
              <a:t>Лечение </a:t>
            </a:r>
            <a:r>
              <a:rPr lang="ru-RU" sz="2800" b="1" dirty="0">
                <a:solidFill>
                  <a:srgbClr val="C00000"/>
                </a:solidFill>
              </a:rPr>
              <a:t>сахарного диабета 1 типа.</a:t>
            </a:r>
            <a:br>
              <a:rPr lang="ru-RU" sz="2800" b="1" dirty="0">
                <a:solidFill>
                  <a:srgbClr val="C00000"/>
                </a:solidFill>
              </a:rPr>
            </a:br>
            <a:r>
              <a:rPr lang="ru-RU" sz="1600" dirty="0"/>
              <a:t>Заместительная инсулинотерапия является единственным </a:t>
            </a:r>
            <a:r>
              <a:rPr lang="ru-RU" sz="1600" dirty="0" smtClean="0"/>
              <a:t>методом</a:t>
            </a:r>
            <a:r>
              <a:rPr lang="ru-RU" sz="1600" dirty="0"/>
              <a:t/>
            </a:r>
            <a:br>
              <a:rPr lang="ru-RU" sz="1600" dirty="0"/>
            </a:br>
            <a:r>
              <a:rPr lang="ru-RU" sz="1600" dirty="0"/>
              <a:t>Диетотерапия:</a:t>
            </a:r>
            <a:br>
              <a:rPr lang="ru-RU" sz="1600" dirty="0"/>
            </a:br>
            <a:r>
              <a:rPr lang="ru-RU" sz="1600" dirty="0"/>
              <a:t>- Общее потребление белков, жиров и углеводов при СД 1 типа не </a:t>
            </a:r>
            <a:r>
              <a:rPr lang="ru-RU" sz="1600" dirty="0" smtClean="0"/>
              <a:t/>
            </a:r>
            <a:br>
              <a:rPr lang="ru-RU" sz="1600" dirty="0" smtClean="0"/>
            </a:br>
            <a:r>
              <a:rPr lang="ru-RU" sz="1600" dirty="0" smtClean="0"/>
              <a:t>отличается </a:t>
            </a:r>
            <a:r>
              <a:rPr lang="ru-RU" sz="1600" dirty="0"/>
              <a:t>от </a:t>
            </a:r>
            <a:r>
              <a:rPr lang="ru-RU" sz="1600" dirty="0" smtClean="0"/>
              <a:t>такового у </a:t>
            </a:r>
            <a:r>
              <a:rPr lang="ru-RU" sz="1600" dirty="0"/>
              <a:t>здорового человека.</a:t>
            </a:r>
            <a:br>
              <a:rPr lang="ru-RU" sz="1600" dirty="0"/>
            </a:br>
            <a:r>
              <a:rPr lang="ru-RU" sz="1600" dirty="0"/>
              <a:t>- Необходима оценка усваиваемых углеводов по системе хлебных единиц (ХЕ) для коррекции</a:t>
            </a:r>
            <a:br>
              <a:rPr lang="ru-RU" sz="1600" dirty="0"/>
            </a:br>
            <a:r>
              <a:rPr lang="ru-RU" sz="1600" dirty="0"/>
              <a:t>дозы инсулина перед едой (УУР В, УДД 1)</a:t>
            </a:r>
            <a:br>
              <a:rPr lang="ru-RU" sz="1600" dirty="0"/>
            </a:br>
            <a:r>
              <a:rPr lang="ru-RU" sz="1600" dirty="0"/>
              <a:t>Физические нагрузки  (повышают качество жизни, но !!! не являются </a:t>
            </a:r>
            <a:r>
              <a:rPr lang="ru-RU" sz="1600" dirty="0" err="1"/>
              <a:t>сахароснижающей</a:t>
            </a:r>
            <a:r>
              <a:rPr lang="ru-RU" sz="1600" dirty="0"/>
              <a:t> терапией</a:t>
            </a:r>
            <a:br>
              <a:rPr lang="ru-RU" sz="1600" dirty="0"/>
            </a:br>
            <a:r>
              <a:rPr lang="ru-RU" sz="1600" dirty="0"/>
              <a:t>Обучение и контроль</a:t>
            </a:r>
            <a:br>
              <a:rPr lang="ru-RU" sz="1600" dirty="0"/>
            </a:br>
            <a:endParaRPr lang="ru-RU" sz="1600" dirty="0"/>
          </a:p>
        </p:txBody>
      </p:sp>
      <p:pic>
        <p:nvPicPr>
          <p:cNvPr id="3" name="Рисунок 2"/>
          <p:cNvPicPr>
            <a:picLocks noChangeAspect="1"/>
          </p:cNvPicPr>
          <p:nvPr/>
        </p:nvPicPr>
        <p:blipFill>
          <a:blip r:embed="rId2"/>
          <a:stretch>
            <a:fillRect/>
          </a:stretch>
        </p:blipFill>
        <p:spPr>
          <a:xfrm>
            <a:off x="539552" y="4221088"/>
            <a:ext cx="4724238" cy="2336810"/>
          </a:xfrm>
          <a:prstGeom prst="rect">
            <a:avLst/>
          </a:prstGeom>
        </p:spPr>
      </p:pic>
      <p:pic>
        <p:nvPicPr>
          <p:cNvPr id="4" name="Рисунок 3"/>
          <p:cNvPicPr>
            <a:picLocks noChangeAspect="1"/>
          </p:cNvPicPr>
          <p:nvPr/>
        </p:nvPicPr>
        <p:blipFill rotWithShape="1">
          <a:blip r:embed="rId3"/>
          <a:srcRect l="24013" t="19201" r="29525" b="16400"/>
          <a:stretch/>
        </p:blipFill>
        <p:spPr>
          <a:xfrm>
            <a:off x="5502510" y="3957400"/>
            <a:ext cx="3332639" cy="2598329"/>
          </a:xfrm>
          <a:prstGeom prst="rect">
            <a:avLst/>
          </a:prstGeom>
        </p:spPr>
      </p:pic>
      <p:pic>
        <p:nvPicPr>
          <p:cNvPr id="5" name="Рисунок 4"/>
          <p:cNvPicPr>
            <a:picLocks noChangeAspect="1"/>
          </p:cNvPicPr>
          <p:nvPr/>
        </p:nvPicPr>
        <p:blipFill>
          <a:blip r:embed="rId4"/>
          <a:stretch>
            <a:fillRect/>
          </a:stretch>
        </p:blipFill>
        <p:spPr>
          <a:xfrm>
            <a:off x="6660232" y="188640"/>
            <a:ext cx="2265622" cy="2550752"/>
          </a:xfrm>
          <a:prstGeom prst="rect">
            <a:avLst/>
          </a:prstGeom>
        </p:spPr>
      </p:pic>
    </p:spTree>
    <p:extLst>
      <p:ext uri="{BB962C8B-B14F-4D97-AF65-F5344CB8AC3E}">
        <p14:creationId xmlns:p14="http://schemas.microsoft.com/office/powerpoint/2010/main" val="1073377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8263" t="15001" r="24013" b="17800"/>
          <a:stretch/>
        </p:blipFill>
        <p:spPr>
          <a:xfrm>
            <a:off x="539552" y="1340768"/>
            <a:ext cx="7998889" cy="4464496"/>
          </a:xfrm>
          <a:prstGeom prst="rect">
            <a:avLst/>
          </a:prstGeom>
        </p:spPr>
      </p:pic>
      <p:sp>
        <p:nvSpPr>
          <p:cNvPr id="2" name="Прямоугольник 1"/>
          <p:cNvSpPr/>
          <p:nvPr/>
        </p:nvSpPr>
        <p:spPr>
          <a:xfrm>
            <a:off x="683568" y="548680"/>
            <a:ext cx="8568952" cy="523220"/>
          </a:xfrm>
          <a:prstGeom prst="rect">
            <a:avLst/>
          </a:prstGeom>
        </p:spPr>
        <p:txBody>
          <a:bodyPr wrap="square">
            <a:spAutoFit/>
          </a:bodyPr>
          <a:lstStyle/>
          <a:p>
            <a:r>
              <a:rPr lang="ru-RU" sz="2800" dirty="0" smtClean="0"/>
              <a:t>Контроль уровня сахара и хлебных единиц</a:t>
            </a:r>
            <a:endParaRPr lang="ru-RU" sz="2800" dirty="0"/>
          </a:p>
        </p:txBody>
      </p:sp>
    </p:spTree>
    <p:extLst>
      <p:ext uri="{BB962C8B-B14F-4D97-AF65-F5344CB8AC3E}">
        <p14:creationId xmlns:p14="http://schemas.microsoft.com/office/powerpoint/2010/main" val="1992839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p:cNvSpPr txBox="1">
            <a:spLocks/>
          </p:cNvSpPr>
          <p:nvPr/>
        </p:nvSpPr>
        <p:spPr>
          <a:xfrm>
            <a:off x="3923928" y="1022003"/>
            <a:ext cx="4896544" cy="38471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263525" algn="just">
              <a:buFont typeface="Arial" pitchFamily="34" charset="0"/>
              <a:buNone/>
            </a:pPr>
            <a:endParaRPr lang="ru-RU" b="1" i="1" dirty="0"/>
          </a:p>
        </p:txBody>
      </p:sp>
      <p:pic>
        <p:nvPicPr>
          <p:cNvPr id="4" name="Рисунок 3"/>
          <p:cNvPicPr>
            <a:picLocks noChangeAspect="1"/>
          </p:cNvPicPr>
          <p:nvPr/>
        </p:nvPicPr>
        <p:blipFill>
          <a:blip r:embed="rId2"/>
          <a:stretch>
            <a:fillRect/>
          </a:stretch>
        </p:blipFill>
        <p:spPr>
          <a:xfrm>
            <a:off x="4966634" y="3749850"/>
            <a:ext cx="3446277" cy="2819681"/>
          </a:xfrm>
          <a:prstGeom prst="rect">
            <a:avLst/>
          </a:prstGeom>
        </p:spPr>
      </p:pic>
      <p:pic>
        <p:nvPicPr>
          <p:cNvPr id="5" name="Рисунок 4"/>
          <p:cNvPicPr>
            <a:picLocks noChangeAspect="1"/>
          </p:cNvPicPr>
          <p:nvPr/>
        </p:nvPicPr>
        <p:blipFill>
          <a:blip r:embed="rId3"/>
          <a:stretch>
            <a:fillRect/>
          </a:stretch>
        </p:blipFill>
        <p:spPr>
          <a:xfrm>
            <a:off x="393119" y="4186069"/>
            <a:ext cx="4224581" cy="2383462"/>
          </a:xfrm>
          <a:prstGeom prst="rect">
            <a:avLst/>
          </a:prstGeom>
        </p:spPr>
      </p:pic>
      <p:pic>
        <p:nvPicPr>
          <p:cNvPr id="6" name="Рисунок 5"/>
          <p:cNvPicPr>
            <a:picLocks noChangeAspect="1"/>
          </p:cNvPicPr>
          <p:nvPr/>
        </p:nvPicPr>
        <p:blipFill>
          <a:blip r:embed="rId4"/>
          <a:stretch>
            <a:fillRect/>
          </a:stretch>
        </p:blipFill>
        <p:spPr>
          <a:xfrm>
            <a:off x="4788024" y="260648"/>
            <a:ext cx="4177145" cy="2625945"/>
          </a:xfrm>
          <a:prstGeom prst="rect">
            <a:avLst/>
          </a:prstGeom>
        </p:spPr>
      </p:pic>
      <p:pic>
        <p:nvPicPr>
          <p:cNvPr id="8" name="Рисунок 7"/>
          <p:cNvPicPr>
            <a:picLocks noChangeAspect="1"/>
          </p:cNvPicPr>
          <p:nvPr/>
        </p:nvPicPr>
        <p:blipFill>
          <a:blip r:embed="rId5"/>
          <a:stretch>
            <a:fillRect/>
          </a:stretch>
        </p:blipFill>
        <p:spPr>
          <a:xfrm>
            <a:off x="395536" y="260648"/>
            <a:ext cx="4188315" cy="2639797"/>
          </a:xfrm>
          <a:prstGeom prst="rect">
            <a:avLst/>
          </a:prstGeom>
        </p:spPr>
      </p:pic>
    </p:spTree>
    <p:extLst>
      <p:ext uri="{BB962C8B-B14F-4D97-AF65-F5344CB8AC3E}">
        <p14:creationId xmlns:p14="http://schemas.microsoft.com/office/powerpoint/2010/main" val="1138782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1520" y="5891918"/>
            <a:ext cx="237566" cy="369332"/>
          </a:xfrm>
          <a:prstGeom prst="rect">
            <a:avLst/>
          </a:prstGeom>
        </p:spPr>
        <p:txBody>
          <a:bodyPr wrap="none">
            <a:spAutoFit/>
          </a:bodyPr>
          <a:lstStyle/>
          <a:p>
            <a:r>
              <a:rPr lang="ru-RU" dirty="0"/>
              <a:t> </a:t>
            </a:r>
          </a:p>
        </p:txBody>
      </p:sp>
      <p:sp>
        <p:nvSpPr>
          <p:cNvPr id="7" name="Прямоугольник 6"/>
          <p:cNvSpPr/>
          <p:nvPr/>
        </p:nvSpPr>
        <p:spPr>
          <a:xfrm>
            <a:off x="467544" y="260648"/>
            <a:ext cx="7093926" cy="369332"/>
          </a:xfrm>
          <a:prstGeom prst="rect">
            <a:avLst/>
          </a:prstGeom>
        </p:spPr>
        <p:txBody>
          <a:bodyPr wrap="square">
            <a:spAutoFit/>
          </a:bodyPr>
          <a:lstStyle/>
          <a:p>
            <a:r>
              <a:rPr lang="ru-RU" dirty="0"/>
              <a:t> </a:t>
            </a:r>
            <a:endParaRPr lang="ru-RU" sz="4400" dirty="0"/>
          </a:p>
        </p:txBody>
      </p:sp>
      <p:pic>
        <p:nvPicPr>
          <p:cNvPr id="5" name="Рисунок 4"/>
          <p:cNvPicPr>
            <a:picLocks noChangeAspect="1"/>
          </p:cNvPicPr>
          <p:nvPr/>
        </p:nvPicPr>
        <p:blipFill>
          <a:blip r:embed="rId2"/>
          <a:stretch>
            <a:fillRect/>
          </a:stretch>
        </p:blipFill>
        <p:spPr>
          <a:xfrm>
            <a:off x="755576" y="2204864"/>
            <a:ext cx="8008456" cy="4297871"/>
          </a:xfrm>
          <a:prstGeom prst="rect">
            <a:avLst/>
          </a:prstGeom>
        </p:spPr>
      </p:pic>
      <p:pic>
        <p:nvPicPr>
          <p:cNvPr id="8" name="Рисунок 7"/>
          <p:cNvPicPr>
            <a:picLocks noChangeAspect="1"/>
          </p:cNvPicPr>
          <p:nvPr/>
        </p:nvPicPr>
        <p:blipFill>
          <a:blip r:embed="rId3"/>
          <a:stretch>
            <a:fillRect/>
          </a:stretch>
        </p:blipFill>
        <p:spPr>
          <a:xfrm>
            <a:off x="6300192" y="260648"/>
            <a:ext cx="2682472" cy="1639966"/>
          </a:xfrm>
          <a:prstGeom prst="rect">
            <a:avLst/>
          </a:prstGeom>
        </p:spPr>
      </p:pic>
      <p:sp>
        <p:nvSpPr>
          <p:cNvPr id="10" name="Прямоугольник 9"/>
          <p:cNvSpPr/>
          <p:nvPr/>
        </p:nvSpPr>
        <p:spPr>
          <a:xfrm>
            <a:off x="251520" y="663764"/>
            <a:ext cx="8569981" cy="1261884"/>
          </a:xfrm>
          <a:prstGeom prst="rect">
            <a:avLst/>
          </a:prstGeom>
        </p:spPr>
        <p:txBody>
          <a:bodyPr wrap="square">
            <a:spAutoFit/>
          </a:bodyPr>
          <a:lstStyle/>
          <a:p>
            <a:r>
              <a:rPr lang="ru-RU" sz="2800" dirty="0" smtClean="0"/>
              <a:t>Неотложные состояния при СД</a:t>
            </a:r>
          </a:p>
          <a:p>
            <a:r>
              <a:rPr lang="ru-RU" sz="2800" dirty="0" smtClean="0"/>
              <a:t>- </a:t>
            </a:r>
            <a:r>
              <a:rPr lang="ru-RU" sz="2000" dirty="0" smtClean="0"/>
              <a:t>вызвать скорую помощь,</a:t>
            </a:r>
          </a:p>
          <a:p>
            <a:r>
              <a:rPr lang="ru-RU" sz="2000" dirty="0" smtClean="0"/>
              <a:t>- измерить уровень сахара к приезду врачей.</a:t>
            </a:r>
            <a:endParaRPr lang="ru-RU" sz="2000" dirty="0"/>
          </a:p>
        </p:txBody>
      </p:sp>
    </p:spTree>
    <p:extLst>
      <p:ext uri="{BB962C8B-B14F-4D97-AF65-F5344CB8AC3E}">
        <p14:creationId xmlns:p14="http://schemas.microsoft.com/office/powerpoint/2010/main" val="3706676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257880"/>
            <a:ext cx="8280920" cy="1815882"/>
          </a:xfrm>
          <a:prstGeom prst="rect">
            <a:avLst/>
          </a:prstGeom>
        </p:spPr>
        <p:txBody>
          <a:bodyPr wrap="square">
            <a:spAutoFit/>
          </a:bodyPr>
          <a:lstStyle/>
          <a:p>
            <a:r>
              <a:rPr lang="ru-RU" sz="2400" dirty="0">
                <a:solidFill>
                  <a:srgbClr val="FF0000"/>
                </a:solidFill>
              </a:rPr>
              <a:t>СД 2 типа – нарушение углеводного обмена, </a:t>
            </a:r>
            <a:endParaRPr lang="ru-RU" sz="2400" dirty="0" smtClean="0">
              <a:solidFill>
                <a:srgbClr val="FF0000"/>
              </a:solidFill>
            </a:endParaRPr>
          </a:p>
          <a:p>
            <a:r>
              <a:rPr lang="ru-RU" sz="2400" dirty="0" smtClean="0">
                <a:solidFill>
                  <a:srgbClr val="FF0000"/>
                </a:solidFill>
              </a:rPr>
              <a:t>вызванное преимущественной </a:t>
            </a:r>
          </a:p>
          <a:p>
            <a:r>
              <a:rPr lang="ru-RU" sz="2400" dirty="0" err="1" smtClean="0">
                <a:solidFill>
                  <a:srgbClr val="FF0000"/>
                </a:solidFill>
              </a:rPr>
              <a:t>инсулинорезистентностью</a:t>
            </a:r>
            <a:r>
              <a:rPr lang="ru-RU" sz="2400" dirty="0" smtClean="0">
                <a:solidFill>
                  <a:srgbClr val="FF0000"/>
                </a:solidFill>
              </a:rPr>
              <a:t> </a:t>
            </a:r>
            <a:r>
              <a:rPr lang="ru-RU" sz="2000" dirty="0" smtClean="0">
                <a:solidFill>
                  <a:srgbClr val="C00000"/>
                </a:solidFill>
              </a:rPr>
              <a:t>и относительной  </a:t>
            </a:r>
            <a:r>
              <a:rPr lang="ru-RU" sz="2000" dirty="0">
                <a:solidFill>
                  <a:srgbClr val="C00000"/>
                </a:solidFill>
              </a:rPr>
              <a:t>инсулиновой </a:t>
            </a:r>
            <a:r>
              <a:rPr lang="ru-RU" sz="2000" dirty="0" smtClean="0">
                <a:solidFill>
                  <a:srgbClr val="C00000"/>
                </a:solidFill>
              </a:rPr>
              <a:t>недостаточностью </a:t>
            </a:r>
            <a:r>
              <a:rPr lang="ru-RU" sz="2000" dirty="0" smtClean="0"/>
              <a:t>или </a:t>
            </a:r>
            <a:r>
              <a:rPr lang="ru-RU" sz="2000" dirty="0"/>
              <a:t>преимущественным нарушением секреции </a:t>
            </a:r>
            <a:r>
              <a:rPr lang="ru-RU" sz="2000" dirty="0" smtClean="0"/>
              <a:t>инсулина с </a:t>
            </a:r>
            <a:r>
              <a:rPr lang="ru-RU" sz="2000" dirty="0" err="1"/>
              <a:t>инсулинорезистентностью</a:t>
            </a:r>
            <a:r>
              <a:rPr lang="ru-RU" sz="2000" dirty="0"/>
              <a:t> или без нее.</a:t>
            </a:r>
          </a:p>
        </p:txBody>
      </p:sp>
      <p:pic>
        <p:nvPicPr>
          <p:cNvPr id="4" name="Рисунок 3"/>
          <p:cNvPicPr>
            <a:picLocks noChangeAspect="1"/>
          </p:cNvPicPr>
          <p:nvPr/>
        </p:nvPicPr>
        <p:blipFill rotWithShape="1">
          <a:blip r:embed="rId3"/>
          <a:srcRect l="16138" t="17801" r="32675" b="17800"/>
          <a:stretch/>
        </p:blipFill>
        <p:spPr>
          <a:xfrm>
            <a:off x="5527672" y="3286183"/>
            <a:ext cx="3273232" cy="2316442"/>
          </a:xfrm>
          <a:prstGeom prst="rect">
            <a:avLst/>
          </a:prstGeom>
        </p:spPr>
      </p:pic>
      <p:pic>
        <p:nvPicPr>
          <p:cNvPr id="2" name="Рисунок 1"/>
          <p:cNvPicPr>
            <a:picLocks noChangeAspect="1"/>
          </p:cNvPicPr>
          <p:nvPr/>
        </p:nvPicPr>
        <p:blipFill>
          <a:blip r:embed="rId4"/>
          <a:stretch>
            <a:fillRect/>
          </a:stretch>
        </p:blipFill>
        <p:spPr>
          <a:xfrm>
            <a:off x="323528" y="2708920"/>
            <a:ext cx="4896544" cy="3470969"/>
          </a:xfrm>
          <a:prstGeom prst="rect">
            <a:avLst/>
          </a:prstGeom>
        </p:spPr>
      </p:pic>
    </p:spTree>
    <p:extLst>
      <p:ext uri="{BB962C8B-B14F-4D97-AF65-F5344CB8AC3E}">
        <p14:creationId xmlns:p14="http://schemas.microsoft.com/office/powerpoint/2010/main" val="1300290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srcRect l="16136" t="34983" r="21222" b="8001"/>
          <a:stretch/>
        </p:blipFill>
        <p:spPr>
          <a:xfrm>
            <a:off x="179512" y="3573016"/>
            <a:ext cx="5136227" cy="2983307"/>
          </a:xfrm>
          <a:prstGeom prst="rect">
            <a:avLst/>
          </a:prstGeom>
        </p:spPr>
      </p:pic>
      <p:sp>
        <p:nvSpPr>
          <p:cNvPr id="2" name="Прямоугольник 1"/>
          <p:cNvSpPr/>
          <p:nvPr/>
        </p:nvSpPr>
        <p:spPr>
          <a:xfrm>
            <a:off x="683568" y="764704"/>
            <a:ext cx="7755439" cy="1938992"/>
          </a:xfrm>
          <a:prstGeom prst="rect">
            <a:avLst/>
          </a:prstGeom>
        </p:spPr>
        <p:txBody>
          <a:bodyPr wrap="square">
            <a:spAutoFit/>
          </a:bodyPr>
          <a:lstStyle/>
          <a:p>
            <a:r>
              <a:rPr lang="ru-RU" b="1" dirty="0" smtClean="0">
                <a:solidFill>
                  <a:srgbClr val="FFFF00"/>
                </a:solidFill>
              </a:rPr>
              <a:t>    </a:t>
            </a:r>
            <a:r>
              <a:rPr lang="ru-RU" sz="2000" b="1" dirty="0" smtClean="0">
                <a:solidFill>
                  <a:srgbClr val="FFFF00"/>
                </a:solidFill>
              </a:rPr>
              <a:t>ИНСУЛИНРЕЗИСТЕНТНОСТЬ</a:t>
            </a:r>
          </a:p>
          <a:p>
            <a:r>
              <a:rPr lang="ru-RU" sz="2000" dirty="0" smtClean="0"/>
              <a:t>     Сниженная </a:t>
            </a:r>
            <a:r>
              <a:rPr lang="ru-RU" sz="2000" dirty="0"/>
              <a:t>инсулиновая реактивность тканей может быть спровоцирована многими факторами – возрастными изменениями, беременностью, гиподинамией, пубертатным периодом, набором веса, инфекционным процессом, стрессом, голоданием, уремией, циррозом печени, </a:t>
            </a:r>
            <a:r>
              <a:rPr lang="ru-RU" sz="2000" dirty="0" err="1"/>
              <a:t>кетоацидозом</a:t>
            </a:r>
            <a:r>
              <a:rPr lang="ru-RU" sz="2000" dirty="0"/>
              <a:t>, эндокринными заболеваниями.</a:t>
            </a:r>
          </a:p>
        </p:txBody>
      </p:sp>
      <p:pic>
        <p:nvPicPr>
          <p:cNvPr id="3" name="Рисунок 2"/>
          <p:cNvPicPr>
            <a:picLocks noChangeAspect="1"/>
          </p:cNvPicPr>
          <p:nvPr/>
        </p:nvPicPr>
        <p:blipFill>
          <a:blip r:embed="rId3"/>
          <a:stretch>
            <a:fillRect/>
          </a:stretch>
        </p:blipFill>
        <p:spPr>
          <a:xfrm>
            <a:off x="5580112" y="4005064"/>
            <a:ext cx="3394841" cy="2263227"/>
          </a:xfrm>
          <a:prstGeom prst="rect">
            <a:avLst/>
          </a:prstGeom>
        </p:spPr>
      </p:pic>
    </p:spTree>
    <p:extLst>
      <p:ext uri="{BB962C8B-B14F-4D97-AF65-F5344CB8AC3E}">
        <p14:creationId xmlns:p14="http://schemas.microsoft.com/office/powerpoint/2010/main" val="909639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5536" y="404664"/>
            <a:ext cx="7992888" cy="6124754"/>
          </a:xfrm>
          <a:prstGeom prst="rect">
            <a:avLst/>
          </a:prstGeom>
        </p:spPr>
        <p:txBody>
          <a:bodyPr wrap="square">
            <a:spAutoFit/>
          </a:bodyPr>
          <a:lstStyle/>
          <a:p>
            <a:r>
              <a:rPr lang="ru-RU" sz="3600" b="1" i="1" dirty="0">
                <a:solidFill>
                  <a:srgbClr val="FFC000"/>
                </a:solidFill>
                <a:effectLst>
                  <a:outerShdw blurRad="38100" dist="38100" dir="2700000" algn="tl">
                    <a:srgbClr val="000000">
                      <a:alpha val="43137"/>
                    </a:srgbClr>
                  </a:outerShdw>
                </a:effectLst>
              </a:rPr>
              <a:t>Углеводы</a:t>
            </a:r>
            <a:r>
              <a:rPr lang="ru-RU" b="1" i="1" dirty="0">
                <a:solidFill>
                  <a:srgbClr val="FFC000"/>
                </a:solidFill>
                <a:effectLst>
                  <a:outerShdw blurRad="38100" dist="38100" dir="2700000" algn="tl">
                    <a:srgbClr val="000000">
                      <a:alpha val="43137"/>
                    </a:srgbClr>
                  </a:outerShdw>
                </a:effectLst>
              </a:rPr>
              <a:t> </a:t>
            </a:r>
            <a:endParaRPr lang="ru-RU" b="1" i="1" dirty="0" smtClean="0">
              <a:solidFill>
                <a:srgbClr val="FFC000"/>
              </a:solidFill>
              <a:effectLst>
                <a:outerShdw blurRad="38100" dist="38100" dir="2700000" algn="tl">
                  <a:srgbClr val="000000">
                    <a:alpha val="43137"/>
                  </a:srgbClr>
                </a:outerShdw>
              </a:effectLst>
            </a:endParaRPr>
          </a:p>
          <a:p>
            <a:r>
              <a:rPr lang="ru-RU" sz="2000" dirty="0" smtClean="0"/>
              <a:t>- наряду </a:t>
            </a:r>
            <a:r>
              <a:rPr lang="ru-RU" sz="2000" dirty="0"/>
              <a:t>с белками и жирами являются основными </a:t>
            </a:r>
          </a:p>
          <a:p>
            <a:r>
              <a:rPr lang="ru-RU" sz="2000" dirty="0"/>
              <a:t>соединениями, необходимыми для нормального </a:t>
            </a:r>
            <a:endParaRPr lang="ru-RU" sz="2000" dirty="0" smtClean="0"/>
          </a:p>
          <a:p>
            <a:r>
              <a:rPr lang="ru-RU" sz="2000" dirty="0" smtClean="0"/>
              <a:t>протекания </a:t>
            </a:r>
            <a:r>
              <a:rPr lang="ru-RU" sz="2000" dirty="0"/>
              <a:t>процессов </a:t>
            </a:r>
            <a:r>
              <a:rPr lang="ru-RU" sz="2000" dirty="0" smtClean="0"/>
              <a:t>жизнедеятельности</a:t>
            </a:r>
            <a:r>
              <a:rPr lang="ru-RU" sz="2000" dirty="0"/>
              <a:t>. </a:t>
            </a:r>
            <a:endParaRPr lang="ru-RU" sz="2000" dirty="0" smtClean="0"/>
          </a:p>
          <a:p>
            <a:endParaRPr lang="ru-RU" sz="2000" dirty="0" smtClean="0"/>
          </a:p>
          <a:p>
            <a:r>
              <a:rPr lang="ru-RU" dirty="0" smtClean="0"/>
              <a:t>Важнейшие функции: </a:t>
            </a:r>
            <a:endParaRPr lang="ru-RU" dirty="0"/>
          </a:p>
          <a:p>
            <a:r>
              <a:rPr lang="ru-RU" dirty="0"/>
              <a:t>- </a:t>
            </a:r>
            <a:r>
              <a:rPr lang="ru-RU" dirty="0">
                <a:solidFill>
                  <a:srgbClr val="FFC000"/>
                </a:solidFill>
              </a:rPr>
              <a:t>энергетическая</a:t>
            </a:r>
            <a:r>
              <a:rPr lang="ru-RU" dirty="0"/>
              <a:t> - при окислении 1 г </a:t>
            </a:r>
            <a:r>
              <a:rPr lang="ru-RU" dirty="0">
                <a:solidFill>
                  <a:srgbClr val="C00000"/>
                </a:solidFill>
              </a:rPr>
              <a:t>глюкозы</a:t>
            </a:r>
            <a:r>
              <a:rPr lang="ru-RU" dirty="0"/>
              <a:t> выделяется 17,9 кДж </a:t>
            </a:r>
          </a:p>
          <a:p>
            <a:r>
              <a:rPr lang="ru-RU" dirty="0"/>
              <a:t>энергии. Хотя это количество гораздо ниже, чем образуется при </a:t>
            </a:r>
          </a:p>
          <a:p>
            <a:r>
              <a:rPr lang="ru-RU" dirty="0"/>
              <a:t>окислении 1 г жира (38,9 кДж), однако </a:t>
            </a:r>
            <a:r>
              <a:rPr lang="ru-RU" dirty="0">
                <a:solidFill>
                  <a:srgbClr val="FFC000"/>
                </a:solidFill>
              </a:rPr>
              <a:t>по скорости </a:t>
            </a:r>
            <a:r>
              <a:rPr lang="ru-RU" dirty="0"/>
              <a:t>освобождения энергии </a:t>
            </a:r>
          </a:p>
          <a:p>
            <a:r>
              <a:rPr lang="ru-RU" dirty="0"/>
              <a:t>углеводы занимают </a:t>
            </a:r>
            <a:r>
              <a:rPr lang="ru-RU" dirty="0" smtClean="0"/>
              <a:t>1 </a:t>
            </a:r>
            <a:r>
              <a:rPr lang="ru-RU" dirty="0"/>
              <a:t>место в организме;</a:t>
            </a:r>
          </a:p>
          <a:p>
            <a:r>
              <a:rPr lang="ru-RU" dirty="0"/>
              <a:t>- </a:t>
            </a:r>
            <a:r>
              <a:rPr lang="ru-RU" dirty="0">
                <a:solidFill>
                  <a:srgbClr val="FFC000"/>
                </a:solidFill>
              </a:rPr>
              <a:t>пластическая</a:t>
            </a:r>
            <a:r>
              <a:rPr lang="ru-RU" dirty="0"/>
              <a:t> - из углеводов и продуктов их метаболизма синтезируются </a:t>
            </a:r>
          </a:p>
          <a:p>
            <a:r>
              <a:rPr lang="ru-RU" dirty="0"/>
              <a:t>глицерин, аминокислоты, нуклеотиды, нуклеиновые кислоты и ряд других </a:t>
            </a:r>
          </a:p>
          <a:p>
            <a:r>
              <a:rPr lang="ru-RU" dirty="0"/>
              <a:t>биологически-активных соединений;</a:t>
            </a:r>
          </a:p>
          <a:p>
            <a:r>
              <a:rPr lang="ru-RU" dirty="0"/>
              <a:t>- </a:t>
            </a:r>
            <a:r>
              <a:rPr lang="ru-RU" dirty="0">
                <a:solidFill>
                  <a:srgbClr val="FFC000"/>
                </a:solidFill>
              </a:rPr>
              <a:t>резервная </a:t>
            </a:r>
            <a:r>
              <a:rPr lang="ru-RU" dirty="0"/>
              <a:t>- углеводы способны откладываться в организме в виде </a:t>
            </a:r>
          </a:p>
          <a:p>
            <a:r>
              <a:rPr lang="ru-RU" dirty="0"/>
              <a:t>гликогена и расходоваться по мере необходимости;</a:t>
            </a:r>
          </a:p>
          <a:p>
            <a:r>
              <a:rPr lang="ru-RU" dirty="0"/>
              <a:t>- </a:t>
            </a:r>
            <a:r>
              <a:rPr lang="ru-RU" dirty="0">
                <a:solidFill>
                  <a:srgbClr val="FFC000"/>
                </a:solidFill>
              </a:rPr>
              <a:t>структурная</a:t>
            </a:r>
            <a:r>
              <a:rPr lang="ru-RU" dirty="0"/>
              <a:t> </a:t>
            </a:r>
            <a:r>
              <a:rPr lang="ru-RU" dirty="0" smtClean="0"/>
              <a:t>– входят в состав </a:t>
            </a:r>
            <a:r>
              <a:rPr lang="ru-RU" dirty="0"/>
              <a:t>мембран клеток и основного вещества соединительной </a:t>
            </a:r>
            <a:r>
              <a:rPr lang="ru-RU" dirty="0" smtClean="0"/>
              <a:t>ткани;</a:t>
            </a:r>
            <a:endParaRPr lang="ru-RU" dirty="0"/>
          </a:p>
          <a:p>
            <a:r>
              <a:rPr lang="ru-RU" dirty="0"/>
              <a:t>- </a:t>
            </a:r>
            <a:r>
              <a:rPr lang="ru-RU" dirty="0">
                <a:solidFill>
                  <a:srgbClr val="FFC000"/>
                </a:solidFill>
              </a:rPr>
              <a:t>специфические</a:t>
            </a:r>
            <a:r>
              <a:rPr lang="ru-RU" dirty="0"/>
              <a:t> - </a:t>
            </a:r>
            <a:r>
              <a:rPr lang="ru-RU" sz="1400" dirty="0" err="1"/>
              <a:t>гиалуроновая</a:t>
            </a:r>
            <a:r>
              <a:rPr lang="ru-RU" sz="1400" dirty="0"/>
              <a:t> кислота выполняет защитную </a:t>
            </a:r>
            <a:r>
              <a:rPr lang="ru-RU" sz="1400" dirty="0" smtClean="0"/>
              <a:t>функцию входит </a:t>
            </a:r>
            <a:r>
              <a:rPr lang="ru-RU" sz="1400" dirty="0"/>
              <a:t>в состав соединительной, эпителиальной и нервной </a:t>
            </a:r>
            <a:r>
              <a:rPr lang="ru-RU" sz="1400" dirty="0" smtClean="0"/>
              <a:t>тканей, </a:t>
            </a:r>
            <a:r>
              <a:rPr lang="ru-RU" sz="1400" dirty="0"/>
              <a:t>содержится во многих биологических жидкостях (слюне, синовиальной жидкости и др.). Принимает значительное участие в пролиферации и миграции </a:t>
            </a:r>
            <a:r>
              <a:rPr lang="ru-RU" sz="1400" dirty="0" smtClean="0"/>
              <a:t>клеток</a:t>
            </a:r>
            <a:r>
              <a:rPr lang="ru-RU" sz="1400" dirty="0"/>
              <a:t>; важный компонент суставного </a:t>
            </a:r>
            <a:r>
              <a:rPr lang="ru-RU" sz="1400" dirty="0" smtClean="0"/>
              <a:t>хряща</a:t>
            </a:r>
            <a:r>
              <a:rPr lang="ru-RU" sz="1400" dirty="0"/>
              <a:t>.</a:t>
            </a:r>
          </a:p>
        </p:txBody>
      </p:sp>
      <p:pic>
        <p:nvPicPr>
          <p:cNvPr id="6" name="Рисунок 5"/>
          <p:cNvPicPr>
            <a:picLocks noChangeAspect="1"/>
          </p:cNvPicPr>
          <p:nvPr/>
        </p:nvPicPr>
        <p:blipFill>
          <a:blip r:embed="rId2"/>
          <a:stretch>
            <a:fillRect/>
          </a:stretch>
        </p:blipFill>
        <p:spPr>
          <a:xfrm>
            <a:off x="6588224" y="260648"/>
            <a:ext cx="2204864" cy="2204864"/>
          </a:xfrm>
          <a:prstGeom prst="rect">
            <a:avLst/>
          </a:prstGeom>
        </p:spPr>
      </p:pic>
      <p:pic>
        <p:nvPicPr>
          <p:cNvPr id="7" name="Рисунок 6"/>
          <p:cNvPicPr>
            <a:picLocks noChangeAspect="1"/>
          </p:cNvPicPr>
          <p:nvPr/>
        </p:nvPicPr>
        <p:blipFill>
          <a:blip r:embed="rId3"/>
          <a:stretch>
            <a:fillRect/>
          </a:stretch>
        </p:blipFill>
        <p:spPr>
          <a:xfrm>
            <a:off x="7710935" y="2465512"/>
            <a:ext cx="1362075" cy="1476375"/>
          </a:xfrm>
          <a:prstGeom prst="rect">
            <a:avLst/>
          </a:prstGeom>
        </p:spPr>
      </p:pic>
    </p:spTree>
    <p:extLst>
      <p:ext uri="{BB962C8B-B14F-4D97-AF65-F5344CB8AC3E}">
        <p14:creationId xmlns:p14="http://schemas.microsoft.com/office/powerpoint/2010/main" val="828619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a:srcRect r="711" b="23878"/>
          <a:stretch/>
        </p:blipFill>
        <p:spPr>
          <a:xfrm>
            <a:off x="467544" y="1495582"/>
            <a:ext cx="5760640" cy="3312368"/>
          </a:xfrm>
          <a:prstGeom prst="rect">
            <a:avLst/>
          </a:prstGeom>
        </p:spPr>
      </p:pic>
      <p:sp>
        <p:nvSpPr>
          <p:cNvPr id="7" name="Прямоугольник 6"/>
          <p:cNvSpPr/>
          <p:nvPr/>
        </p:nvSpPr>
        <p:spPr>
          <a:xfrm>
            <a:off x="533296" y="5085184"/>
            <a:ext cx="7711111" cy="1323439"/>
          </a:xfrm>
          <a:prstGeom prst="rect">
            <a:avLst/>
          </a:prstGeom>
        </p:spPr>
        <p:txBody>
          <a:bodyPr wrap="square">
            <a:spAutoFit/>
          </a:bodyPr>
          <a:lstStyle/>
          <a:p>
            <a:pPr lvl="0"/>
            <a:r>
              <a:rPr lang="ru-RU" sz="2000" dirty="0" smtClean="0">
                <a:solidFill>
                  <a:prstClr val="white"/>
                </a:solidFill>
              </a:rPr>
              <a:t>    Последние </a:t>
            </a:r>
            <a:r>
              <a:rPr lang="ru-RU" sz="2000" dirty="0">
                <a:solidFill>
                  <a:prstClr val="white"/>
                </a:solidFill>
              </a:rPr>
              <a:t>исследования доказали, что </a:t>
            </a:r>
            <a:r>
              <a:rPr lang="ru-RU" sz="2000" dirty="0" err="1">
                <a:solidFill>
                  <a:prstClr val="white"/>
                </a:solidFill>
              </a:rPr>
              <a:t>адипонектин</a:t>
            </a:r>
            <a:r>
              <a:rPr lang="ru-RU" sz="2000" dirty="0">
                <a:solidFill>
                  <a:prstClr val="white"/>
                </a:solidFill>
              </a:rPr>
              <a:t> непосредственным образом влияет на метаболизм глюкозы, оказывая влияние на развитие диабета. Это открытие дает путь для лечения инсулиннезависимого диабета.</a:t>
            </a:r>
          </a:p>
        </p:txBody>
      </p:sp>
      <p:sp>
        <p:nvSpPr>
          <p:cNvPr id="8" name="Прямоугольник 7"/>
          <p:cNvSpPr/>
          <p:nvPr/>
        </p:nvSpPr>
        <p:spPr>
          <a:xfrm>
            <a:off x="611560" y="260648"/>
            <a:ext cx="4572000" cy="1200329"/>
          </a:xfrm>
          <a:prstGeom prst="rect">
            <a:avLst/>
          </a:prstGeom>
        </p:spPr>
        <p:txBody>
          <a:bodyPr>
            <a:spAutoFit/>
          </a:bodyPr>
          <a:lstStyle/>
          <a:p>
            <a:pPr lvl="0" fontAlgn="base"/>
            <a:r>
              <a:rPr lang="ru-RU" sz="2400" b="1" i="1" dirty="0">
                <a:solidFill>
                  <a:srgbClr val="C00000"/>
                </a:solidFill>
              </a:rPr>
              <a:t>Почему возникает диабет 2 типа: ученые открыли причину патологического состояния</a:t>
            </a:r>
          </a:p>
        </p:txBody>
      </p:sp>
    </p:spTree>
    <p:extLst>
      <p:ext uri="{BB962C8B-B14F-4D97-AF65-F5344CB8AC3E}">
        <p14:creationId xmlns:p14="http://schemas.microsoft.com/office/powerpoint/2010/main" val="3476435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332656"/>
            <a:ext cx="8640960" cy="5632311"/>
          </a:xfrm>
          <a:prstGeom prst="rect">
            <a:avLst/>
          </a:prstGeom>
        </p:spPr>
        <p:txBody>
          <a:bodyPr wrap="square">
            <a:spAutoFit/>
          </a:bodyPr>
          <a:lstStyle/>
          <a:p>
            <a:pPr fontAlgn="base"/>
            <a:r>
              <a:rPr lang="ru-RU" sz="2400" dirty="0" smtClean="0"/>
              <a:t>Гормон «голодания» </a:t>
            </a:r>
            <a:r>
              <a:rPr lang="ru-RU" sz="2400" dirty="0" err="1" smtClean="0"/>
              <a:t>адипонектин</a:t>
            </a:r>
            <a:r>
              <a:rPr lang="ru-RU" sz="2400" dirty="0" smtClean="0"/>
              <a:t> </a:t>
            </a:r>
            <a:r>
              <a:rPr lang="ru-RU" sz="2400" dirty="0"/>
              <a:t>(GBP-28), продуцируемый </a:t>
            </a:r>
            <a:r>
              <a:rPr lang="ru-RU" sz="2400" dirty="0" err="1"/>
              <a:t>адипоцитами</a:t>
            </a:r>
            <a:r>
              <a:rPr lang="ru-RU" sz="2400" dirty="0"/>
              <a:t> </a:t>
            </a:r>
            <a:r>
              <a:rPr lang="ru-RU" sz="2400" dirty="0" smtClean="0"/>
              <a:t>внутренних </a:t>
            </a:r>
            <a:r>
              <a:rPr lang="ru-RU" sz="2400" dirty="0" smtClean="0"/>
              <a:t>органов</a:t>
            </a:r>
          </a:p>
          <a:p>
            <a:pPr fontAlgn="base"/>
            <a:r>
              <a:rPr lang="ru-RU" sz="2400" dirty="0" smtClean="0"/>
              <a:t>- </a:t>
            </a:r>
            <a:r>
              <a:rPr lang="ru-RU" sz="2400" dirty="0" smtClean="0"/>
              <a:t>расщеплет жир до аминокислот, предотвращает </a:t>
            </a:r>
            <a:r>
              <a:rPr lang="ru-RU" sz="2400" dirty="0"/>
              <a:t>ожирение. </a:t>
            </a:r>
            <a:endParaRPr lang="ru-RU" sz="2400" dirty="0" smtClean="0"/>
          </a:p>
          <a:p>
            <a:pPr fontAlgn="base"/>
            <a:r>
              <a:rPr lang="ru-RU" sz="2400" dirty="0" smtClean="0"/>
              <a:t>- препятствует </a:t>
            </a:r>
            <a:r>
              <a:rPr lang="ru-RU" sz="2400" dirty="0"/>
              <a:t>образованию атеросклеротических бляшек, нормализует холестерин, </a:t>
            </a:r>
            <a:endParaRPr lang="ru-RU" sz="2400" dirty="0" smtClean="0"/>
          </a:p>
          <a:p>
            <a:pPr fontAlgn="base"/>
            <a:r>
              <a:rPr lang="ru-RU" sz="2400" dirty="0" smtClean="0"/>
              <a:t>- снижает воспаление и </a:t>
            </a:r>
            <a:r>
              <a:rPr lang="ru-RU" sz="2400" dirty="0" err="1" smtClean="0"/>
              <a:t>тромбообразование</a:t>
            </a:r>
            <a:r>
              <a:rPr lang="ru-RU" sz="2400" dirty="0" smtClean="0"/>
              <a:t>.</a:t>
            </a:r>
            <a:endParaRPr lang="ru-RU" sz="2400" dirty="0"/>
          </a:p>
          <a:p>
            <a:pPr fontAlgn="base"/>
            <a:r>
              <a:rPr lang="ru-RU" sz="2400" dirty="0" smtClean="0"/>
              <a:t>    </a:t>
            </a:r>
          </a:p>
          <a:p>
            <a:pPr fontAlgn="base"/>
            <a:r>
              <a:rPr lang="ru-RU" sz="2400" dirty="0"/>
              <a:t> </a:t>
            </a:r>
            <a:r>
              <a:rPr lang="ru-RU" sz="2400" dirty="0" smtClean="0"/>
              <a:t>   Существует </a:t>
            </a:r>
            <a:r>
              <a:rPr lang="ru-RU" sz="2400" dirty="0"/>
              <a:t>прямая зависимость между количеством вырабатываемого </a:t>
            </a:r>
            <a:r>
              <a:rPr lang="ru-RU" sz="2400" dirty="0" err="1"/>
              <a:t>адипонектина</a:t>
            </a:r>
            <a:r>
              <a:rPr lang="ru-RU" sz="2400" dirty="0"/>
              <a:t> и индексом массы тела. </a:t>
            </a:r>
            <a:endParaRPr lang="ru-RU" sz="2400" dirty="0" smtClean="0"/>
          </a:p>
          <a:p>
            <a:pPr algn="ctr" fontAlgn="base"/>
            <a:r>
              <a:rPr lang="ru-RU" sz="2400" b="1" dirty="0" smtClean="0">
                <a:solidFill>
                  <a:srgbClr val="92D050"/>
                </a:solidFill>
              </a:rPr>
              <a:t>Чем </a:t>
            </a:r>
            <a:r>
              <a:rPr lang="ru-RU" sz="2400" b="1" dirty="0">
                <a:solidFill>
                  <a:srgbClr val="92D050"/>
                </a:solidFill>
              </a:rPr>
              <a:t>стройнее человек, тем больше этого гормона продуцирует его организм. </a:t>
            </a:r>
            <a:endParaRPr lang="ru-RU" sz="2400" b="1" dirty="0" smtClean="0">
              <a:solidFill>
                <a:srgbClr val="92D050"/>
              </a:solidFill>
            </a:endParaRPr>
          </a:p>
          <a:p>
            <a:pPr algn="ctr" fontAlgn="base"/>
            <a:r>
              <a:rPr lang="ru-RU" sz="2400" dirty="0" smtClean="0">
                <a:solidFill>
                  <a:srgbClr val="FF0000"/>
                </a:solidFill>
              </a:rPr>
              <a:t>А высокая </a:t>
            </a:r>
            <a:r>
              <a:rPr lang="ru-RU" sz="2400" dirty="0">
                <a:solidFill>
                  <a:srgbClr val="FF0000"/>
                </a:solidFill>
              </a:rPr>
              <a:t>масса тела </a:t>
            </a:r>
            <a:r>
              <a:rPr lang="ru-RU" sz="2400" dirty="0" smtClean="0">
                <a:solidFill>
                  <a:srgbClr val="FF0000"/>
                </a:solidFill>
              </a:rPr>
              <a:t>снижает GBP-28</a:t>
            </a:r>
            <a:r>
              <a:rPr lang="ru-RU" sz="2400" dirty="0">
                <a:solidFill>
                  <a:srgbClr val="FF0000"/>
                </a:solidFill>
              </a:rPr>
              <a:t>.</a:t>
            </a:r>
          </a:p>
          <a:p>
            <a:pPr fontAlgn="base"/>
            <a:r>
              <a:rPr lang="ru-RU" sz="2400" dirty="0"/>
              <a:t>Гормон был открыт </a:t>
            </a:r>
            <a:r>
              <a:rPr lang="ru-RU" sz="2400" dirty="0" smtClean="0"/>
              <a:t>в </a:t>
            </a:r>
            <a:r>
              <a:rPr lang="ru-RU" sz="2400" dirty="0"/>
              <a:t>1994 году, до этого времени механизм </a:t>
            </a:r>
            <a:r>
              <a:rPr lang="ru-RU" sz="2400" dirty="0" smtClean="0"/>
              <a:t>диабета </a:t>
            </a:r>
            <a:r>
              <a:rPr lang="ru-RU" sz="2400" dirty="0"/>
              <a:t>2 типа был не изучен </a:t>
            </a:r>
            <a:r>
              <a:rPr lang="ru-RU" sz="2400" dirty="0" smtClean="0"/>
              <a:t>и </a:t>
            </a:r>
            <a:r>
              <a:rPr lang="ru-RU" sz="2400" dirty="0"/>
              <a:t>не мог правильно лечиться, поэтому </a:t>
            </a:r>
            <a:r>
              <a:rPr lang="ru-RU" sz="2400" dirty="0" smtClean="0"/>
              <a:t>диабет 2 </a:t>
            </a:r>
            <a:r>
              <a:rPr lang="ru-RU" sz="2400" dirty="0"/>
              <a:t>типа был </a:t>
            </a:r>
            <a:r>
              <a:rPr lang="ru-RU" sz="2400" dirty="0" smtClean="0"/>
              <a:t>как пожизненный приговор. </a:t>
            </a:r>
            <a:endParaRPr lang="ru-RU" sz="2400" dirty="0"/>
          </a:p>
        </p:txBody>
      </p:sp>
    </p:spTree>
    <p:extLst>
      <p:ext uri="{BB962C8B-B14F-4D97-AF65-F5344CB8AC3E}">
        <p14:creationId xmlns:p14="http://schemas.microsoft.com/office/powerpoint/2010/main" val="1275919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238614"/>
            <a:ext cx="8147248" cy="3847207"/>
          </a:xfrm>
          <a:prstGeom prst="rect">
            <a:avLst/>
          </a:prstGeom>
        </p:spPr>
        <p:txBody>
          <a:bodyPr wrap="square">
            <a:spAutoFit/>
          </a:bodyPr>
          <a:lstStyle/>
          <a:p>
            <a:r>
              <a:rPr lang="ru-RU" sz="2400" dirty="0" err="1" smtClean="0"/>
              <a:t>Адипонектин</a:t>
            </a:r>
            <a:r>
              <a:rPr lang="ru-RU" sz="2400" dirty="0" smtClean="0"/>
              <a:t> </a:t>
            </a:r>
            <a:r>
              <a:rPr lang="ru-RU" sz="2400" dirty="0"/>
              <a:t>влияет на многие жизненно важные </a:t>
            </a:r>
            <a:r>
              <a:rPr lang="ru-RU" sz="2400" dirty="0" smtClean="0"/>
              <a:t>процессы</a:t>
            </a:r>
            <a:r>
              <a:rPr lang="ru-RU" sz="2000" dirty="0" smtClean="0"/>
              <a:t>- </a:t>
            </a:r>
            <a:r>
              <a:rPr lang="ru-RU" sz="2000" dirty="0"/>
              <a:t>этим объясняется большое количество осложнений у </a:t>
            </a:r>
            <a:r>
              <a:rPr lang="ru-RU" sz="2000" dirty="0" smtClean="0"/>
              <a:t>диабетиков, имеющих низкий уровень гормона. </a:t>
            </a:r>
          </a:p>
          <a:p>
            <a:endParaRPr lang="ru-RU" sz="2000" dirty="0" smtClean="0"/>
          </a:p>
          <a:p>
            <a:pPr marL="285750" indent="-285750">
              <a:buFont typeface="Arial" panose="020B0604020202020204" pitchFamily="34" charset="0"/>
              <a:buChar char="•"/>
            </a:pPr>
            <a:r>
              <a:rPr lang="ru-RU" sz="2000" dirty="0" smtClean="0"/>
              <a:t>препятствует </a:t>
            </a:r>
            <a:r>
              <a:rPr lang="ru-RU" sz="2000" dirty="0"/>
              <a:t>образованию в печени жировых отложений;</a:t>
            </a:r>
          </a:p>
          <a:p>
            <a:pPr marL="285750" indent="-285750">
              <a:buFont typeface="Arial" panose="020B0604020202020204" pitchFamily="34" charset="0"/>
              <a:buChar char="•"/>
            </a:pPr>
            <a:r>
              <a:rPr lang="ru-RU" sz="2000" dirty="0"/>
              <a:t>поддерживает оптимальный просвет и эластичность сосудов;</a:t>
            </a:r>
          </a:p>
          <a:p>
            <a:pPr marL="285750" indent="-285750">
              <a:buFont typeface="Arial" panose="020B0604020202020204" pitchFamily="34" charset="0"/>
              <a:buChar char="•"/>
            </a:pPr>
            <a:r>
              <a:rPr lang="ru-RU" sz="2000" dirty="0"/>
              <a:t>не даёт висцеральному жиру откладываться на поверхности внутренних органов;</a:t>
            </a:r>
          </a:p>
          <a:p>
            <a:pPr marL="285750" indent="-285750">
              <a:buFont typeface="Arial" panose="020B0604020202020204" pitchFamily="34" charset="0"/>
              <a:buChar char="•"/>
            </a:pPr>
            <a:r>
              <a:rPr lang="ru-RU" sz="2000" dirty="0" smtClean="0"/>
              <a:t>препятствует отложению холестерина на стенках </a:t>
            </a:r>
            <a:r>
              <a:rPr lang="ru-RU" sz="2000" dirty="0"/>
              <a:t>сосудов;</a:t>
            </a:r>
          </a:p>
          <a:p>
            <a:pPr marL="285750" indent="-285750">
              <a:buFont typeface="Arial" panose="020B0604020202020204" pitchFamily="34" charset="0"/>
              <a:buChar char="•"/>
            </a:pPr>
            <a:r>
              <a:rPr lang="ru-RU" sz="2000" dirty="0"/>
              <a:t>увеличивает метаболизм и способствует похудению;</a:t>
            </a:r>
          </a:p>
          <a:p>
            <a:pPr marL="285750" indent="-285750">
              <a:buFont typeface="Arial" panose="020B0604020202020204" pitchFamily="34" charset="0"/>
              <a:buChar char="•"/>
            </a:pPr>
            <a:r>
              <a:rPr lang="ru-RU" sz="2000" dirty="0"/>
              <a:t>уменьшает воспаление сосудов и артерий;</a:t>
            </a:r>
          </a:p>
          <a:p>
            <a:pPr marL="285750" indent="-285750">
              <a:buFont typeface="Arial" panose="020B0604020202020204" pitchFamily="34" charset="0"/>
              <a:buChar char="•"/>
            </a:pPr>
            <a:r>
              <a:rPr lang="ru-RU" sz="2000" dirty="0"/>
              <a:t>защищает миокард от некроза в случае нехватки кислорода.</a:t>
            </a:r>
          </a:p>
        </p:txBody>
      </p:sp>
      <p:pic>
        <p:nvPicPr>
          <p:cNvPr id="2" name="Рисунок 1"/>
          <p:cNvPicPr>
            <a:picLocks noChangeAspect="1"/>
          </p:cNvPicPr>
          <p:nvPr/>
        </p:nvPicPr>
        <p:blipFill>
          <a:blip r:embed="rId2"/>
          <a:stretch>
            <a:fillRect/>
          </a:stretch>
        </p:blipFill>
        <p:spPr>
          <a:xfrm>
            <a:off x="2555776" y="4074151"/>
            <a:ext cx="3802099" cy="2620818"/>
          </a:xfrm>
          <a:prstGeom prst="rect">
            <a:avLst/>
          </a:prstGeom>
        </p:spPr>
      </p:pic>
    </p:spTree>
    <p:extLst>
      <p:ext uri="{BB962C8B-B14F-4D97-AF65-F5344CB8AC3E}">
        <p14:creationId xmlns:p14="http://schemas.microsoft.com/office/powerpoint/2010/main" val="3628609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1520" y="5891918"/>
            <a:ext cx="237566" cy="369332"/>
          </a:xfrm>
          <a:prstGeom prst="rect">
            <a:avLst/>
          </a:prstGeom>
        </p:spPr>
        <p:txBody>
          <a:bodyPr wrap="none">
            <a:spAutoFit/>
          </a:bodyPr>
          <a:lstStyle/>
          <a:p>
            <a:r>
              <a:rPr lang="ru-RU" dirty="0"/>
              <a:t> </a:t>
            </a:r>
          </a:p>
        </p:txBody>
      </p:sp>
      <p:sp>
        <p:nvSpPr>
          <p:cNvPr id="7" name="Прямоугольник 6"/>
          <p:cNvSpPr/>
          <p:nvPr/>
        </p:nvSpPr>
        <p:spPr>
          <a:xfrm>
            <a:off x="467544" y="260648"/>
            <a:ext cx="7093926" cy="369332"/>
          </a:xfrm>
          <a:prstGeom prst="rect">
            <a:avLst/>
          </a:prstGeom>
        </p:spPr>
        <p:txBody>
          <a:bodyPr wrap="square">
            <a:spAutoFit/>
          </a:bodyPr>
          <a:lstStyle/>
          <a:p>
            <a:r>
              <a:rPr lang="ru-RU" dirty="0"/>
              <a:t> </a:t>
            </a:r>
            <a:endParaRPr lang="ru-RU" sz="4400" dirty="0"/>
          </a:p>
        </p:txBody>
      </p:sp>
      <p:pic>
        <p:nvPicPr>
          <p:cNvPr id="2" name="Рисунок 1"/>
          <p:cNvPicPr>
            <a:picLocks noChangeAspect="1"/>
          </p:cNvPicPr>
          <p:nvPr/>
        </p:nvPicPr>
        <p:blipFill>
          <a:blip r:embed="rId2"/>
          <a:stretch>
            <a:fillRect/>
          </a:stretch>
        </p:blipFill>
        <p:spPr>
          <a:xfrm>
            <a:off x="899592" y="276672"/>
            <a:ext cx="7056784" cy="6467492"/>
          </a:xfrm>
          <a:prstGeom prst="rect">
            <a:avLst/>
          </a:prstGeom>
        </p:spPr>
      </p:pic>
    </p:spTree>
    <p:extLst>
      <p:ext uri="{BB962C8B-B14F-4D97-AF65-F5344CB8AC3E}">
        <p14:creationId xmlns:p14="http://schemas.microsoft.com/office/powerpoint/2010/main" val="2694885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274638"/>
            <a:ext cx="8003232" cy="4810546"/>
          </a:xfrm>
        </p:spPr>
        <p:txBody>
          <a:bodyPr>
            <a:noAutofit/>
          </a:bodyPr>
          <a:lstStyle/>
          <a:p>
            <a:r>
              <a:rPr lang="ru-RU" sz="2800" dirty="0"/>
              <a:t>Согласно данным Регистра сахарного диабета, в Российской Федерации порядка </a:t>
            </a:r>
            <a:r>
              <a:rPr lang="ru-RU" sz="2800" dirty="0" smtClean="0"/>
              <a:t>4,45 </a:t>
            </a:r>
            <a:r>
              <a:rPr lang="ru-RU" sz="2800" dirty="0"/>
              <a:t>млн пациентов с сахарным диабетом 2 типа и еще столько же пациентов не диагностированы </a:t>
            </a:r>
            <a:r>
              <a:rPr lang="ru-RU" sz="2800" dirty="0" smtClean="0"/>
              <a:t/>
            </a:r>
            <a:br>
              <a:rPr lang="ru-RU" sz="2800" dirty="0" smtClean="0"/>
            </a:br>
            <a:r>
              <a:rPr lang="ru-RU" sz="2800" dirty="0" smtClean="0"/>
              <a:t>(</a:t>
            </a:r>
            <a:r>
              <a:rPr lang="ru-RU" sz="2800" dirty="0"/>
              <a:t>по данным эпидемиологического исследования NATION). </a:t>
            </a:r>
            <a:r>
              <a:rPr lang="ru-RU" sz="3600" dirty="0" smtClean="0"/>
              <a:t/>
            </a:r>
            <a:br>
              <a:rPr lang="ru-RU" sz="3600" dirty="0" smtClean="0"/>
            </a:br>
            <a:r>
              <a:rPr lang="ru-RU" sz="2400" dirty="0" smtClean="0"/>
              <a:t>необходимо </a:t>
            </a:r>
            <a:r>
              <a:rPr lang="ru-RU" sz="2400" dirty="0"/>
              <a:t>отметить особенности течения сахарного диабета 2 типа, имеющего скрытую фазу, что актуализирует необходимость направленного скрининга в группах риска.</a:t>
            </a:r>
            <a:endParaRPr lang="ru-RU" sz="2400" b="1" i="1" dirty="0">
              <a:solidFill>
                <a:srgbClr val="002060"/>
              </a:solidFill>
            </a:endParaRPr>
          </a:p>
        </p:txBody>
      </p:sp>
    </p:spTree>
    <p:extLst>
      <p:ext uri="{BB962C8B-B14F-4D97-AF65-F5344CB8AC3E}">
        <p14:creationId xmlns:p14="http://schemas.microsoft.com/office/powerpoint/2010/main" val="259948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6925" t="13601" r="31899" b="23400"/>
          <a:stretch/>
        </p:blipFill>
        <p:spPr>
          <a:xfrm>
            <a:off x="611560" y="692696"/>
            <a:ext cx="8064896" cy="5584602"/>
          </a:xfrm>
          <a:prstGeom prst="rect">
            <a:avLst/>
          </a:prstGeom>
        </p:spPr>
      </p:pic>
      <p:pic>
        <p:nvPicPr>
          <p:cNvPr id="3" name="Рисунок 2"/>
          <p:cNvPicPr>
            <a:picLocks noChangeAspect="1"/>
          </p:cNvPicPr>
          <p:nvPr/>
        </p:nvPicPr>
        <p:blipFill rotWithShape="1">
          <a:blip r:embed="rId3"/>
          <a:srcRect l="78623" t="96708" r="19590" b="713"/>
          <a:stretch/>
        </p:blipFill>
        <p:spPr>
          <a:xfrm>
            <a:off x="8316416" y="5877272"/>
            <a:ext cx="144016" cy="144016"/>
          </a:xfrm>
          <a:prstGeom prst="rect">
            <a:avLst/>
          </a:prstGeom>
        </p:spPr>
      </p:pic>
    </p:spTree>
    <p:extLst>
      <p:ext uri="{BB962C8B-B14F-4D97-AF65-F5344CB8AC3E}">
        <p14:creationId xmlns:p14="http://schemas.microsoft.com/office/powerpoint/2010/main" val="2379810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332656"/>
            <a:ext cx="8640960" cy="6001643"/>
          </a:xfrm>
          <a:prstGeom prst="rect">
            <a:avLst/>
          </a:prstGeom>
        </p:spPr>
        <p:txBody>
          <a:bodyPr wrap="square">
            <a:spAutoFit/>
          </a:bodyPr>
          <a:lstStyle/>
          <a:p>
            <a:r>
              <a:rPr lang="ru-RU" sz="2400" b="1" dirty="0">
                <a:solidFill>
                  <a:srgbClr val="C00000"/>
                </a:solidFill>
              </a:rPr>
              <a:t>Диабет 2 типа у детей</a:t>
            </a:r>
          </a:p>
          <a:p>
            <a:r>
              <a:rPr lang="ru-RU" dirty="0"/>
              <a:t>Диабет 2 типа чаще встречается у взрослых, однако маленькие дети также подвержены заболеванию. В основном это малыши, родители которых </a:t>
            </a:r>
            <a:r>
              <a:rPr lang="ru-RU" dirty="0" smtClean="0"/>
              <a:t>позволяли есть </a:t>
            </a:r>
            <a:r>
              <a:rPr lang="ru-RU" dirty="0"/>
              <a:t>чипсы, конфеты и другие сладости с красителями и обилием </a:t>
            </a:r>
            <a:r>
              <a:rPr lang="ru-RU" dirty="0" smtClean="0"/>
              <a:t>сахара и рафинированных продуктов.</a:t>
            </a:r>
            <a:endParaRPr lang="ru-RU" dirty="0"/>
          </a:p>
          <a:p>
            <a:endParaRPr lang="ru-RU" dirty="0"/>
          </a:p>
          <a:p>
            <a:r>
              <a:rPr lang="ru-RU" dirty="0" smtClean="0"/>
              <a:t>Чаще </a:t>
            </a:r>
            <a:r>
              <a:rPr lang="ru-RU" dirty="0"/>
              <a:t>всего в детском возрасте встречается диабет 1 типа, который имеет высокий наследственный фактор. Но в последнее время врачи отмечают резкий рост заболеваемости </a:t>
            </a:r>
            <a:r>
              <a:rPr lang="ru-RU" dirty="0" smtClean="0"/>
              <a:t>диабетом 2 </a:t>
            </a:r>
            <a:r>
              <a:rPr lang="ru-RU" dirty="0"/>
              <a:t>типа. Если в 80-90-е годы XX века диабет 2 типа встречался только у 2% детей, то в наши дни его диагностируют почти у 45% детей-диабетиков. Причём 85% из них страдают лишним весом.</a:t>
            </a:r>
          </a:p>
          <a:p>
            <a:endParaRPr lang="ru-RU" dirty="0"/>
          </a:p>
          <a:p>
            <a:r>
              <a:rPr lang="ru-RU" dirty="0"/>
              <a:t>К развитию заболевания </a:t>
            </a:r>
            <a:r>
              <a:rPr lang="ru-RU" dirty="0" smtClean="0"/>
              <a:t>у детей </a:t>
            </a:r>
            <a:r>
              <a:rPr lang="ru-RU" dirty="0"/>
              <a:t>приводят </a:t>
            </a:r>
            <a:r>
              <a:rPr lang="ru-RU" dirty="0" smtClean="0"/>
              <a:t>:</a:t>
            </a:r>
            <a:endParaRPr lang="ru-RU" dirty="0"/>
          </a:p>
          <a:p>
            <a:endParaRPr lang="ru-RU" dirty="0"/>
          </a:p>
          <a:p>
            <a:pPr marL="285750" indent="-285750">
              <a:buFont typeface="Wingdings" panose="05000000000000000000" pitchFamily="2" charset="2"/>
              <a:buChar char="§"/>
            </a:pPr>
            <a:r>
              <a:rPr lang="ru-RU" dirty="0"/>
              <a:t>вирусные инфекции, перенесённые мамой во время беременности;</a:t>
            </a:r>
          </a:p>
          <a:p>
            <a:pPr marL="285750" indent="-285750">
              <a:buFont typeface="Wingdings" panose="05000000000000000000" pitchFamily="2" charset="2"/>
              <a:buChar char="§"/>
            </a:pPr>
            <a:r>
              <a:rPr lang="ru-RU" dirty="0"/>
              <a:t>стрессы у малыша, которые провоцируют выброс адреналина в кровь, нарушая </a:t>
            </a:r>
            <a:r>
              <a:rPr lang="ru-RU" dirty="0" smtClean="0"/>
              <a:t>углеводные процессы;</a:t>
            </a:r>
            <a:endParaRPr lang="ru-RU" dirty="0"/>
          </a:p>
          <a:p>
            <a:pPr marL="285750" indent="-285750">
              <a:buFont typeface="Wingdings" panose="05000000000000000000" pitchFamily="2" charset="2"/>
              <a:buChar char="§"/>
            </a:pPr>
            <a:r>
              <a:rPr lang="ru-RU" dirty="0"/>
              <a:t>увлечение ребёнка продуктами питания, богатыми сахаром (вафли, конфеты, сгущёнка, </a:t>
            </a:r>
            <a:r>
              <a:rPr lang="ru-RU" dirty="0" smtClean="0"/>
              <a:t>газировка, булочки и </a:t>
            </a:r>
            <a:r>
              <a:rPr lang="ru-RU" dirty="0" err="1" smtClean="0"/>
              <a:t>др.легкие</a:t>
            </a:r>
            <a:r>
              <a:rPr lang="ru-RU" dirty="0" smtClean="0"/>
              <a:t> углеводы);</a:t>
            </a:r>
            <a:endParaRPr lang="ru-RU" dirty="0"/>
          </a:p>
          <a:p>
            <a:pPr marL="285750" indent="-285750">
              <a:buFont typeface="Wingdings" panose="05000000000000000000" pitchFamily="2" charset="2"/>
              <a:buChar char="§"/>
            </a:pPr>
            <a:r>
              <a:rPr lang="ru-RU" dirty="0"/>
              <a:t>отсутствие движения, гиподинамия;</a:t>
            </a:r>
          </a:p>
          <a:p>
            <a:pPr marL="285750" indent="-285750">
              <a:buFont typeface="Wingdings" panose="05000000000000000000" pitchFamily="2" charset="2"/>
              <a:buChar char="§"/>
            </a:pPr>
            <a:r>
              <a:rPr lang="ru-RU" dirty="0"/>
              <a:t>вес при рождении выше 4000 грамм.</a:t>
            </a:r>
          </a:p>
        </p:txBody>
      </p:sp>
    </p:spTree>
    <p:extLst>
      <p:ext uri="{BB962C8B-B14F-4D97-AF65-F5344CB8AC3E}">
        <p14:creationId xmlns:p14="http://schemas.microsoft.com/office/powerpoint/2010/main" val="3664168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476672"/>
            <a:ext cx="8147248" cy="6186309"/>
          </a:xfrm>
          <a:prstGeom prst="rect">
            <a:avLst/>
          </a:prstGeom>
        </p:spPr>
        <p:txBody>
          <a:bodyPr wrap="square">
            <a:spAutoFit/>
          </a:bodyPr>
          <a:lstStyle/>
          <a:p>
            <a:r>
              <a:rPr lang="ru-RU" sz="2400" b="1" dirty="0">
                <a:solidFill>
                  <a:srgbClr val="FF0000"/>
                </a:solidFill>
              </a:rPr>
              <a:t>Как лечится диабет 2 типа</a:t>
            </a:r>
          </a:p>
          <a:p>
            <a:r>
              <a:rPr lang="ru-RU" sz="2400" dirty="0"/>
              <a:t>Первое, что назначается пациенту после выявления диабета — это строгая диета. </a:t>
            </a:r>
            <a:endParaRPr lang="ru-RU" sz="2400" dirty="0" smtClean="0"/>
          </a:p>
          <a:p>
            <a:r>
              <a:rPr lang="ru-RU" sz="2400" dirty="0" smtClean="0"/>
              <a:t>Суточное </a:t>
            </a:r>
            <a:r>
              <a:rPr lang="ru-RU" sz="2400" dirty="0"/>
              <a:t>потребление калорий </a:t>
            </a:r>
            <a:r>
              <a:rPr lang="ru-RU" sz="2400" dirty="0" smtClean="0"/>
              <a:t>до 2000ккал. </a:t>
            </a:r>
          </a:p>
          <a:p>
            <a:r>
              <a:rPr lang="ru-RU" sz="2400" dirty="0" smtClean="0"/>
              <a:t>Ведется подсчет </a:t>
            </a:r>
            <a:r>
              <a:rPr lang="ru-RU" sz="2400" dirty="0"/>
              <a:t>ХЕ (хлебные единицы).</a:t>
            </a:r>
          </a:p>
          <a:p>
            <a:endParaRPr lang="ru-RU" sz="2400" dirty="0"/>
          </a:p>
          <a:p>
            <a:r>
              <a:rPr lang="ru-RU" dirty="0"/>
              <a:t>1 ХЕ </a:t>
            </a:r>
            <a:r>
              <a:rPr lang="ru-RU" dirty="0" smtClean="0"/>
              <a:t>—25 </a:t>
            </a:r>
            <a:r>
              <a:rPr lang="ru-RU" dirty="0" err="1"/>
              <a:t>гр</a:t>
            </a:r>
            <a:r>
              <a:rPr lang="ru-RU" dirty="0"/>
              <a:t> хлеба или 12 </a:t>
            </a:r>
            <a:r>
              <a:rPr lang="ru-RU" dirty="0" err="1"/>
              <a:t>гр</a:t>
            </a:r>
            <a:r>
              <a:rPr lang="ru-RU" dirty="0"/>
              <a:t> усвоенных углеводов. Больной диабетом 2 типа должен употреблять в день не более 20 ХЕ. При ожирении норма уменьшается до 10 ХБ, а при тяжёлой физической работе увеличивается до 25 ХЕ.</a:t>
            </a:r>
          </a:p>
          <a:p>
            <a:endParaRPr lang="ru-RU" dirty="0"/>
          </a:p>
          <a:p>
            <a:r>
              <a:rPr lang="ru-RU" dirty="0"/>
              <a:t>Пациент распределяет пищу, богатую углеводами, равномерно на весь день. К продуктам, содержащим большое количество ХЕ, относятся мёд, курага, белый и чёрный хлеб, крупы, макароны, сладости. </a:t>
            </a:r>
            <a:r>
              <a:rPr lang="ru-RU" dirty="0" smtClean="0"/>
              <a:t>Эти </a:t>
            </a:r>
            <a:r>
              <a:rPr lang="ru-RU" dirty="0"/>
              <a:t>продукты следует </a:t>
            </a:r>
            <a:r>
              <a:rPr lang="ru-RU" dirty="0" smtClean="0"/>
              <a:t>ограничить.</a:t>
            </a:r>
            <a:endParaRPr lang="ru-RU" dirty="0"/>
          </a:p>
          <a:p>
            <a:endParaRPr lang="ru-RU" dirty="0"/>
          </a:p>
          <a:p>
            <a:r>
              <a:rPr lang="ru-RU" dirty="0"/>
              <a:t>Совсем не содержат ХЕ рыба, мясо и яйца. Мало ХЕ в овощах, фруктах и зелени. Исходя из этого, рацион больного диабетом 2 типа должен состоять из мясных и рыбных блюд, а также салатов и фруктовых нарезок.</a:t>
            </a:r>
          </a:p>
          <a:p>
            <a:endParaRPr lang="ru-RU" dirty="0"/>
          </a:p>
          <a:p>
            <a:r>
              <a:rPr lang="ru-RU" dirty="0"/>
              <a:t>Если диабет имеет прогрессирующую стадию, пациенту прописывают медицинские препараты.</a:t>
            </a:r>
          </a:p>
        </p:txBody>
      </p:sp>
    </p:spTree>
    <p:extLst>
      <p:ext uri="{BB962C8B-B14F-4D97-AF65-F5344CB8AC3E}">
        <p14:creationId xmlns:p14="http://schemas.microsoft.com/office/powerpoint/2010/main" val="3566091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6139" t="26200" r="16926" b="8000"/>
          <a:stretch/>
        </p:blipFill>
        <p:spPr>
          <a:xfrm>
            <a:off x="179512" y="908720"/>
            <a:ext cx="8855452" cy="4896544"/>
          </a:xfrm>
          <a:prstGeom prst="rect">
            <a:avLst/>
          </a:prstGeom>
        </p:spPr>
      </p:pic>
    </p:spTree>
    <p:extLst>
      <p:ext uri="{BB962C8B-B14F-4D97-AF65-F5344CB8AC3E}">
        <p14:creationId xmlns:p14="http://schemas.microsoft.com/office/powerpoint/2010/main" val="463258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4563" t="27600" r="18500" b="6601"/>
          <a:stretch/>
        </p:blipFill>
        <p:spPr>
          <a:xfrm>
            <a:off x="251520" y="1124744"/>
            <a:ext cx="8642492" cy="4778790"/>
          </a:xfrm>
          <a:prstGeom prst="rect">
            <a:avLst/>
          </a:prstGeom>
        </p:spPr>
      </p:pic>
    </p:spTree>
    <p:extLst>
      <p:ext uri="{BB962C8B-B14F-4D97-AF65-F5344CB8AC3E}">
        <p14:creationId xmlns:p14="http://schemas.microsoft.com/office/powerpoint/2010/main" val="664333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ooks-all.ru/files/books/2018/05/11/387033/i_072p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683" y="2394845"/>
            <a:ext cx="6641440" cy="3247664"/>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stretch>
            <a:fillRect/>
          </a:stretch>
        </p:blipFill>
        <p:spPr>
          <a:xfrm>
            <a:off x="179512" y="188640"/>
            <a:ext cx="3799961" cy="2132631"/>
          </a:xfrm>
          <a:prstGeom prst="rect">
            <a:avLst/>
          </a:prstGeom>
        </p:spPr>
      </p:pic>
      <p:pic>
        <p:nvPicPr>
          <p:cNvPr id="4" name="Рисунок 3"/>
          <p:cNvPicPr>
            <a:picLocks noChangeAspect="1"/>
          </p:cNvPicPr>
          <p:nvPr/>
        </p:nvPicPr>
        <p:blipFill>
          <a:blip r:embed="rId4"/>
          <a:stretch>
            <a:fillRect/>
          </a:stretch>
        </p:blipFill>
        <p:spPr>
          <a:xfrm>
            <a:off x="5580112" y="163389"/>
            <a:ext cx="3369859" cy="2131492"/>
          </a:xfrm>
          <a:prstGeom prst="rect">
            <a:avLst/>
          </a:prstGeom>
        </p:spPr>
      </p:pic>
      <p:pic>
        <p:nvPicPr>
          <p:cNvPr id="2" name="Рисунок 1"/>
          <p:cNvPicPr>
            <a:picLocks noChangeAspect="1"/>
          </p:cNvPicPr>
          <p:nvPr/>
        </p:nvPicPr>
        <p:blipFill>
          <a:blip r:embed="rId5"/>
          <a:stretch>
            <a:fillRect/>
          </a:stretch>
        </p:blipFill>
        <p:spPr>
          <a:xfrm>
            <a:off x="1259632" y="5642509"/>
            <a:ext cx="6679079" cy="1255250"/>
          </a:xfrm>
          <a:prstGeom prst="rect">
            <a:avLst/>
          </a:prstGeom>
        </p:spPr>
      </p:pic>
    </p:spTree>
    <p:extLst>
      <p:ext uri="{BB962C8B-B14F-4D97-AF65-F5344CB8AC3E}">
        <p14:creationId xmlns:p14="http://schemas.microsoft.com/office/powerpoint/2010/main" val="1959711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25422" t="15027" r="26477" b="28686"/>
          <a:stretch/>
        </p:blipFill>
        <p:spPr>
          <a:xfrm>
            <a:off x="2011084" y="116632"/>
            <a:ext cx="5544616" cy="3649620"/>
          </a:xfrm>
          <a:prstGeom prst="rect">
            <a:avLst/>
          </a:prstGeom>
        </p:spPr>
      </p:pic>
      <p:pic>
        <p:nvPicPr>
          <p:cNvPr id="4" name="Рисунок 3"/>
          <p:cNvPicPr>
            <a:picLocks noChangeAspect="1"/>
          </p:cNvPicPr>
          <p:nvPr/>
        </p:nvPicPr>
        <p:blipFill rotWithShape="1">
          <a:blip r:embed="rId3"/>
          <a:srcRect l="18500" t="38800" r="21651" b="13600"/>
          <a:stretch/>
        </p:blipFill>
        <p:spPr>
          <a:xfrm>
            <a:off x="2015735" y="3861048"/>
            <a:ext cx="5539965" cy="2842876"/>
          </a:xfrm>
          <a:prstGeom prst="rect">
            <a:avLst/>
          </a:prstGeom>
        </p:spPr>
      </p:pic>
    </p:spTree>
    <p:extLst>
      <p:ext uri="{BB962C8B-B14F-4D97-AF65-F5344CB8AC3E}">
        <p14:creationId xmlns:p14="http://schemas.microsoft.com/office/powerpoint/2010/main" val="3630648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83568" y="764704"/>
            <a:ext cx="8052619" cy="5287196"/>
          </a:xfrm>
          <a:prstGeom prst="rect">
            <a:avLst/>
          </a:prstGeom>
        </p:spPr>
      </p:pic>
    </p:spTree>
    <p:extLst>
      <p:ext uri="{BB962C8B-B14F-4D97-AF65-F5344CB8AC3E}">
        <p14:creationId xmlns:p14="http://schemas.microsoft.com/office/powerpoint/2010/main" val="2085574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457200" y="404664"/>
            <a:ext cx="8229600" cy="6192688"/>
          </a:xfrm>
        </p:spPr>
        <p:txBody>
          <a:bodyPr>
            <a:noAutofit/>
          </a:bodyPr>
          <a:lstStyle/>
          <a:p>
            <a:r>
              <a:rPr lang="ru-RU" sz="2400" dirty="0" err="1"/>
              <a:t>Предиабет</a:t>
            </a:r>
            <a:r>
              <a:rPr lang="ru-RU" sz="2400" dirty="0"/>
              <a:t> – состояние, характеризующееся промежуточными значениями </a:t>
            </a:r>
            <a:r>
              <a:rPr lang="ru-RU" sz="2400" dirty="0" smtClean="0"/>
              <a:t>гипергликемии – </a:t>
            </a:r>
            <a:r>
              <a:rPr lang="ru-RU" sz="2400" dirty="0"/>
              <a:t>когда эти значения еще не достигли уровня сахарного диабета, но уже превышают норму. </a:t>
            </a:r>
            <a:endParaRPr lang="ru-RU" sz="2400" dirty="0" smtClean="0"/>
          </a:p>
          <a:p>
            <a:r>
              <a:rPr lang="ru-RU" sz="2000" dirty="0" smtClean="0"/>
              <a:t>Число </a:t>
            </a:r>
            <a:r>
              <a:rPr lang="ru-RU" sz="2000" dirty="0"/>
              <a:t>людей, страдающих </a:t>
            </a:r>
            <a:r>
              <a:rPr lang="ru-RU" sz="2000" dirty="0" err="1"/>
              <a:t>предиабетом</a:t>
            </a:r>
            <a:r>
              <a:rPr lang="ru-RU" sz="2000" dirty="0"/>
              <a:t>, стремительно растет во всех странах мира. </a:t>
            </a:r>
            <a:endParaRPr lang="ru-RU" sz="2000" dirty="0" smtClean="0"/>
          </a:p>
          <a:p>
            <a:r>
              <a:rPr lang="ru-RU" sz="2000" dirty="0" smtClean="0"/>
              <a:t>По </a:t>
            </a:r>
            <a:r>
              <a:rPr lang="ru-RU" sz="2000" dirty="0"/>
              <a:t>данным эпидемиологических исследований, проведенных в разных странах за последние 5 лет, распространенность </a:t>
            </a:r>
            <a:r>
              <a:rPr lang="ru-RU" sz="2000" dirty="0" err="1"/>
              <a:t>предиабета</a:t>
            </a:r>
            <a:r>
              <a:rPr lang="ru-RU" sz="2000" dirty="0"/>
              <a:t> колеблется от 9,0 </a:t>
            </a:r>
            <a:r>
              <a:rPr lang="ru-RU" sz="2000" dirty="0" smtClean="0"/>
              <a:t>- 40</a:t>
            </a:r>
            <a:r>
              <a:rPr lang="ru-RU" sz="2000" dirty="0"/>
              <a:t>%. По данным </a:t>
            </a:r>
            <a:r>
              <a:rPr lang="ru-RU" sz="2000" dirty="0" err="1" smtClean="0"/>
              <a:t>эпидисследования</a:t>
            </a:r>
            <a:r>
              <a:rPr lang="ru-RU" sz="2000" dirty="0" smtClean="0"/>
              <a:t> </a:t>
            </a:r>
            <a:r>
              <a:rPr lang="ru-RU" sz="2000" dirty="0"/>
              <a:t>NATION, распространенность </a:t>
            </a:r>
            <a:r>
              <a:rPr lang="ru-RU" sz="2000" dirty="0" err="1"/>
              <a:t>предиабета</a:t>
            </a:r>
            <a:r>
              <a:rPr lang="ru-RU" sz="2000" dirty="0"/>
              <a:t> в </a:t>
            </a:r>
            <a:r>
              <a:rPr lang="ru-RU" sz="2000" dirty="0" smtClean="0"/>
              <a:t>РФ </a:t>
            </a:r>
            <a:r>
              <a:rPr lang="ru-RU" sz="2000" dirty="0" err="1" smtClean="0"/>
              <a:t>cоставляет</a:t>
            </a:r>
            <a:r>
              <a:rPr lang="ru-RU" sz="2000" dirty="0" smtClean="0"/>
              <a:t> </a:t>
            </a:r>
            <a:r>
              <a:rPr lang="ru-RU" sz="2000" dirty="0"/>
              <a:t>19,3% среди лиц в возрасте 20-79 лет при ее оценке по уровню HbA1c 5,7-6,4%. </a:t>
            </a:r>
            <a:endParaRPr lang="ru-RU" sz="2000" dirty="0" smtClean="0"/>
          </a:p>
          <a:p>
            <a:r>
              <a:rPr lang="ru-RU" sz="2000" dirty="0" smtClean="0"/>
              <a:t>В </a:t>
            </a:r>
            <a:r>
              <a:rPr lang="ru-RU" sz="2000" dirty="0"/>
              <a:t>группе лиц с избыточной массой тела и ожирением распространенность </a:t>
            </a:r>
            <a:r>
              <a:rPr lang="ru-RU" sz="2000" dirty="0" err="1"/>
              <a:t>предиабета</a:t>
            </a:r>
            <a:r>
              <a:rPr lang="ru-RU" sz="2000" dirty="0"/>
              <a:t> составила 18,6% и 33,1%, соответственно</a:t>
            </a:r>
            <a:r>
              <a:rPr lang="ru-RU" sz="2000" dirty="0" smtClean="0"/>
              <a:t>. </a:t>
            </a:r>
            <a:endParaRPr lang="ru-RU" sz="2000" dirty="0">
              <a:solidFill>
                <a:schemeClr val="tx1">
                  <a:lumMod val="95000"/>
                </a:schemeClr>
              </a:solidFill>
            </a:endParaRPr>
          </a:p>
        </p:txBody>
      </p:sp>
      <p:pic>
        <p:nvPicPr>
          <p:cNvPr id="3" name="Рисунок 2"/>
          <p:cNvPicPr>
            <a:picLocks noChangeAspect="1"/>
          </p:cNvPicPr>
          <p:nvPr/>
        </p:nvPicPr>
        <p:blipFill rotWithShape="1">
          <a:blip r:embed="rId2"/>
          <a:srcRect l="18500" t="59800" r="19288" b="20600"/>
          <a:stretch/>
        </p:blipFill>
        <p:spPr>
          <a:xfrm>
            <a:off x="1394315" y="5589240"/>
            <a:ext cx="6355369" cy="1126268"/>
          </a:xfrm>
          <a:prstGeom prst="rect">
            <a:avLst/>
          </a:prstGeom>
        </p:spPr>
      </p:pic>
    </p:spTree>
    <p:extLst>
      <p:ext uri="{BB962C8B-B14F-4D97-AF65-F5344CB8AC3E}">
        <p14:creationId xmlns:p14="http://schemas.microsoft.com/office/powerpoint/2010/main" val="2039890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467544" y="620688"/>
            <a:ext cx="7848872" cy="3170099"/>
          </a:xfrm>
          <a:prstGeom prst="rect">
            <a:avLst/>
          </a:prstGeom>
        </p:spPr>
        <p:txBody>
          <a:bodyPr wrap="square">
            <a:spAutoFit/>
          </a:bodyPr>
          <a:lstStyle/>
          <a:p>
            <a:r>
              <a:rPr lang="ru-RU" sz="2000" dirty="0" smtClean="0"/>
              <a:t>     </a:t>
            </a:r>
            <a:r>
              <a:rPr lang="ru-RU" sz="2000" dirty="0" err="1" smtClean="0"/>
              <a:t>Предиабет</a:t>
            </a:r>
            <a:r>
              <a:rPr lang="ru-RU" sz="2000" dirty="0" smtClean="0"/>
              <a:t> - исключительно </a:t>
            </a:r>
            <a:r>
              <a:rPr lang="ru-RU" sz="2000" dirty="0"/>
              <a:t>важное метаболическое состояние, т.к. ведет к развитию сахарного диабета 2 типа в будущем. </a:t>
            </a:r>
            <a:endParaRPr lang="ru-RU" sz="2000" dirty="0" smtClean="0"/>
          </a:p>
          <a:p>
            <a:r>
              <a:rPr lang="ru-RU" sz="2000" dirty="0" smtClean="0"/>
              <a:t>       Он ассоциирован </a:t>
            </a:r>
            <a:r>
              <a:rPr lang="ru-RU" sz="2000" dirty="0"/>
              <a:t>с повышенным риском других патологий, </a:t>
            </a:r>
            <a:r>
              <a:rPr lang="ru-RU" sz="2000" dirty="0" smtClean="0"/>
              <a:t>таких </a:t>
            </a:r>
            <a:r>
              <a:rPr lang="ru-RU" sz="2000" dirty="0"/>
              <a:t>как: поражение сетчатки, почек и различные </a:t>
            </a:r>
            <a:r>
              <a:rPr lang="ru-RU" sz="2000" dirty="0" err="1"/>
              <a:t>макрососудистые</a:t>
            </a:r>
            <a:r>
              <a:rPr lang="ru-RU" sz="2000" dirty="0"/>
              <a:t> осложнения (инсульты, инфаркты). </a:t>
            </a:r>
            <a:endParaRPr lang="ru-RU" sz="2000" dirty="0" smtClean="0"/>
          </a:p>
          <a:p>
            <a:r>
              <a:rPr lang="ru-RU" sz="2000" dirty="0" smtClean="0"/>
              <a:t>      Согласно </a:t>
            </a:r>
            <a:r>
              <a:rPr lang="ru-RU" sz="2000" dirty="0"/>
              <a:t>данным клинических исследований, у лиц с </a:t>
            </a:r>
            <a:r>
              <a:rPr lang="ru-RU" sz="2000" dirty="0" err="1"/>
              <a:t>предиабетом</a:t>
            </a:r>
            <a:r>
              <a:rPr lang="ru-RU" sz="2000" dirty="0"/>
              <a:t> также повышен риск возникновения онкологических заболеваний</a:t>
            </a:r>
            <a:r>
              <a:rPr lang="ru-RU" sz="2000" dirty="0" smtClean="0"/>
              <a:t>.</a:t>
            </a:r>
          </a:p>
          <a:p>
            <a:r>
              <a:rPr lang="ru-RU" sz="2000" dirty="0" smtClean="0"/>
              <a:t>      Результат </a:t>
            </a:r>
            <a:r>
              <a:rPr lang="ru-RU" sz="2000" dirty="0"/>
              <a:t>клинических исследований также показывает, что смертность от всех причин у лиц с </a:t>
            </a:r>
            <a:r>
              <a:rPr lang="ru-RU" sz="2000" dirty="0" err="1"/>
              <a:t>предиабетом</a:t>
            </a:r>
            <a:r>
              <a:rPr lang="ru-RU" sz="2000" dirty="0"/>
              <a:t> выше в сравнении с лицами с </a:t>
            </a:r>
            <a:r>
              <a:rPr lang="ru-RU" sz="2000" dirty="0" smtClean="0"/>
              <a:t>нормальным содержанием сахара в крови.</a:t>
            </a:r>
            <a:endParaRPr lang="ru-RU" sz="2000" dirty="0"/>
          </a:p>
        </p:txBody>
      </p:sp>
      <p:pic>
        <p:nvPicPr>
          <p:cNvPr id="2" name="Рисунок 1"/>
          <p:cNvPicPr>
            <a:picLocks noChangeAspect="1"/>
          </p:cNvPicPr>
          <p:nvPr/>
        </p:nvPicPr>
        <p:blipFill rotWithShape="1">
          <a:blip r:embed="rId2"/>
          <a:srcRect l="11413" t="55600" r="26375" b="20601"/>
          <a:stretch/>
        </p:blipFill>
        <p:spPr>
          <a:xfrm>
            <a:off x="323528" y="3933056"/>
            <a:ext cx="8508635" cy="1830972"/>
          </a:xfrm>
          <a:prstGeom prst="rect">
            <a:avLst/>
          </a:prstGeom>
        </p:spPr>
      </p:pic>
    </p:spTree>
    <p:extLst>
      <p:ext uri="{BB962C8B-B14F-4D97-AF65-F5344CB8AC3E}">
        <p14:creationId xmlns:p14="http://schemas.microsoft.com/office/powerpoint/2010/main" val="1573605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188640"/>
            <a:ext cx="8136904" cy="892552"/>
          </a:xfrm>
          <a:prstGeom prst="rect">
            <a:avLst/>
          </a:prstGeom>
        </p:spPr>
        <p:txBody>
          <a:bodyPr wrap="square">
            <a:spAutoFit/>
          </a:bodyPr>
          <a:lstStyle/>
          <a:p>
            <a:r>
              <a:rPr lang="ru-RU" sz="2000" dirty="0" smtClean="0"/>
              <a:t>     </a:t>
            </a:r>
            <a:r>
              <a:rPr lang="ru-RU" sz="3200" dirty="0" err="1" smtClean="0"/>
              <a:t>Предиабет</a:t>
            </a:r>
            <a:r>
              <a:rPr lang="ru-RU" sz="3200" dirty="0" smtClean="0"/>
              <a:t> - тест</a:t>
            </a:r>
          </a:p>
          <a:p>
            <a:r>
              <a:rPr lang="ru-RU" sz="2000" dirty="0" smtClean="0"/>
              <a:t>       </a:t>
            </a:r>
            <a:endParaRPr lang="ru-RU" sz="2000" dirty="0"/>
          </a:p>
        </p:txBody>
      </p:sp>
      <p:pic>
        <p:nvPicPr>
          <p:cNvPr id="3" name="Рисунок 2"/>
          <p:cNvPicPr>
            <a:picLocks noChangeAspect="1"/>
          </p:cNvPicPr>
          <p:nvPr/>
        </p:nvPicPr>
        <p:blipFill>
          <a:blip r:embed="rId2"/>
          <a:stretch>
            <a:fillRect/>
          </a:stretch>
        </p:blipFill>
        <p:spPr>
          <a:xfrm>
            <a:off x="323528" y="287818"/>
            <a:ext cx="8719178" cy="4433745"/>
          </a:xfrm>
          <a:prstGeom prst="rect">
            <a:avLst/>
          </a:prstGeom>
        </p:spPr>
      </p:pic>
      <p:pic>
        <p:nvPicPr>
          <p:cNvPr id="5" name="Рисунок 4"/>
          <p:cNvPicPr>
            <a:picLocks noChangeAspect="1"/>
          </p:cNvPicPr>
          <p:nvPr/>
        </p:nvPicPr>
        <p:blipFill rotWithShape="1">
          <a:blip r:embed="rId3"/>
          <a:srcRect l="4054" t="62670" r="1353" b="6381"/>
          <a:stretch/>
        </p:blipFill>
        <p:spPr>
          <a:xfrm>
            <a:off x="2051720" y="4820741"/>
            <a:ext cx="4968552" cy="1944216"/>
          </a:xfrm>
          <a:prstGeom prst="rect">
            <a:avLst/>
          </a:prstGeom>
        </p:spPr>
      </p:pic>
    </p:spTree>
    <p:extLst>
      <p:ext uri="{BB962C8B-B14F-4D97-AF65-F5344CB8AC3E}">
        <p14:creationId xmlns:p14="http://schemas.microsoft.com/office/powerpoint/2010/main" val="3975215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7325" t="19600" r="22826" b="14601"/>
          <a:stretch/>
        </p:blipFill>
        <p:spPr>
          <a:xfrm>
            <a:off x="359532" y="332656"/>
            <a:ext cx="8532948" cy="5276955"/>
          </a:xfrm>
          <a:prstGeom prst="rect">
            <a:avLst/>
          </a:prstGeom>
        </p:spPr>
      </p:pic>
      <p:sp>
        <p:nvSpPr>
          <p:cNvPr id="8" name="Прямоугольник 7"/>
          <p:cNvSpPr/>
          <p:nvPr/>
        </p:nvSpPr>
        <p:spPr>
          <a:xfrm>
            <a:off x="323528" y="5805264"/>
            <a:ext cx="8568952" cy="923330"/>
          </a:xfrm>
          <a:prstGeom prst="rect">
            <a:avLst/>
          </a:prstGeom>
        </p:spPr>
        <p:txBody>
          <a:bodyPr wrap="square">
            <a:spAutoFit/>
          </a:bodyPr>
          <a:lstStyle/>
          <a:p>
            <a:r>
              <a:rPr lang="ru-RU" dirty="0"/>
              <a:t>HbA1c как диагностический критерий СД:</a:t>
            </a:r>
          </a:p>
          <a:p>
            <a:r>
              <a:rPr lang="ru-RU" dirty="0"/>
              <a:t>В 2011 г. ВОЗ о добрила возможность использования HbA1c для диагностики СД.</a:t>
            </a:r>
          </a:p>
          <a:p>
            <a:r>
              <a:rPr lang="ru-RU" dirty="0" smtClean="0"/>
              <a:t>СД - HbA1c </a:t>
            </a:r>
            <a:r>
              <a:rPr lang="ru-RU" dirty="0"/>
              <a:t>&gt; 6,5 %. Нормальным считается </a:t>
            </a:r>
            <a:r>
              <a:rPr lang="ru-RU" dirty="0" smtClean="0"/>
              <a:t>уровень </a:t>
            </a:r>
            <a:r>
              <a:rPr lang="ru-RU" dirty="0" err="1" smtClean="0"/>
              <a:t>HbAlc</a:t>
            </a:r>
            <a:r>
              <a:rPr lang="ru-RU" dirty="0" smtClean="0"/>
              <a:t> </a:t>
            </a:r>
            <a:r>
              <a:rPr lang="ru-RU" dirty="0"/>
              <a:t>до 6,0 %.</a:t>
            </a:r>
          </a:p>
        </p:txBody>
      </p:sp>
    </p:spTree>
    <p:extLst>
      <p:ext uri="{BB962C8B-B14F-4D97-AF65-F5344CB8AC3E}">
        <p14:creationId xmlns:p14="http://schemas.microsoft.com/office/powerpoint/2010/main" val="3265161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251520" y="332656"/>
            <a:ext cx="8435280" cy="5736407"/>
          </a:xfrm>
        </p:spPr>
        <p:txBody>
          <a:bodyPr>
            <a:noAutofit/>
          </a:bodyPr>
          <a:lstStyle/>
          <a:p>
            <a:pPr marL="0" indent="0">
              <a:buNone/>
            </a:pPr>
            <a:r>
              <a:rPr lang="ru-RU" sz="3600" dirty="0"/>
              <a:t>Принципы профилактики</a:t>
            </a:r>
          </a:p>
          <a:p>
            <a:pPr marL="0" indent="0">
              <a:buNone/>
            </a:pPr>
            <a:r>
              <a:rPr lang="ru-RU" sz="2000" dirty="0"/>
              <a:t>• Активное выявление групп </a:t>
            </a:r>
            <a:r>
              <a:rPr lang="ru-RU" sz="2000" dirty="0" smtClean="0"/>
              <a:t>риска </a:t>
            </a:r>
            <a:endParaRPr lang="ru-RU" sz="2000" dirty="0"/>
          </a:p>
          <a:p>
            <a:pPr marL="0" indent="0">
              <a:buNone/>
            </a:pPr>
            <a:r>
              <a:rPr lang="ru-RU" sz="2000" dirty="0"/>
              <a:t>• Активное изменение образа жизни</a:t>
            </a:r>
          </a:p>
          <a:p>
            <a:pPr marL="0" indent="0">
              <a:buNone/>
            </a:pPr>
            <a:r>
              <a:rPr lang="ru-RU" sz="2000" dirty="0"/>
              <a:t>• </a:t>
            </a:r>
            <a:r>
              <a:rPr lang="ru-RU" sz="2000" dirty="0" smtClean="0"/>
              <a:t>Необходимо </a:t>
            </a:r>
            <a:r>
              <a:rPr lang="ru-RU" sz="2000" dirty="0"/>
              <a:t>проводить оценку и коррекцию других </a:t>
            </a:r>
            <a:endParaRPr lang="ru-RU" sz="2000" dirty="0" smtClean="0"/>
          </a:p>
          <a:p>
            <a:pPr marL="0" indent="0">
              <a:buNone/>
            </a:pPr>
            <a:r>
              <a:rPr lang="ru-RU" sz="2000" dirty="0" smtClean="0"/>
              <a:t>сердечно-сосудистых ФР - особенно </a:t>
            </a:r>
            <a:r>
              <a:rPr lang="ru-RU" sz="2000" dirty="0"/>
              <a:t>у лиц с </a:t>
            </a:r>
            <a:r>
              <a:rPr lang="ru-RU" sz="2000" dirty="0" err="1"/>
              <a:t>предиабетом</a:t>
            </a:r>
            <a:r>
              <a:rPr lang="ru-RU" sz="2000" dirty="0"/>
              <a:t> (!)</a:t>
            </a:r>
          </a:p>
          <a:p>
            <a:pPr marL="0" indent="0">
              <a:buNone/>
            </a:pPr>
            <a:r>
              <a:rPr lang="ru-RU" dirty="0"/>
              <a:t>Изменение образа жизни</a:t>
            </a:r>
          </a:p>
          <a:p>
            <a:pPr marL="0" indent="0">
              <a:buNone/>
            </a:pPr>
            <a:r>
              <a:rPr lang="ru-RU" sz="2000" dirty="0"/>
              <a:t>• Снижение массы тела: умеренно </a:t>
            </a:r>
            <a:r>
              <a:rPr lang="ru-RU" sz="2000" dirty="0" err="1"/>
              <a:t>гипокалорийное</a:t>
            </a:r>
            <a:r>
              <a:rPr lang="ru-RU" sz="2000" dirty="0"/>
              <a:t> питание с преимущественным </a:t>
            </a:r>
            <a:r>
              <a:rPr lang="ru-RU" sz="2000" dirty="0" smtClean="0"/>
              <a:t>ограничением </a:t>
            </a:r>
            <a:r>
              <a:rPr lang="ru-RU" sz="2000" dirty="0"/>
              <a:t>жиров и простых углеводов. Очень низкокалорийные диеты дают </a:t>
            </a:r>
            <a:r>
              <a:rPr lang="ru-RU" sz="2000" dirty="0" smtClean="0"/>
              <a:t>кратковременные </a:t>
            </a:r>
            <a:r>
              <a:rPr lang="ru-RU" sz="2000" dirty="0"/>
              <a:t>результаты и не рекомендуются. Голодание противопоказано. У </a:t>
            </a:r>
            <a:r>
              <a:rPr lang="ru-RU" sz="2000" dirty="0" smtClean="0"/>
              <a:t>лиц </a:t>
            </a:r>
            <a:r>
              <a:rPr lang="ru-RU" sz="2000" dirty="0"/>
              <a:t>с </a:t>
            </a:r>
            <a:r>
              <a:rPr lang="ru-RU" sz="2000" dirty="0" err="1"/>
              <a:t>предиабетом</a:t>
            </a:r>
            <a:r>
              <a:rPr lang="ru-RU" sz="2000" dirty="0"/>
              <a:t> целевым является снижение массы тела на 5–7 % от исходной.</a:t>
            </a:r>
          </a:p>
          <a:p>
            <a:pPr marL="0" indent="0">
              <a:buNone/>
            </a:pPr>
            <a:r>
              <a:rPr lang="ru-RU" sz="2000" dirty="0"/>
              <a:t>• Регулярная физическая </a:t>
            </a:r>
            <a:r>
              <a:rPr lang="ru-RU" sz="2000" dirty="0" smtClean="0"/>
              <a:t>активность. Физическая </a:t>
            </a:r>
            <a:r>
              <a:rPr lang="ru-RU" sz="2000" dirty="0"/>
              <a:t>активность подбирается индивидуально, с учетом возраста пациента, </a:t>
            </a:r>
            <a:r>
              <a:rPr lang="ru-RU" sz="2000" dirty="0" smtClean="0"/>
              <a:t>сопутствующих </a:t>
            </a:r>
            <a:r>
              <a:rPr lang="ru-RU" sz="2000" dirty="0"/>
              <a:t>заболеваний, а также переносимости. </a:t>
            </a:r>
          </a:p>
          <a:p>
            <a:pPr marL="0" indent="0">
              <a:buNone/>
            </a:pPr>
            <a:r>
              <a:rPr lang="ru-RU" sz="2000" dirty="0"/>
              <a:t>Рекомендации по </a:t>
            </a:r>
            <a:r>
              <a:rPr lang="ru-RU" sz="2000" dirty="0" smtClean="0"/>
              <a:t>питанию – ограничение жиров, углеводов и легкоусвояемых сладостей.</a:t>
            </a:r>
            <a:endParaRPr lang="ru-RU" sz="2000" dirty="0"/>
          </a:p>
        </p:txBody>
      </p:sp>
      <p:pic>
        <p:nvPicPr>
          <p:cNvPr id="2" name="Рисунок 1"/>
          <p:cNvPicPr>
            <a:picLocks noChangeAspect="1"/>
          </p:cNvPicPr>
          <p:nvPr/>
        </p:nvPicPr>
        <p:blipFill>
          <a:blip r:embed="rId2"/>
          <a:stretch>
            <a:fillRect/>
          </a:stretch>
        </p:blipFill>
        <p:spPr>
          <a:xfrm>
            <a:off x="6300192" y="116632"/>
            <a:ext cx="2735501" cy="1823668"/>
          </a:xfrm>
          <a:prstGeom prst="rect">
            <a:avLst/>
          </a:prstGeom>
        </p:spPr>
      </p:pic>
    </p:spTree>
    <p:extLst>
      <p:ext uri="{BB962C8B-B14F-4D97-AF65-F5344CB8AC3E}">
        <p14:creationId xmlns:p14="http://schemas.microsoft.com/office/powerpoint/2010/main" val="653047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251520" y="332656"/>
            <a:ext cx="8435280" cy="5736407"/>
          </a:xfrm>
        </p:spPr>
        <p:txBody>
          <a:bodyPr>
            <a:noAutofit/>
          </a:bodyPr>
          <a:lstStyle/>
          <a:p>
            <a:pPr marL="0" indent="0">
              <a:buNone/>
            </a:pPr>
            <a:r>
              <a:rPr lang="ru-RU" sz="3600" dirty="0"/>
              <a:t>Рекомендации по питанию</a:t>
            </a:r>
          </a:p>
        </p:txBody>
      </p:sp>
      <p:pic>
        <p:nvPicPr>
          <p:cNvPr id="6" name="Рисунок 5"/>
          <p:cNvPicPr>
            <a:picLocks noChangeAspect="1"/>
          </p:cNvPicPr>
          <p:nvPr/>
        </p:nvPicPr>
        <p:blipFill>
          <a:blip r:embed="rId2"/>
          <a:stretch>
            <a:fillRect/>
          </a:stretch>
        </p:blipFill>
        <p:spPr>
          <a:xfrm>
            <a:off x="732680" y="1196752"/>
            <a:ext cx="7472960" cy="4260898"/>
          </a:xfrm>
          <a:prstGeom prst="rect">
            <a:avLst/>
          </a:prstGeom>
        </p:spPr>
      </p:pic>
    </p:spTree>
    <p:extLst>
      <p:ext uri="{BB962C8B-B14F-4D97-AF65-F5344CB8AC3E}">
        <p14:creationId xmlns:p14="http://schemas.microsoft.com/office/powerpoint/2010/main" val="1119912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39552" y="546477"/>
            <a:ext cx="4392488" cy="2641518"/>
          </a:xfrm>
          <a:prstGeom prst="rect">
            <a:avLst/>
          </a:prstGeom>
        </p:spPr>
      </p:pic>
      <p:pic>
        <p:nvPicPr>
          <p:cNvPr id="4" name="Рисунок 3"/>
          <p:cNvPicPr>
            <a:picLocks noChangeAspect="1"/>
          </p:cNvPicPr>
          <p:nvPr/>
        </p:nvPicPr>
        <p:blipFill>
          <a:blip r:embed="rId3"/>
          <a:stretch>
            <a:fillRect/>
          </a:stretch>
        </p:blipFill>
        <p:spPr>
          <a:xfrm>
            <a:off x="539552" y="3501008"/>
            <a:ext cx="4392488" cy="2398672"/>
          </a:xfrm>
          <a:prstGeom prst="rect">
            <a:avLst/>
          </a:prstGeom>
        </p:spPr>
      </p:pic>
      <p:sp>
        <p:nvSpPr>
          <p:cNvPr id="3" name="Прямоугольник 2"/>
          <p:cNvSpPr/>
          <p:nvPr/>
        </p:nvSpPr>
        <p:spPr>
          <a:xfrm>
            <a:off x="5364088" y="554791"/>
            <a:ext cx="3222104" cy="5078313"/>
          </a:xfrm>
          <a:prstGeom prst="rect">
            <a:avLst/>
          </a:prstGeom>
        </p:spPr>
        <p:txBody>
          <a:bodyPr wrap="square">
            <a:spAutoFit/>
          </a:bodyPr>
          <a:lstStyle/>
          <a:p>
            <a:r>
              <a:rPr lang="ru-RU" dirty="0">
                <a:solidFill>
                  <a:srgbClr val="FFFF00"/>
                </a:solidFill>
              </a:rPr>
              <a:t>По данным ВОЗ, суточная норма чистого сахара — 25 грамм (6 чайных ложек). </a:t>
            </a:r>
            <a:endParaRPr lang="ru-RU" dirty="0" smtClean="0">
              <a:solidFill>
                <a:srgbClr val="FFFF00"/>
              </a:solidFill>
            </a:endParaRPr>
          </a:p>
          <a:p>
            <a:r>
              <a:rPr lang="ru-RU" dirty="0" smtClean="0"/>
              <a:t>Не </a:t>
            </a:r>
            <a:r>
              <a:rPr lang="ru-RU" dirty="0"/>
              <a:t>более 10% от суммарного энергопотребления. </a:t>
            </a:r>
            <a:endParaRPr lang="ru-RU" dirty="0" smtClean="0"/>
          </a:p>
          <a:p>
            <a:r>
              <a:rPr lang="ru-RU" dirty="0" smtClean="0">
                <a:solidFill>
                  <a:srgbClr val="92D050"/>
                </a:solidFill>
              </a:rPr>
              <a:t>При </a:t>
            </a:r>
            <a:r>
              <a:rPr lang="ru-RU" dirty="0">
                <a:solidFill>
                  <a:srgbClr val="92D050"/>
                </a:solidFill>
              </a:rPr>
              <a:t>этом углеводы в рационе </a:t>
            </a:r>
            <a:r>
              <a:rPr lang="ru-RU" dirty="0" smtClean="0">
                <a:solidFill>
                  <a:srgbClr val="92D050"/>
                </a:solidFill>
              </a:rPr>
              <a:t> должны быть!!!</a:t>
            </a:r>
          </a:p>
          <a:p>
            <a:r>
              <a:rPr lang="ru-RU" dirty="0" smtClean="0"/>
              <a:t>Суточная </a:t>
            </a:r>
            <a:r>
              <a:rPr lang="ru-RU" dirty="0"/>
              <a:t>норма для женщин — 200-250 грамм или 40% от </a:t>
            </a:r>
            <a:r>
              <a:rPr lang="ru-RU" dirty="0" err="1"/>
              <a:t>калоража</a:t>
            </a:r>
            <a:r>
              <a:rPr lang="ru-RU" dirty="0"/>
              <a:t> пищи. </a:t>
            </a:r>
            <a:endParaRPr lang="ru-RU" dirty="0" smtClean="0"/>
          </a:p>
          <a:p>
            <a:r>
              <a:rPr lang="ru-RU" dirty="0" smtClean="0"/>
              <a:t>Для </a:t>
            </a:r>
            <a:r>
              <a:rPr lang="ru-RU" dirty="0"/>
              <a:t>мужчин — 300 грамм. </a:t>
            </a:r>
            <a:endParaRPr lang="ru-RU" dirty="0" smtClean="0"/>
          </a:p>
          <a:p>
            <a:endParaRPr lang="ru-RU" dirty="0"/>
          </a:p>
          <a:p>
            <a:endParaRPr lang="ru-RU" dirty="0" smtClean="0"/>
          </a:p>
          <a:p>
            <a:r>
              <a:rPr lang="ru-RU" dirty="0" smtClean="0"/>
              <a:t>Углеводы </a:t>
            </a:r>
            <a:r>
              <a:rPr lang="ru-RU" dirty="0"/>
              <a:t>— это не только источник энергии, но пластический материал (участвуют в строительных функциях организма).</a:t>
            </a:r>
          </a:p>
        </p:txBody>
      </p:sp>
    </p:spTree>
    <p:extLst>
      <p:ext uri="{BB962C8B-B14F-4D97-AF65-F5344CB8AC3E}">
        <p14:creationId xmlns:p14="http://schemas.microsoft.com/office/powerpoint/2010/main" val="317174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683568" y="620688"/>
            <a:ext cx="7701733" cy="5138500"/>
          </a:xfrm>
          <a:prstGeom prst="rect">
            <a:avLst/>
          </a:prstGeom>
        </p:spPr>
      </p:pic>
    </p:spTree>
    <p:extLst>
      <p:ext uri="{BB962C8B-B14F-4D97-AF65-F5344CB8AC3E}">
        <p14:creationId xmlns:p14="http://schemas.microsoft.com/office/powerpoint/2010/main" val="2985468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63123" y="1231520"/>
            <a:ext cx="7170952" cy="5371631"/>
          </a:xfrm>
          <a:prstGeom prst="rect">
            <a:avLst/>
          </a:prstGeom>
        </p:spPr>
      </p:pic>
      <p:pic>
        <p:nvPicPr>
          <p:cNvPr id="1026" name="Picture 2" descr="Фруктоза: польза и вред для диабетиков, чем отличается от сахара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52" y="160338"/>
            <a:ext cx="2124050" cy="2761266"/>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rotWithShape="1">
          <a:blip r:embed="rId4"/>
          <a:srcRect l="1963" t="22665" r="55512" b="47897"/>
          <a:stretch/>
        </p:blipFill>
        <p:spPr>
          <a:xfrm>
            <a:off x="2125988" y="160338"/>
            <a:ext cx="2440006" cy="1265189"/>
          </a:xfrm>
          <a:prstGeom prst="rect">
            <a:avLst/>
          </a:prstGeom>
        </p:spPr>
      </p:pic>
      <p:sp>
        <p:nvSpPr>
          <p:cNvPr id="5" name="AutoShape 4" descr="https://for-grib.ru/800/600/http/cf2.ppt-online.org/files2/slide/5/5aOMIh1GKuRFk0Ab2LyJHftnqvxYd7PBZ9wsWTe3i/slide-13.jpg"/>
          <p:cNvSpPr>
            <a:spLocks noChangeAspect="1" noChangeArrowheads="1"/>
          </p:cNvSpPr>
          <p:nvPr/>
        </p:nvSpPr>
        <p:spPr bwMode="auto">
          <a:xfrm>
            <a:off x="227583" y="-1034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https://for-grib.ru/800/600/http/cf2.ppt-online.org/files2/slide/5/5aOMIh1GKuRFk0Ab2LyJHftnqvxYd7PBZ9wsWTe3i/slide-1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rotWithShape="1">
          <a:blip r:embed="rId5"/>
          <a:srcRect l="20076" t="58400" r="50787" b="20601"/>
          <a:stretch/>
        </p:blipFill>
        <p:spPr>
          <a:xfrm>
            <a:off x="4585645" y="160338"/>
            <a:ext cx="2664296" cy="1080120"/>
          </a:xfrm>
          <a:prstGeom prst="rect">
            <a:avLst/>
          </a:prstGeom>
        </p:spPr>
      </p:pic>
      <p:pic>
        <p:nvPicPr>
          <p:cNvPr id="9" name="Рисунок 8"/>
          <p:cNvPicPr>
            <a:picLocks noChangeAspect="1"/>
          </p:cNvPicPr>
          <p:nvPr/>
        </p:nvPicPr>
        <p:blipFill>
          <a:blip r:embed="rId6"/>
          <a:stretch>
            <a:fillRect/>
          </a:stretch>
        </p:blipFill>
        <p:spPr>
          <a:xfrm>
            <a:off x="7269592" y="160338"/>
            <a:ext cx="1801981" cy="2492896"/>
          </a:xfrm>
          <a:prstGeom prst="rect">
            <a:avLst/>
          </a:prstGeom>
        </p:spPr>
      </p:pic>
      <p:sp>
        <p:nvSpPr>
          <p:cNvPr id="8" name="Прямоугольник 7"/>
          <p:cNvSpPr/>
          <p:nvPr/>
        </p:nvSpPr>
        <p:spPr>
          <a:xfrm>
            <a:off x="1403648" y="6126097"/>
            <a:ext cx="7200800" cy="523220"/>
          </a:xfrm>
          <a:prstGeom prst="rect">
            <a:avLst/>
          </a:prstGeom>
        </p:spPr>
        <p:txBody>
          <a:bodyPr wrap="square">
            <a:spAutoFit/>
          </a:bodyPr>
          <a:lstStyle/>
          <a:p>
            <a:r>
              <a:rPr lang="ru-RU" sz="1400" dirty="0">
                <a:solidFill>
                  <a:schemeClr val="bg1">
                    <a:lumMod val="95000"/>
                    <a:lumOff val="5000"/>
                  </a:schemeClr>
                </a:solidFill>
              </a:rPr>
              <a:t>У здоровых лиц в кишечнике насчитывается более 500 видов микроорганизмов. Общая масса микрофлоры кишечника составляет от 1 до 3 кг. </a:t>
            </a:r>
          </a:p>
        </p:txBody>
      </p:sp>
    </p:spTree>
    <p:extLst>
      <p:ext uri="{BB962C8B-B14F-4D97-AF65-F5344CB8AC3E}">
        <p14:creationId xmlns:p14="http://schemas.microsoft.com/office/powerpoint/2010/main" val="956718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323528" y="1268760"/>
            <a:ext cx="8496944" cy="4813995"/>
          </a:xfrm>
        </p:spPr>
        <p:txBody>
          <a:bodyPr>
            <a:noAutofit/>
          </a:bodyPr>
          <a:lstStyle/>
          <a:p>
            <a:pPr marL="0" indent="0">
              <a:buNone/>
            </a:pPr>
            <a:r>
              <a:rPr lang="ru-RU" sz="1800" dirty="0" smtClean="0">
                <a:solidFill>
                  <a:srgbClr val="002060"/>
                </a:solidFill>
              </a:rPr>
              <a:t>Грипп. </a:t>
            </a:r>
            <a:r>
              <a:rPr lang="ru-RU" sz="1800" dirty="0" smtClean="0"/>
              <a:t>Вакцинация значительно </a:t>
            </a:r>
            <a:r>
              <a:rPr lang="ru-RU" sz="1800" dirty="0"/>
              <a:t>снижает </a:t>
            </a:r>
            <a:r>
              <a:rPr lang="ru-RU" sz="1800" dirty="0" smtClean="0"/>
              <a:t>количество </a:t>
            </a:r>
            <a:r>
              <a:rPr lang="ru-RU" sz="1800" dirty="0"/>
              <a:t>госпитализаций по поводу гриппа и СД.</a:t>
            </a:r>
          </a:p>
          <a:p>
            <a:pPr marL="0" indent="0">
              <a:buNone/>
            </a:pPr>
            <a:r>
              <a:rPr lang="ru-RU" sz="1800" dirty="0" smtClean="0">
                <a:solidFill>
                  <a:srgbClr val="002060"/>
                </a:solidFill>
              </a:rPr>
              <a:t>Пневмококковые инфекции. </a:t>
            </a:r>
            <a:r>
              <a:rPr lang="ru-RU" sz="1800" dirty="0" smtClean="0"/>
              <a:t>Лица </a:t>
            </a:r>
            <a:r>
              <a:rPr lang="ru-RU" sz="1800" dirty="0"/>
              <a:t>с СД имеют повышенный риск пневмококковой </a:t>
            </a:r>
            <a:r>
              <a:rPr lang="ru-RU" sz="1800" dirty="0" smtClean="0"/>
              <a:t>инфекции</a:t>
            </a:r>
            <a:r>
              <a:rPr lang="ru-RU" sz="1800" dirty="0"/>
              <a:t>, с развитием пневмонии, преимущественно внебольничной, с высоким </a:t>
            </a:r>
            <a:r>
              <a:rPr lang="ru-RU" sz="1800" dirty="0" smtClean="0"/>
              <a:t>риском </a:t>
            </a:r>
            <a:r>
              <a:rPr lang="ru-RU" sz="1800" dirty="0"/>
              <a:t>смертности (до 50%).</a:t>
            </a:r>
          </a:p>
          <a:p>
            <a:pPr marL="0" indent="0">
              <a:buNone/>
            </a:pPr>
            <a:r>
              <a:rPr lang="ru-RU" sz="1800" dirty="0" smtClean="0">
                <a:solidFill>
                  <a:srgbClr val="002060"/>
                </a:solidFill>
              </a:rPr>
              <a:t>Гепатит В. </a:t>
            </a:r>
            <a:r>
              <a:rPr lang="ru-RU" sz="1800" dirty="0" smtClean="0"/>
              <a:t>По </a:t>
            </a:r>
            <a:r>
              <a:rPr lang="ru-RU" sz="1800" dirty="0"/>
              <a:t>сравнению с населением в целом, лица с СД чаще заболевают гепатитом </a:t>
            </a:r>
            <a:r>
              <a:rPr lang="ru-RU" sz="1800" dirty="0" smtClean="0"/>
              <a:t>B</a:t>
            </a:r>
            <a:r>
              <a:rPr lang="ru-RU" sz="1800" dirty="0"/>
              <a:t>. Это может быть связано с </a:t>
            </a:r>
            <a:r>
              <a:rPr lang="ru-RU" sz="1800" dirty="0" smtClean="0"/>
              <a:t>риском контакта </a:t>
            </a:r>
            <a:r>
              <a:rPr lang="ru-RU" sz="1800" dirty="0"/>
              <a:t>с инфицированной кровью или </a:t>
            </a:r>
            <a:r>
              <a:rPr lang="ru-RU" sz="1800" dirty="0" smtClean="0"/>
              <a:t>с неправильным использованием </a:t>
            </a:r>
            <a:r>
              <a:rPr lang="ru-RU" sz="1800" dirty="0"/>
              <a:t>оборудования (устройств для измерения уровня глюкозы крови или </a:t>
            </a:r>
            <a:r>
              <a:rPr lang="ru-RU" sz="1800" dirty="0" smtClean="0"/>
              <a:t>инфицированных </a:t>
            </a:r>
            <a:r>
              <a:rPr lang="ru-RU" sz="1800" dirty="0"/>
              <a:t>игл</a:t>
            </a:r>
            <a:r>
              <a:rPr lang="ru-RU" sz="1800" dirty="0" smtClean="0"/>
              <a:t>).</a:t>
            </a:r>
          </a:p>
          <a:p>
            <a:pPr marL="0" indent="0">
              <a:buNone/>
            </a:pPr>
            <a:r>
              <a:rPr lang="ru-RU" sz="1800" dirty="0" smtClean="0">
                <a:solidFill>
                  <a:srgbClr val="002060"/>
                </a:solidFill>
              </a:rPr>
              <a:t>COVID-19</a:t>
            </a:r>
            <a:r>
              <a:rPr lang="ru-RU" sz="1800" dirty="0">
                <a:solidFill>
                  <a:srgbClr val="002060"/>
                </a:solidFill>
              </a:rPr>
              <a:t>.</a:t>
            </a:r>
            <a:r>
              <a:rPr lang="ru-RU" sz="1800" dirty="0"/>
              <a:t> Пациенты с СД имеют в 3-4 раза </a:t>
            </a:r>
            <a:r>
              <a:rPr lang="ru-RU" sz="1800" dirty="0" smtClean="0"/>
              <a:t>более высокие </a:t>
            </a:r>
            <a:r>
              <a:rPr lang="ru-RU" sz="1800" dirty="0"/>
              <a:t>риски госпитализации, осложненного течения заболевания и неблагоприятных </a:t>
            </a:r>
            <a:r>
              <a:rPr lang="ru-RU" sz="1800" dirty="0" smtClean="0"/>
              <a:t>исходов </a:t>
            </a:r>
            <a:r>
              <a:rPr lang="ru-RU" sz="1800" dirty="0"/>
              <a:t>новой </a:t>
            </a:r>
            <a:r>
              <a:rPr lang="ru-RU" sz="1800" dirty="0" err="1"/>
              <a:t>коронавирусной</a:t>
            </a:r>
            <a:r>
              <a:rPr lang="ru-RU" sz="1800" dirty="0"/>
              <a:t> инфекции COVID-19, вызванной </a:t>
            </a:r>
            <a:r>
              <a:rPr lang="ru-RU" sz="1800" dirty="0" smtClean="0"/>
              <a:t>вирусом, </a:t>
            </a:r>
            <a:r>
              <a:rPr lang="ru-RU" sz="1800" dirty="0"/>
              <a:t>по сравнению с людьми без СД. Наиболее существенными факторами риска более </a:t>
            </a:r>
          </a:p>
          <a:p>
            <a:pPr marL="0" indent="0">
              <a:buNone/>
            </a:pPr>
            <a:r>
              <a:rPr lang="ru-RU" sz="1800" dirty="0"/>
              <a:t>тяжелого течения заболевания и летальных исходов COVID-19 у больных СД являются </a:t>
            </a:r>
            <a:r>
              <a:rPr lang="ru-RU" sz="1800" dirty="0" err="1" smtClean="0"/>
              <a:t>недостижение</a:t>
            </a:r>
            <a:r>
              <a:rPr lang="ru-RU" sz="1800" dirty="0" smtClean="0"/>
              <a:t> </a:t>
            </a:r>
            <a:r>
              <a:rPr lang="ru-RU" sz="1800" dirty="0"/>
              <a:t>целевых значений гликемического контроля (HbA1c&gt;9%), возраст </a:t>
            </a:r>
            <a:r>
              <a:rPr lang="ru-RU" sz="1800" dirty="0" smtClean="0"/>
              <a:t>старше </a:t>
            </a:r>
            <a:r>
              <a:rPr lang="ru-RU" sz="1800" dirty="0"/>
              <a:t>65 лет, наличие ожирения, осложнений СД</a:t>
            </a:r>
            <a:r>
              <a:rPr lang="ru-RU" sz="1800" dirty="0" smtClean="0"/>
              <a:t>).</a:t>
            </a:r>
            <a:endParaRPr lang="ru-RU" sz="1800" dirty="0"/>
          </a:p>
        </p:txBody>
      </p:sp>
      <p:sp>
        <p:nvSpPr>
          <p:cNvPr id="4" name="Прямоугольник 3"/>
          <p:cNvSpPr/>
          <p:nvPr/>
        </p:nvSpPr>
        <p:spPr>
          <a:xfrm>
            <a:off x="395536" y="404664"/>
            <a:ext cx="6462464" cy="584775"/>
          </a:xfrm>
          <a:prstGeom prst="rect">
            <a:avLst/>
          </a:prstGeom>
        </p:spPr>
        <p:txBody>
          <a:bodyPr wrap="square">
            <a:spAutoFit/>
          </a:bodyPr>
          <a:lstStyle/>
          <a:p>
            <a:r>
              <a:rPr lang="ru-RU" sz="3200" dirty="0" smtClean="0"/>
              <a:t>Вакцинопрофилактика людям с СД</a:t>
            </a:r>
            <a:endParaRPr lang="ru-RU" sz="3200" dirty="0"/>
          </a:p>
        </p:txBody>
      </p:sp>
    </p:spTree>
    <p:extLst>
      <p:ext uri="{BB962C8B-B14F-4D97-AF65-F5344CB8AC3E}">
        <p14:creationId xmlns:p14="http://schemas.microsoft.com/office/powerpoint/2010/main" val="3585557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stretch>
            <a:fillRect/>
          </a:stretch>
        </p:blipFill>
        <p:spPr>
          <a:xfrm>
            <a:off x="4692174" y="404664"/>
            <a:ext cx="4303486" cy="2868990"/>
          </a:xfrm>
          <a:prstGeom prst="rect">
            <a:avLst/>
          </a:prstGeom>
        </p:spPr>
      </p:pic>
      <p:pic>
        <p:nvPicPr>
          <p:cNvPr id="2" name="Рисунок 1"/>
          <p:cNvPicPr>
            <a:picLocks noChangeAspect="1"/>
          </p:cNvPicPr>
          <p:nvPr/>
        </p:nvPicPr>
        <p:blipFill>
          <a:blip r:embed="rId3"/>
          <a:stretch>
            <a:fillRect/>
          </a:stretch>
        </p:blipFill>
        <p:spPr>
          <a:xfrm>
            <a:off x="398668" y="3573016"/>
            <a:ext cx="4127680" cy="2648326"/>
          </a:xfrm>
          <a:prstGeom prst="rect">
            <a:avLst/>
          </a:prstGeom>
        </p:spPr>
      </p:pic>
      <p:pic>
        <p:nvPicPr>
          <p:cNvPr id="7" name="Рисунок 6"/>
          <p:cNvPicPr>
            <a:picLocks noChangeAspect="1"/>
          </p:cNvPicPr>
          <p:nvPr/>
        </p:nvPicPr>
        <p:blipFill>
          <a:blip r:embed="rId4"/>
          <a:stretch>
            <a:fillRect/>
          </a:stretch>
        </p:blipFill>
        <p:spPr>
          <a:xfrm>
            <a:off x="395536" y="330890"/>
            <a:ext cx="4130812" cy="3098109"/>
          </a:xfrm>
          <a:prstGeom prst="rect">
            <a:avLst/>
          </a:prstGeom>
        </p:spPr>
      </p:pic>
      <p:pic>
        <p:nvPicPr>
          <p:cNvPr id="9" name="Рисунок 8"/>
          <p:cNvPicPr>
            <a:picLocks noChangeAspect="1"/>
          </p:cNvPicPr>
          <p:nvPr/>
        </p:nvPicPr>
        <p:blipFill>
          <a:blip r:embed="rId5"/>
          <a:stretch>
            <a:fillRect/>
          </a:stretch>
        </p:blipFill>
        <p:spPr>
          <a:xfrm>
            <a:off x="4644008" y="3573016"/>
            <a:ext cx="4031400" cy="2684912"/>
          </a:xfrm>
          <a:prstGeom prst="rect">
            <a:avLst/>
          </a:prstGeom>
        </p:spPr>
      </p:pic>
    </p:spTree>
    <p:extLst>
      <p:ext uri="{BB962C8B-B14F-4D97-AF65-F5344CB8AC3E}">
        <p14:creationId xmlns:p14="http://schemas.microsoft.com/office/powerpoint/2010/main" val="22225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971600" y="908720"/>
            <a:ext cx="8820472" cy="4813995"/>
          </a:xfrm>
        </p:spPr>
        <p:txBody>
          <a:bodyPr>
            <a:noAutofit/>
          </a:bodyPr>
          <a:lstStyle/>
          <a:p>
            <a:pPr marL="0" indent="0">
              <a:buNone/>
            </a:pPr>
            <a:r>
              <a:rPr lang="ru-RU" sz="4800" b="1" dirty="0" smtClean="0">
                <a:solidFill>
                  <a:srgbClr val="002060"/>
                </a:solidFill>
              </a:rPr>
              <a:t>Благодарю за внимание!</a:t>
            </a:r>
            <a:endParaRPr lang="ru-RU" sz="4800" b="1" dirty="0"/>
          </a:p>
        </p:txBody>
      </p:sp>
      <p:pic>
        <p:nvPicPr>
          <p:cNvPr id="7" name="Рисунок 6"/>
          <p:cNvPicPr>
            <a:picLocks noChangeAspect="1"/>
          </p:cNvPicPr>
          <p:nvPr/>
        </p:nvPicPr>
        <p:blipFill rotWithShape="1">
          <a:blip r:embed="rId2"/>
          <a:srcRect l="26460" t="25829" r="40470" b="29359"/>
          <a:stretch/>
        </p:blipFill>
        <p:spPr>
          <a:xfrm>
            <a:off x="1403648" y="1844824"/>
            <a:ext cx="6225176" cy="4248472"/>
          </a:xfrm>
          <a:prstGeom prst="rect">
            <a:avLst/>
          </a:prstGeom>
        </p:spPr>
      </p:pic>
    </p:spTree>
    <p:extLst>
      <p:ext uri="{BB962C8B-B14F-4D97-AF65-F5344CB8AC3E}">
        <p14:creationId xmlns:p14="http://schemas.microsoft.com/office/powerpoint/2010/main" val="303221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7504" y="215715"/>
            <a:ext cx="6606480" cy="3477875"/>
          </a:xfrm>
          <a:prstGeom prst="rect">
            <a:avLst/>
          </a:prstGeom>
        </p:spPr>
        <p:txBody>
          <a:bodyPr wrap="square">
            <a:spAutoFit/>
          </a:bodyPr>
          <a:lstStyle/>
          <a:p>
            <a:r>
              <a:rPr lang="ru-RU" sz="4000" b="1" dirty="0" smtClean="0">
                <a:solidFill>
                  <a:srgbClr val="FFCCCC"/>
                </a:solidFill>
              </a:rPr>
              <a:t>Поджелудочная железа</a:t>
            </a:r>
          </a:p>
          <a:p>
            <a:r>
              <a:rPr lang="ru-RU" dirty="0" smtClean="0"/>
              <a:t>- расположена почти горизонтально</a:t>
            </a:r>
          </a:p>
          <a:p>
            <a:r>
              <a:rPr lang="ru-RU" dirty="0" smtClean="0"/>
              <a:t> на уровне 1-2 поясничных позвонков</a:t>
            </a:r>
          </a:p>
          <a:p>
            <a:r>
              <a:rPr lang="ru-RU" dirty="0" smtClean="0"/>
              <a:t> в области проекции пупка, головку которой огибает двенадцатиперстная кишка</a:t>
            </a:r>
          </a:p>
          <a:p>
            <a:r>
              <a:rPr lang="ru-RU" dirty="0" smtClean="0"/>
              <a:t>- Вес 50-70гр и только 1% железы вырабатывает инсулин</a:t>
            </a:r>
          </a:p>
          <a:p>
            <a:r>
              <a:rPr lang="ru-RU" dirty="0" smtClean="0"/>
              <a:t>Это важнейшая железа:</a:t>
            </a:r>
          </a:p>
          <a:p>
            <a:r>
              <a:rPr lang="ru-RU" dirty="0" smtClean="0"/>
              <a:t>1. Синтезирует ферменты: амилазу, липазу, трипсин </a:t>
            </a:r>
          </a:p>
          <a:p>
            <a:r>
              <a:rPr lang="ru-RU" dirty="0" smtClean="0"/>
              <a:t>для переваривания углеводов, жиров и белков;</a:t>
            </a:r>
          </a:p>
          <a:p>
            <a:r>
              <a:rPr lang="ru-RU" dirty="0" smtClean="0"/>
              <a:t>2. Эндокринная (железа внутренней секреции)- </a:t>
            </a:r>
          </a:p>
          <a:p>
            <a:r>
              <a:rPr lang="ru-RU" dirty="0" smtClean="0"/>
              <a:t>из островков выделены 2 гормона: инсулин и глюкагон</a:t>
            </a:r>
            <a:endParaRPr lang="ru-RU" dirty="0"/>
          </a:p>
        </p:txBody>
      </p:sp>
      <p:pic>
        <p:nvPicPr>
          <p:cNvPr id="2" name="Рисунок 1"/>
          <p:cNvPicPr>
            <a:picLocks noChangeAspect="1"/>
          </p:cNvPicPr>
          <p:nvPr/>
        </p:nvPicPr>
        <p:blipFill>
          <a:blip r:embed="rId2"/>
          <a:stretch>
            <a:fillRect/>
          </a:stretch>
        </p:blipFill>
        <p:spPr>
          <a:xfrm>
            <a:off x="323528" y="3861048"/>
            <a:ext cx="2420322" cy="1676545"/>
          </a:xfrm>
          <a:prstGeom prst="rect">
            <a:avLst/>
          </a:prstGeom>
        </p:spPr>
      </p:pic>
      <p:pic>
        <p:nvPicPr>
          <p:cNvPr id="3" name="Рисунок 2"/>
          <p:cNvPicPr>
            <a:picLocks noChangeAspect="1"/>
          </p:cNvPicPr>
          <p:nvPr/>
        </p:nvPicPr>
        <p:blipFill rotWithShape="1">
          <a:blip r:embed="rId3"/>
          <a:srcRect l="290" t="15457"/>
          <a:stretch/>
        </p:blipFill>
        <p:spPr>
          <a:xfrm>
            <a:off x="4139952" y="3933056"/>
            <a:ext cx="4742527" cy="2756972"/>
          </a:xfrm>
          <a:prstGeom prst="rect">
            <a:avLst/>
          </a:prstGeom>
        </p:spPr>
      </p:pic>
      <p:pic>
        <p:nvPicPr>
          <p:cNvPr id="4" name="Рисунок 3"/>
          <p:cNvPicPr>
            <a:picLocks noChangeAspect="1"/>
          </p:cNvPicPr>
          <p:nvPr/>
        </p:nvPicPr>
        <p:blipFill>
          <a:blip r:embed="rId4"/>
          <a:stretch>
            <a:fillRect/>
          </a:stretch>
        </p:blipFill>
        <p:spPr>
          <a:xfrm>
            <a:off x="5940410" y="215715"/>
            <a:ext cx="3060229" cy="1989149"/>
          </a:xfrm>
          <a:prstGeom prst="rect">
            <a:avLst/>
          </a:prstGeom>
        </p:spPr>
      </p:pic>
    </p:spTree>
    <p:extLst>
      <p:ext uri="{BB962C8B-B14F-4D97-AF65-F5344CB8AC3E}">
        <p14:creationId xmlns:p14="http://schemas.microsoft.com/office/powerpoint/2010/main" val="1170370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004048" y="342094"/>
            <a:ext cx="3967511" cy="2907577"/>
          </a:xfrm>
          <a:prstGeom prst="rect">
            <a:avLst/>
          </a:prstGeom>
        </p:spPr>
      </p:pic>
      <p:pic>
        <p:nvPicPr>
          <p:cNvPr id="7" name="Рисунок 6"/>
          <p:cNvPicPr>
            <a:picLocks noChangeAspect="1"/>
          </p:cNvPicPr>
          <p:nvPr/>
        </p:nvPicPr>
        <p:blipFill>
          <a:blip r:embed="rId3"/>
          <a:stretch>
            <a:fillRect/>
          </a:stretch>
        </p:blipFill>
        <p:spPr>
          <a:xfrm>
            <a:off x="467544" y="3717032"/>
            <a:ext cx="4930115" cy="2763561"/>
          </a:xfrm>
          <a:prstGeom prst="rect">
            <a:avLst/>
          </a:prstGeom>
        </p:spPr>
      </p:pic>
      <p:pic>
        <p:nvPicPr>
          <p:cNvPr id="2" name="Рисунок 1"/>
          <p:cNvPicPr>
            <a:picLocks noChangeAspect="1"/>
          </p:cNvPicPr>
          <p:nvPr/>
        </p:nvPicPr>
        <p:blipFill>
          <a:blip r:embed="rId4"/>
          <a:stretch>
            <a:fillRect/>
          </a:stretch>
        </p:blipFill>
        <p:spPr>
          <a:xfrm>
            <a:off x="467544" y="404664"/>
            <a:ext cx="4196425" cy="2593670"/>
          </a:xfrm>
          <a:prstGeom prst="rect">
            <a:avLst/>
          </a:prstGeom>
        </p:spPr>
      </p:pic>
      <p:pic>
        <p:nvPicPr>
          <p:cNvPr id="3" name="Рисунок 2"/>
          <p:cNvPicPr>
            <a:picLocks noChangeAspect="1"/>
          </p:cNvPicPr>
          <p:nvPr/>
        </p:nvPicPr>
        <p:blipFill>
          <a:blip r:embed="rId5"/>
          <a:stretch>
            <a:fillRect/>
          </a:stretch>
        </p:blipFill>
        <p:spPr>
          <a:xfrm>
            <a:off x="5652120" y="3717031"/>
            <a:ext cx="3196316" cy="2763561"/>
          </a:xfrm>
          <a:prstGeom prst="rect">
            <a:avLst/>
          </a:prstGeom>
        </p:spPr>
      </p:pic>
    </p:spTree>
    <p:extLst>
      <p:ext uri="{BB962C8B-B14F-4D97-AF65-F5344CB8AC3E}">
        <p14:creationId xmlns:p14="http://schemas.microsoft.com/office/powerpoint/2010/main" val="59064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44824"/>
            <a:ext cx="8435280" cy="3600400"/>
          </a:xfrm>
        </p:spPr>
        <p:txBody>
          <a:bodyPr>
            <a:normAutofit/>
          </a:bodyPr>
          <a:lstStyle/>
          <a:p>
            <a:r>
              <a:rPr lang="ru-RU" sz="2000" dirty="0" smtClean="0"/>
              <a:t>При </a:t>
            </a:r>
            <a:r>
              <a:rPr lang="ru-RU" sz="2000" dirty="0"/>
              <a:t>сахарном диабете 2 типа одновременно микро- и </a:t>
            </a:r>
            <a:r>
              <a:rPr lang="ru-RU" sz="2000" dirty="0" err="1"/>
              <a:t>макрососудистые</a:t>
            </a:r>
            <a:r>
              <a:rPr lang="ru-RU" sz="2000" dirty="0"/>
              <a:t> осложнения отмечались у 39% пациентов, а только микроваскулярные – у 41%. Каждый второй пациент с диагнозом сахарного диабета 2 типа имеет осложнения в течение года. </a:t>
            </a:r>
            <a:r>
              <a:rPr lang="ru-RU" sz="2000" dirty="0" smtClean="0"/>
              <a:t/>
            </a:r>
            <a:br>
              <a:rPr lang="ru-RU" sz="2000" dirty="0" smtClean="0"/>
            </a:br>
            <a:r>
              <a:rPr lang="ru-RU" sz="2000" dirty="0" smtClean="0"/>
              <a:t>Осложнения - причина </a:t>
            </a:r>
            <a:r>
              <a:rPr lang="ru-RU" sz="2000" dirty="0"/>
              <a:t>33% госпитализаций при сахарном диабете 2 типа.</a:t>
            </a:r>
            <a:endParaRPr lang="ru-RU" sz="2400" dirty="0">
              <a:solidFill>
                <a:srgbClr val="C00000"/>
              </a:solidFill>
            </a:endParaRPr>
          </a:p>
        </p:txBody>
      </p:sp>
      <p:sp>
        <p:nvSpPr>
          <p:cNvPr id="4" name="Прямоугольник 3"/>
          <p:cNvSpPr/>
          <p:nvPr/>
        </p:nvSpPr>
        <p:spPr>
          <a:xfrm>
            <a:off x="395536" y="476672"/>
            <a:ext cx="8064896" cy="2246769"/>
          </a:xfrm>
          <a:prstGeom prst="rect">
            <a:avLst/>
          </a:prstGeom>
        </p:spPr>
        <p:txBody>
          <a:bodyPr wrap="square">
            <a:spAutoFit/>
          </a:bodyPr>
          <a:lstStyle/>
          <a:p>
            <a:r>
              <a:rPr lang="ru-RU" sz="2000" b="1" dirty="0" smtClean="0">
                <a:solidFill>
                  <a:srgbClr val="FFFF00"/>
                </a:solidFill>
              </a:rPr>
              <a:t>       Сахарный </a:t>
            </a:r>
            <a:r>
              <a:rPr lang="ru-RU" sz="2000" b="1" dirty="0">
                <a:solidFill>
                  <a:srgbClr val="FFFF00"/>
                </a:solidFill>
              </a:rPr>
              <a:t>диабет (СД) </a:t>
            </a:r>
            <a:endParaRPr lang="ru-RU" sz="2000" b="1" dirty="0" smtClean="0">
              <a:solidFill>
                <a:srgbClr val="FFFF00"/>
              </a:solidFill>
            </a:endParaRPr>
          </a:p>
          <a:p>
            <a:r>
              <a:rPr lang="ru-RU" sz="2000" dirty="0" smtClean="0"/>
              <a:t>– </a:t>
            </a:r>
            <a:r>
              <a:rPr lang="ru-RU" sz="2000" dirty="0"/>
              <a:t>это </a:t>
            </a:r>
            <a:r>
              <a:rPr lang="ru-RU" sz="2000" dirty="0" smtClean="0"/>
              <a:t>группа обменных </a:t>
            </a:r>
            <a:r>
              <a:rPr lang="ru-RU" sz="2000" dirty="0"/>
              <a:t>заболеваний, характеризующихся хронической </a:t>
            </a:r>
            <a:r>
              <a:rPr lang="ru-RU" sz="2000" dirty="0" smtClean="0"/>
              <a:t>гипергликемией</a:t>
            </a:r>
            <a:r>
              <a:rPr lang="ru-RU" sz="2000" dirty="0"/>
              <a:t>, которая является результатом нарушения </a:t>
            </a:r>
            <a:r>
              <a:rPr lang="ru-RU" sz="2000" dirty="0" smtClean="0"/>
              <a:t>секреции </a:t>
            </a:r>
            <a:r>
              <a:rPr lang="ru-RU" sz="2000" dirty="0"/>
              <a:t>инсулина, действия инсулина или обоих этих факторов</a:t>
            </a:r>
            <a:r>
              <a:rPr lang="ru-RU" sz="2000" dirty="0" smtClean="0"/>
              <a:t>.</a:t>
            </a:r>
          </a:p>
          <a:p>
            <a:r>
              <a:rPr lang="ru-RU" sz="2000" dirty="0" smtClean="0"/>
              <a:t>Сопровождается повреждением</a:t>
            </a:r>
            <a:r>
              <a:rPr lang="ru-RU" sz="2000" dirty="0"/>
              <a:t>, дисфункцией и недостаточностью различных </a:t>
            </a:r>
            <a:r>
              <a:rPr lang="ru-RU" sz="2000" dirty="0" smtClean="0"/>
              <a:t>органов</a:t>
            </a:r>
            <a:r>
              <a:rPr lang="ru-RU" sz="2000" dirty="0"/>
              <a:t>, особенно глаз, почек, нервов, сердца и кровеносных </a:t>
            </a:r>
            <a:r>
              <a:rPr lang="ru-RU" sz="2000" dirty="0" smtClean="0"/>
              <a:t>сосудов</a:t>
            </a:r>
            <a:r>
              <a:rPr lang="ru-RU" sz="2000" dirty="0"/>
              <a:t>.</a:t>
            </a:r>
          </a:p>
        </p:txBody>
      </p:sp>
      <p:pic>
        <p:nvPicPr>
          <p:cNvPr id="3" name="Рисунок 2"/>
          <p:cNvPicPr>
            <a:picLocks noChangeAspect="1"/>
          </p:cNvPicPr>
          <p:nvPr/>
        </p:nvPicPr>
        <p:blipFill>
          <a:blip r:embed="rId2"/>
          <a:stretch>
            <a:fillRect/>
          </a:stretch>
        </p:blipFill>
        <p:spPr>
          <a:xfrm>
            <a:off x="3275856" y="5013175"/>
            <a:ext cx="2913900" cy="1639069"/>
          </a:xfrm>
          <a:prstGeom prst="rect">
            <a:avLst/>
          </a:prstGeom>
        </p:spPr>
      </p:pic>
      <p:pic>
        <p:nvPicPr>
          <p:cNvPr id="5" name="Рисунок 4"/>
          <p:cNvPicPr>
            <a:picLocks noChangeAspect="1"/>
          </p:cNvPicPr>
          <p:nvPr/>
        </p:nvPicPr>
        <p:blipFill>
          <a:blip r:embed="rId3"/>
          <a:stretch>
            <a:fillRect/>
          </a:stretch>
        </p:blipFill>
        <p:spPr>
          <a:xfrm>
            <a:off x="7236296" y="4870268"/>
            <a:ext cx="1601544" cy="1924884"/>
          </a:xfrm>
          <a:prstGeom prst="rect">
            <a:avLst/>
          </a:prstGeom>
        </p:spPr>
      </p:pic>
      <p:pic>
        <p:nvPicPr>
          <p:cNvPr id="6" name="Рисунок 5"/>
          <p:cNvPicPr>
            <a:picLocks noChangeAspect="1"/>
          </p:cNvPicPr>
          <p:nvPr/>
        </p:nvPicPr>
        <p:blipFill>
          <a:blip r:embed="rId4"/>
          <a:stretch>
            <a:fillRect/>
          </a:stretch>
        </p:blipFill>
        <p:spPr>
          <a:xfrm>
            <a:off x="140785" y="4953527"/>
            <a:ext cx="2606616" cy="1738287"/>
          </a:xfrm>
          <a:prstGeom prst="rect">
            <a:avLst/>
          </a:prstGeom>
        </p:spPr>
      </p:pic>
    </p:spTree>
    <p:extLst>
      <p:ext uri="{BB962C8B-B14F-4D97-AF65-F5344CB8AC3E}">
        <p14:creationId xmlns:p14="http://schemas.microsoft.com/office/powerpoint/2010/main" val="1236807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1413" t="20601" r="27951" b="23400"/>
          <a:stretch/>
        </p:blipFill>
        <p:spPr>
          <a:xfrm>
            <a:off x="179512" y="1052736"/>
            <a:ext cx="8871386" cy="4608512"/>
          </a:xfrm>
          <a:prstGeom prst="rect">
            <a:avLst/>
          </a:prstGeom>
        </p:spPr>
      </p:pic>
    </p:spTree>
    <p:extLst>
      <p:ext uri="{BB962C8B-B14F-4D97-AF65-F5344CB8AC3E}">
        <p14:creationId xmlns:p14="http://schemas.microsoft.com/office/powerpoint/2010/main" val="180182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6372200" y="260648"/>
            <a:ext cx="2632757" cy="1755171"/>
          </a:xfrm>
          <a:prstGeom prst="rect">
            <a:avLst/>
          </a:prstGeom>
        </p:spPr>
      </p:pic>
      <p:pic>
        <p:nvPicPr>
          <p:cNvPr id="2" name="Рисунок 1"/>
          <p:cNvPicPr>
            <a:picLocks noChangeAspect="1"/>
          </p:cNvPicPr>
          <p:nvPr/>
        </p:nvPicPr>
        <p:blipFill rotWithShape="1">
          <a:blip r:embed="rId3"/>
          <a:srcRect l="31888" t="16401" r="13775" b="17801"/>
          <a:stretch/>
        </p:blipFill>
        <p:spPr>
          <a:xfrm>
            <a:off x="314963" y="260648"/>
            <a:ext cx="5904656" cy="4022012"/>
          </a:xfrm>
          <a:prstGeom prst="rect">
            <a:avLst/>
          </a:prstGeom>
        </p:spPr>
      </p:pic>
      <p:pic>
        <p:nvPicPr>
          <p:cNvPr id="4" name="Рисунок 3"/>
          <p:cNvPicPr>
            <a:picLocks noChangeAspect="1"/>
          </p:cNvPicPr>
          <p:nvPr/>
        </p:nvPicPr>
        <p:blipFill>
          <a:blip r:embed="rId4"/>
          <a:stretch>
            <a:fillRect/>
          </a:stretch>
        </p:blipFill>
        <p:spPr>
          <a:xfrm>
            <a:off x="6372200" y="2204864"/>
            <a:ext cx="2547591" cy="1755171"/>
          </a:xfrm>
          <a:prstGeom prst="rect">
            <a:avLst/>
          </a:prstGeom>
        </p:spPr>
      </p:pic>
      <p:pic>
        <p:nvPicPr>
          <p:cNvPr id="5" name="Рисунок 4"/>
          <p:cNvPicPr>
            <a:picLocks noChangeAspect="1"/>
          </p:cNvPicPr>
          <p:nvPr/>
        </p:nvPicPr>
        <p:blipFill>
          <a:blip r:embed="rId5"/>
          <a:stretch>
            <a:fillRect/>
          </a:stretch>
        </p:blipFill>
        <p:spPr>
          <a:xfrm>
            <a:off x="467544" y="4653136"/>
            <a:ext cx="2664183" cy="1774090"/>
          </a:xfrm>
          <a:prstGeom prst="rect">
            <a:avLst/>
          </a:prstGeom>
        </p:spPr>
      </p:pic>
      <p:pic>
        <p:nvPicPr>
          <p:cNvPr id="9" name="Рисунок 8"/>
          <p:cNvPicPr>
            <a:picLocks noChangeAspect="1"/>
          </p:cNvPicPr>
          <p:nvPr/>
        </p:nvPicPr>
        <p:blipFill>
          <a:blip r:embed="rId6"/>
          <a:stretch>
            <a:fillRect/>
          </a:stretch>
        </p:blipFill>
        <p:spPr>
          <a:xfrm>
            <a:off x="3491880" y="4696059"/>
            <a:ext cx="3097036" cy="1737511"/>
          </a:xfrm>
          <a:prstGeom prst="rect">
            <a:avLst/>
          </a:prstGeom>
        </p:spPr>
      </p:pic>
    </p:spTree>
    <p:extLst>
      <p:ext uri="{BB962C8B-B14F-4D97-AF65-F5344CB8AC3E}">
        <p14:creationId xmlns:p14="http://schemas.microsoft.com/office/powerpoint/2010/main" val="3951869004"/>
      </p:ext>
    </p:extLst>
  </p:cSld>
  <p:clrMapOvr>
    <a:masterClrMapping/>
  </p:clrMapOvr>
</p:sld>
</file>

<file path=ppt/theme/theme1.xml><?xml version="1.0" encoding="utf-8"?>
<a:theme xmlns:a="http://schemas.openxmlformats.org/drawingml/2006/main" name="Тема Office">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3207</TotalTime>
  <Words>1704</Words>
  <Application>Microsoft Office PowerPoint</Application>
  <PresentationFormat>Экран (4:3)</PresentationFormat>
  <Paragraphs>139</Paragraphs>
  <Slides>42</Slides>
  <Notes>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42</vt:i4>
      </vt:variant>
    </vt:vector>
  </HeadingPairs>
  <TitlesOfParts>
    <vt:vector size="46" baseType="lpstr">
      <vt:lpstr>Arial</vt:lpstr>
      <vt:lpstr>Calibri</vt:lpstr>
      <vt:lpstr>Wingdings</vt:lpstr>
      <vt:lpstr>Тема Office</vt:lpstr>
      <vt:lpstr>САХАРНЫЙ ДИАБЕТ</vt:lpstr>
      <vt:lpstr>Презентация PowerPoint</vt:lpstr>
      <vt:lpstr>Презентация PowerPoint</vt:lpstr>
      <vt:lpstr>Презентация PowerPoint</vt:lpstr>
      <vt:lpstr>Презентация PowerPoint</vt:lpstr>
      <vt:lpstr>Презентация PowerPoint</vt:lpstr>
      <vt:lpstr>При сахарном диабете 2 типа одновременно микро- и макрососудистые осложнения отмечались у 39% пациентов, а только микроваскулярные – у 41%. Каждый второй пациент с диагнозом сахарного диабета 2 типа имеет осложнения в течение года.  Осложнения - причина 33% госпитализаций при сахарном диабете 2 типа.</vt:lpstr>
      <vt:lpstr>Презентация PowerPoint</vt:lpstr>
      <vt:lpstr>Презентация PowerPoint</vt:lpstr>
      <vt:lpstr>Презентация PowerPoint</vt:lpstr>
      <vt:lpstr>Презентация PowerPoint</vt:lpstr>
      <vt:lpstr>CД 1 типа – нарушение углеводного обмена,  вызванное деструкцией β-клеток поджелудочной  железы, обычно приводящей к абсолютной  инсулиновой недостаточности. Причины  • Вирусные инфекции, такие как ветряная оспа,  краснуха, гепатит, паротит. • Различные травмы поджелудочной железы  • Воспалительные заболевания поджелудочной железы,  сопровождающиеся поражением бета-клеток. • Хронический стресс, нервные срывы. • Сочетание этих факторов с генетической  предрасположенностью, наличие родственников с СД  увеличивает риск развития СД в несколько раз. Стадии развития СД 1 типа. 1. Стадия генетической предрасположенности. 2. Начало аутоиммунного процесса. 3. Развитие иммунологических нарушений. 4. Выраженные иммунологические нарушения  (нарушенная толерантность к глюкозе). 5. Стадия клинической манифестации (клиническая  ремиссия «медовый месяц»). 6. Полная потеря функциональной активности бета-клеток.  </vt:lpstr>
      <vt:lpstr>Презентация PowerPoint</vt:lpstr>
      <vt:lpstr>Лечение сахарного диабета 1 типа. Заместительная инсулинотерапия является единственным методом Диетотерапия: - Общее потребление белков, жиров и углеводов при СД 1 типа не  отличается от такового у здорового человека. - Необходима оценка усваиваемых углеводов по системе хлебных единиц (ХЕ) для коррекции дозы инсулина перед едой (УУР В, УДД 1) Физические нагрузки  (повышают качество жизни, но !!! не являются сахароснижающей терапией Обучение и контроль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Согласно данным Регистра сахарного диабета, в Российской Федерации порядка 4,45 млн пациентов с сахарным диабетом 2 типа и еще столько же пациентов не диагностированы  (по данным эпидемиологического исследования NATION).  необходимо отметить особенности течения сахарного диабета 2 типа, имеющего скрытую фазу, что актуализирует необходимость направленного скрининга в группах риска.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Трезвость как ценность</dc:title>
  <dc:creator>DGUser_2</dc:creator>
  <cp:lastModifiedBy>Евгения Владимировна</cp:lastModifiedBy>
  <cp:revision>224</cp:revision>
  <cp:lastPrinted>2023-05-03T08:10:06Z</cp:lastPrinted>
  <dcterms:created xsi:type="dcterms:W3CDTF">2022-03-29T17:42:24Z</dcterms:created>
  <dcterms:modified xsi:type="dcterms:W3CDTF">2023-10-18T08:48:17Z</dcterms:modified>
</cp:coreProperties>
</file>