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75" r:id="rId9"/>
    <p:sldId id="263" r:id="rId10"/>
    <p:sldId id="276" r:id="rId11"/>
    <p:sldId id="262" r:id="rId12"/>
    <p:sldId id="269" r:id="rId13"/>
    <p:sldId id="270" r:id="rId14"/>
    <p:sldId id="271" r:id="rId15"/>
    <p:sldId id="272" r:id="rId16"/>
    <p:sldId id="264" r:id="rId17"/>
    <p:sldId id="273" r:id="rId18"/>
    <p:sldId id="278" r:id="rId19"/>
    <p:sldId id="265" r:id="rId20"/>
    <p:sldId id="266" r:id="rId21"/>
    <p:sldId id="267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01197-1F7E-419B-BF8C-1AEB65C2BCB8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8EA54-E3B2-40C8-ACEF-FF3B27002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8EA54-E3B2-40C8-ACEF-FF3B270021C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26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8EA54-E3B2-40C8-ACEF-FF3B270021C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2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E3EFE9-B427-4D97-9A0F-02D72FDCC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99CB13-C13A-49C8-A5E1-F07E767F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F1D106-7655-4277-BDCC-BAAFF27D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77509D-AEDF-4978-9B9F-769D3A14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DF8330-0FE9-4512-8E19-31660105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7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58CD20-5CF0-41B6-8DBC-CBDF10A3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CD1792-9128-492B-87C3-5D0AC2BE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B52AEE-1574-4AE8-8F4A-6280A0A6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73C234-7F55-42DB-B255-98296284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2C1EAE-75AA-4A7D-980A-D642E9A8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6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1C414A-134B-4A3F-A100-98B1AB8C4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A780C67-9E7B-4B8C-AD89-26F630376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914D74-A0EA-4E68-BD2E-BB438819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ED228D-405C-413E-90AE-B804C83F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9B28E0-2B5C-45FF-83F3-C7A5E12C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9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6E9482-001C-4BEC-AEDB-569CEA6D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932451-889F-4D02-B1E5-2DB606615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4A5D2D-2CDF-4016-9FD3-9F960AA1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00F829-CC4D-49A6-BDAB-BBF1626B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ADC46C-23C8-411A-8DDD-8406CD1D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1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A46293-5786-4411-905E-89EA5F8C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2E8A2A-2063-43DF-A117-8930F392F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19EE6B-3014-413D-AB9A-81C44C81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8A2C1F-D6B9-4BCD-865F-B86187D6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7F253D-8DD2-4601-A5AD-967AFED1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79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208000-46E3-42E1-ADC4-49B5582D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F750EE-EBB1-4425-948E-0046B10D9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8565A16-F62A-49BC-B285-BD7C90AE1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AD7CC68-CC0F-4186-A522-78D22C41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616CC4-BEBB-4EEE-A00D-30920407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E0D84A-B707-49F3-91BA-F43F78BB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4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FC29FA-7ED2-4357-8448-810C3821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E3B21A-1EFB-40F1-9CD3-53D984A2B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77C98A-ADE4-41DC-B8F1-81134ECF8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0B59DC-3912-4AE9-8F69-70257438C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E57F3F2-7DDC-4B56-A9DF-4DEC322B3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4434A20-D934-437A-9C40-D18494D46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F4B29F1-19BF-4346-9F3A-89EA7A91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5BA1674-829E-4490-8A69-5907DEFF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7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FE209A-E9B6-4880-B95B-387C3110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44D43DC-3E1D-404B-A24A-BA301D39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C9855C-893E-4F5B-8CAE-075230CB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BFDBDA4-6DF4-4D44-B909-D9F3DEC8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6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002033C-7C41-46F8-B276-9DBF8233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60658C8-95F6-4D15-8189-C7962AF2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95E64DD-23E3-4FDB-A23F-B941A80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80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49A81-AC36-430F-94A0-854611F3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5E8C7E-0246-452F-9D27-C19B795D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D9F7F7-AE16-4E91-90C7-972287E5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FBD00EC-A64F-4F6A-B0DD-771A58B7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465D14-457C-485E-899B-F6486A42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794C51-8EFB-45C9-88A9-299FC98D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0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7E498-9022-4A40-B91C-46D1189E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0586D6-336B-44CC-9409-E5626B7BE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290CBC-1B49-42EC-9BCC-2F63F5C54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9B19D89-1E6A-40A7-9573-0343057D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D51FA5-280C-4CDA-99C6-C67447D6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283132-B438-4227-9AA6-FAF37250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6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9674E9-7595-461E-AEA2-D2D0B199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943254-768D-4898-85F9-C03919DE9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C88597-4623-4853-BF22-815F169D5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5A242-DB3F-4AB4-A557-B08BFC5FF43A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E9B268-C86D-4C50-B35B-7431C4490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221785-C64C-4BC2-ACD6-2C1B36A67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BF771-F99B-4E33-B61B-23DE08D72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3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p3"/><Relationship Id="rId7" Type="http://schemas.openxmlformats.org/officeDocument/2006/relationships/image" Target="../media/image13.emf"/><Relationship Id="rId2" Type="http://schemas.microsoft.com/office/2007/relationships/media" Target="../media/media3.mp3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PowerPoint1.pptx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vk.com/glushankovat.psycholog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glushankovat.psycholog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3095CE-2A9F-4ED8-AAAD-71DA563D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38" y="0"/>
            <a:ext cx="14904721" cy="83099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9EC79E-4910-441A-92FF-194E07E79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259" y="1267137"/>
            <a:ext cx="9345561" cy="3533463"/>
          </a:xfrm>
          <a:noFill/>
        </p:spPr>
        <p:txBody>
          <a:bodyPr>
            <a:normAutofit/>
          </a:bodyPr>
          <a:lstStyle/>
          <a:p>
            <a:r>
              <a:rPr lang="ru-RU" sz="6000" b="1" dirty="0">
                <a:ln w="28575">
                  <a:solidFill>
                    <a:srgbClr val="002060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Профессиональное выгорание и выгорание при длительном стрессе. Способы самопомощи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70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5478" y="875900"/>
            <a:ext cx="5694947" cy="405223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</a:pPr>
            <a:r>
              <a:rPr lang="ru-RU" sz="2600" b="1" dirty="0">
                <a:latin typeface="+mn-lt"/>
                <a:ea typeface="+mn-ea"/>
                <a:cs typeface="+mn-cs"/>
              </a:rPr>
              <a:t>Четвёртая стадия </a:t>
            </a:r>
            <a:r>
              <a:rPr lang="ru-RU" sz="2600" b="1" dirty="0" smtClean="0">
                <a:latin typeface="+mn-lt"/>
                <a:ea typeface="+mn-ea"/>
                <a:cs typeface="+mn-cs"/>
              </a:rPr>
              <a:t>- «</a:t>
            </a:r>
            <a:r>
              <a:rPr lang="ru-RU" sz="2600" b="1" dirty="0">
                <a:latin typeface="+mn-lt"/>
                <a:ea typeface="+mn-ea"/>
                <a:cs typeface="+mn-cs"/>
              </a:rPr>
              <a:t>кризис</a:t>
            </a:r>
            <a:r>
              <a:rPr lang="ru-RU" sz="2600" b="1" dirty="0" smtClean="0">
                <a:latin typeface="+mn-lt"/>
                <a:ea typeface="+mn-ea"/>
                <a:cs typeface="+mn-cs"/>
              </a:rPr>
              <a:t>». </a:t>
            </a:r>
            <a:r>
              <a:rPr lang="ru-RU" sz="2600" dirty="0">
                <a:latin typeface="+mn-lt"/>
                <a:ea typeface="+mn-ea"/>
                <a:cs typeface="+mn-cs"/>
              </a:rPr>
              <a:t>На этом этапе уже очень сильно страдает качество жизни. Могут обостриться хронические заболевания или начаться другие проблемы со здоровьем. Появляются сомнения в собственной </a:t>
            </a:r>
            <a:r>
              <a:rPr lang="ru-RU" sz="2600" dirty="0" smtClean="0">
                <a:latin typeface="+mn-lt"/>
                <a:ea typeface="+mn-ea"/>
                <a:cs typeface="+mn-cs"/>
              </a:rPr>
              <a:t>компетентности.</a:t>
            </a:r>
            <a:endParaRPr lang="ru-RU" sz="26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561" r="9778" b="-561"/>
          <a:stretch/>
        </p:blipFill>
        <p:spPr>
          <a:xfrm>
            <a:off x="6679933" y="0"/>
            <a:ext cx="551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14103"/>
            <a:ext cx="10515600" cy="546286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 smtClean="0"/>
              <a:t>Пятая стадия</a:t>
            </a:r>
            <a:r>
              <a:rPr lang="ru-RU" dirty="0"/>
              <a:t> </a:t>
            </a:r>
            <a:r>
              <a:rPr lang="ru-RU" b="1" dirty="0" smtClean="0"/>
              <a:t>- «пробивание </a:t>
            </a:r>
            <a:r>
              <a:rPr lang="ru-RU" b="1" dirty="0"/>
              <a:t>стены</a:t>
            </a:r>
            <a:r>
              <a:rPr lang="ru-RU" b="1" dirty="0" smtClean="0"/>
              <a:t>». </a:t>
            </a:r>
            <a:r>
              <a:rPr lang="ru-RU" dirty="0"/>
              <a:t>Человек настолько теряет баланс, что заходит в тупик, упирается в стену в попытках как-то наладить работу и жизнь. Многие на этом этапе обнаруживают, что больше не способны работать. Развиваются серьёзные проблемы как на физиологическом уровне, так и в </a:t>
            </a:r>
            <a:r>
              <a:rPr lang="ru-RU" dirty="0" smtClean="0"/>
              <a:t>психической </a:t>
            </a:r>
            <a:r>
              <a:rPr lang="ru-RU" dirty="0"/>
              <a:t>сфере. Они могут спровоцировать развитие серьёзных болезней.</a:t>
            </a:r>
          </a:p>
          <a:p>
            <a:pPr marL="0" indent="0">
              <a:lnSpc>
                <a:spcPct val="15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0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25716" cy="97278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Ресурсное упражнение «Дерево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23585" cy="31410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 помощью следующего упражнения давайте поддержим себя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Обведите </a:t>
            </a:r>
            <a:r>
              <a:rPr lang="ru-RU" dirty="0"/>
              <a:t>свою руку на листе бумаги. Превратите ее в дерево. Нарисуйте дополнительные ветки, крону.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77" y="365125"/>
            <a:ext cx="6333423" cy="6333423"/>
          </a:xfrm>
          <a:prstGeom prst="rect">
            <a:avLst/>
          </a:prstGeom>
        </p:spPr>
      </p:pic>
      <p:pic>
        <p:nvPicPr>
          <p:cNvPr id="6" name="scott-buckley-childh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068" y="5149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695" y="843848"/>
            <a:ext cx="4773328" cy="456554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вашем дереве есть </a:t>
            </a:r>
            <a:r>
              <a:rPr lang="ru-RU" dirty="0" smtClean="0"/>
              <a:t>цветы, нарисуйте их. 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каждом цветке напишите слова или фразы, поддерживающие вас, ободряющие.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r="4342"/>
          <a:stretch/>
        </p:blipFill>
        <p:spPr>
          <a:xfrm>
            <a:off x="5255394" y="428324"/>
            <a:ext cx="6936606" cy="6429676"/>
          </a:xfrm>
          <a:prstGeom prst="rect">
            <a:avLst/>
          </a:prstGeom>
        </p:spPr>
      </p:pic>
      <p:pic>
        <p:nvPicPr>
          <p:cNvPr id="5" name="keys-of-moon-spring-flow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571" y="385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/>
          <a:stretch/>
        </p:blipFill>
        <p:spPr>
          <a:xfrm>
            <a:off x="5168766" y="0"/>
            <a:ext cx="7386952" cy="70841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196" y="670593"/>
            <a:ext cx="4484570" cy="341051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 вот уже появились плоды.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плодах напишите какое-то из своих достоинств, достижений.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Похвалите </a:t>
            </a:r>
            <a:r>
              <a:rPr lang="ru-RU" dirty="0"/>
              <a:t>себя от души. </a:t>
            </a:r>
          </a:p>
        </p:txBody>
      </p:sp>
    </p:spTree>
    <p:extLst>
      <p:ext uri="{BB962C8B-B14F-4D97-AF65-F5344CB8AC3E}">
        <p14:creationId xmlns:p14="http://schemas.microsoft.com/office/powerpoint/2010/main" val="42239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320" y="612842"/>
            <a:ext cx="10515600" cy="534519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Обратите внимание на корневую </a:t>
            </a: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систему - это 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 ресурсы. </a:t>
            </a:r>
            <a:endParaRPr lang="ru-RU" sz="35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60000"/>
              </a:lnSpc>
            </a:pP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дает </a:t>
            </a: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силы для роста?  </a:t>
            </a:r>
          </a:p>
          <a:p>
            <a:pPr>
              <a:lnSpc>
                <a:spcPct val="160000"/>
              </a:lnSpc>
            </a:pP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этому дереву нужно еще для комфорта? </a:t>
            </a:r>
            <a:endParaRPr lang="ru-RU" sz="35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Добавьте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5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ru-RU" sz="3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 </a:t>
            </a: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своих достоинствах и почаще говорите себе ободряющие слова.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0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789139"/>
              </p:ext>
            </p:extLst>
          </p:nvPr>
        </p:nvGraphicFramePr>
        <p:xfrm>
          <a:off x="0" y="347"/>
          <a:ext cx="12192000" cy="6856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Презентация" r:id="rId6" imgW="6094639" imgH="3427333" progId="PowerPoint.Show.12">
                  <p:embed/>
                </p:oleObj>
              </mc:Choice>
              <mc:Fallback>
                <p:oleObj name="Презентация" r:id="rId6" imgW="6094639" imgH="342733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347"/>
                        <a:ext cx="12192000" cy="6856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istan-lohengrin-look-at-the-clou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562" y="5588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1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 для приятного чтения по теме: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lnSpc>
                <a:spcPct val="150000"/>
              </a:lnSpc>
            </a:pPr>
            <a:r>
              <a:rPr lang="ru-RU" dirty="0" smtClean="0"/>
              <a:t>М. Джордж «Искусство </a:t>
            </a:r>
            <a:r>
              <a:rPr lang="ru-RU" dirty="0"/>
              <a:t>релаксации. Снятие напряжения. Преодоление стресса. </a:t>
            </a:r>
            <a:r>
              <a:rPr lang="ru-RU" dirty="0" smtClean="0"/>
              <a:t>Самопомощь»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Р. Лихи «Победи </a:t>
            </a:r>
            <a:r>
              <a:rPr lang="ru-RU" dirty="0"/>
              <a:t>депрессию прежде, чем она победит тебя</a:t>
            </a:r>
            <a:r>
              <a:rPr lang="ru-RU" dirty="0" smtClean="0"/>
              <a:t>»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Р. </a:t>
            </a:r>
            <a:r>
              <a:rPr lang="ru-RU" dirty="0"/>
              <a:t>С</a:t>
            </a:r>
            <a:r>
              <a:rPr lang="ru-RU" dirty="0" smtClean="0"/>
              <a:t>апольски «Психология стресса», </a:t>
            </a:r>
            <a:r>
              <a:rPr lang="ru-RU" dirty="0"/>
              <a:t>«Почему у зебр не бывает инфаркта : психология стресса»</a:t>
            </a:r>
          </a:p>
          <a:p>
            <a:pPr fontAlgn="base">
              <a:lnSpc>
                <a:spcPct val="150000"/>
              </a:lnSpc>
            </a:pPr>
            <a:r>
              <a:rPr lang="ru-RU" dirty="0"/>
              <a:t>  Л. Хендерсон  </a:t>
            </a:r>
            <a:r>
              <a:rPr lang="ru-RU" dirty="0" smtClean="0"/>
              <a:t>«Релаксация </a:t>
            </a:r>
            <a:r>
              <a:rPr lang="ru-RU" dirty="0"/>
              <a:t>: учитесь </a:t>
            </a:r>
            <a:r>
              <a:rPr lang="ru-RU" dirty="0" smtClean="0"/>
              <a:t>расслабляться»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9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3916" y="349309"/>
            <a:ext cx="5790398" cy="120347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448" y="1552781"/>
            <a:ext cx="6099883" cy="4565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Глушанкова Татьяна </a:t>
            </a: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://vk.com/glushankovat.psychology</a:t>
            </a:r>
            <a:r>
              <a:rPr lang="ru-RU" dirty="0"/>
              <a:t>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8-910-547-55-40 </a:t>
            </a:r>
            <a:r>
              <a:rPr lang="ru-RU" sz="2400" dirty="0"/>
              <a:t>(</a:t>
            </a:r>
            <a:r>
              <a:rPr lang="en-US" sz="2400" dirty="0"/>
              <a:t>Whats App</a:t>
            </a:r>
            <a:r>
              <a:rPr lang="ru-RU" sz="2400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26" y="2426020"/>
            <a:ext cx="734878" cy="734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599F7B-8C89-42C9-B0A6-F0B5D7DA6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998" y="4205346"/>
            <a:ext cx="2295371" cy="2344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t="8140" r="26659" b="8633"/>
          <a:stretch/>
        </p:blipFill>
        <p:spPr>
          <a:xfrm rot="10800000" flipH="1" flipV="1">
            <a:off x="9263788" y="3218978"/>
            <a:ext cx="694976" cy="692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82" y="-1"/>
            <a:ext cx="11942117" cy="70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230B0-570F-48D8-BF7C-3B728540F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954723"/>
            <a:ext cx="5684520" cy="736917"/>
          </a:xfrm>
        </p:spPr>
        <p:txBody>
          <a:bodyPr>
            <a:normAutofit fontScale="90000"/>
          </a:bodyPr>
          <a:lstStyle/>
          <a:p>
            <a:r>
              <a:rPr lang="ru-RU" sz="4500" b="1" dirty="0">
                <a:solidFill>
                  <a:srgbClr val="002060"/>
                </a:solidFill>
              </a:rPr>
              <a:t>Глушанкова Татьяна Геннадьевна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FBF499D-1638-40AE-A1F2-39D5DA0C6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691640"/>
            <a:ext cx="5684520" cy="516636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3500" dirty="0"/>
              <a:t>Практикующий психолог</a:t>
            </a:r>
          </a:p>
          <a:p>
            <a:pPr algn="r"/>
            <a:r>
              <a:rPr lang="ru-RU" sz="3500" dirty="0"/>
              <a:t>Преподаватель психологии МГЭУ (Калужский институт (филиал) </a:t>
            </a:r>
          </a:p>
          <a:p>
            <a:pPr algn="r"/>
            <a:r>
              <a:rPr lang="ru-RU" sz="3500" dirty="0"/>
              <a:t>Психолог-профориентолог студии психологии АИТЭ</a:t>
            </a:r>
          </a:p>
          <a:p>
            <a:pPr algn="r"/>
            <a:r>
              <a:rPr lang="en-US" sz="3500" dirty="0">
                <a:hlinkClick r:id="rId3"/>
              </a:rPr>
              <a:t>https://vk.com/glushankovat.psychology</a:t>
            </a:r>
            <a:endParaRPr lang="ru-RU" sz="3500" dirty="0"/>
          </a:p>
          <a:p>
            <a:pPr algn="r"/>
            <a:r>
              <a:rPr lang="ru-RU" sz="3500" dirty="0"/>
              <a:t>8-910-547-55-40 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4" y="0"/>
            <a:ext cx="4490068" cy="67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71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86" y="0"/>
            <a:ext cx="12301086" cy="76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29" y="-163630"/>
            <a:ext cx="12772723" cy="72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01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-250257"/>
            <a:ext cx="10530037" cy="77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21583"/>
            <a:ext cx="10515600" cy="1698806"/>
          </a:xfrm>
        </p:spPr>
        <p:txBody>
          <a:bodyPr>
            <a:noAutofit/>
          </a:bodyPr>
          <a:lstStyle/>
          <a:p>
            <a:pPr indent="457200" algn="just">
              <a:spcBef>
                <a:spcPts val="1000"/>
              </a:spcBef>
            </a:pPr>
            <a:r>
              <a:rPr lang="ru-RU" sz="3500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Появление феномена</a:t>
            </a:r>
            <a:endParaRPr lang="ru-RU" sz="35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1114" y="1759131"/>
            <a:ext cx="10602686" cy="3439886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70C0"/>
                </a:solidFill>
              </a:rPr>
              <a:t>Термин «эмоциональное сгорание» </a:t>
            </a:r>
            <a:r>
              <a:rPr lang="ru-RU" dirty="0">
                <a:solidFill>
                  <a:srgbClr val="0070C0"/>
                </a:solidFill>
              </a:rPr>
              <a:t>впервые был введен в 1974 году американским психиатром Г. Фрейденбергером: он </a:t>
            </a:r>
            <a:r>
              <a:rPr lang="ru-RU" dirty="0" smtClean="0">
                <a:solidFill>
                  <a:srgbClr val="0070C0"/>
                </a:solidFill>
              </a:rPr>
              <a:t>описал </a:t>
            </a:r>
            <a:r>
              <a:rPr lang="ru-RU" dirty="0">
                <a:solidFill>
                  <a:srgbClr val="0070C0"/>
                </a:solidFill>
              </a:rPr>
              <a:t>его как постепенное увядание положительного отношения работника к своей профессиональной деятельности, вплоть до появления полного отвращения, депрессий и иных проявлений, которые значительно снижают качество жизни и способны привести к соматическим нарушениям.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3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1851" y="583472"/>
            <a:ext cx="6104709" cy="440241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>
                <a:latin typeface="+mn-lt"/>
                <a:ea typeface="+mn-ea"/>
                <a:cs typeface="+mn-cs"/>
              </a:rPr>
              <a:t>Кристина Маслач </a:t>
            </a:r>
            <a:r>
              <a:rPr lang="ru-RU" sz="2800" dirty="0">
                <a:latin typeface="+mn-lt"/>
                <a:ea typeface="+mn-ea"/>
                <a:cs typeface="+mn-cs"/>
              </a:rPr>
              <a:t>«профессиональное выгорание» — это синдром, развивающийся на фоне хронического стресса и ведущий к истощению эмоционально-энергетических и личностных ресурсов работающего </a:t>
            </a:r>
            <a:r>
              <a:rPr lang="ru-RU" sz="2800" dirty="0" smtClean="0">
                <a:latin typeface="+mn-lt"/>
                <a:ea typeface="+mn-ea"/>
                <a:cs typeface="+mn-cs"/>
              </a:rPr>
              <a:t>человека.                                                                                                                   </a:t>
            </a:r>
            <a:endParaRPr lang="ru-RU" sz="2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5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r="10132" b="2233"/>
          <a:stretch/>
        </p:blipFill>
        <p:spPr>
          <a:xfrm>
            <a:off x="7392202" y="362992"/>
            <a:ext cx="4668252" cy="573942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1357" y="1029902"/>
            <a:ext cx="6551596" cy="4389121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Валерий Емельянович Орел</a:t>
            </a:r>
            <a:r>
              <a:rPr lang="ru-RU" sz="31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(Россия) «Психическое выгорание» - сложный психофизиологический феномен, который определяется как умственное истощение и физическое утомление, возникающее из-за продолжительной эмоциональной </a:t>
            </a:r>
            <a:r>
              <a:rPr lang="ru-RU" sz="31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нагрузки.</a:t>
            </a:r>
            <a:endParaRPr lang="ru-RU" sz="31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2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Признаки профессионального выгорания по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>
                <a:solidFill>
                  <a:srgbClr val="0070C0"/>
                </a:solidFill>
              </a:rPr>
              <a:t>. Маслач</a:t>
            </a:r>
            <a:r>
              <a:rPr lang="ru-RU" dirty="0">
                <a:solidFill>
                  <a:srgbClr val="0070C0"/>
                </a:solidFill>
              </a:rPr>
              <a:t>: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00000"/>
              </a:lnSpc>
            </a:pPr>
            <a:r>
              <a:rPr lang="ru-RU" sz="3000" b="1" dirty="0"/>
              <a:t>Эмоциональное истощение. </a:t>
            </a:r>
            <a:r>
              <a:rPr lang="ru-RU" sz="3000" dirty="0"/>
              <a:t>Чувство обедненного эмоционального реагирования, снижение эмоционального фона, равнодушие. Человек ощущает себя использованным и опустошённым, не ощущает в себе сил и энергии общаться с другими людьми.</a:t>
            </a:r>
          </a:p>
          <a:p>
            <a:pPr algn="just">
              <a:lnSpc>
                <a:spcPct val="100000"/>
              </a:lnSpc>
            </a:pPr>
            <a:r>
              <a:rPr lang="ru-RU" sz="3000" b="1" dirty="0"/>
              <a:t>Деперсонализация.</a:t>
            </a:r>
            <a:r>
              <a:rPr lang="ru-RU" sz="3000" dirty="0"/>
              <a:t> Негативная, циничная, чрезмерно отстранённая реакция (общение) с другими людьми. Возникает как ответ на эмоциональное истощение и является защитной реакцией организма. </a:t>
            </a:r>
          </a:p>
          <a:p>
            <a:pPr algn="just">
              <a:lnSpc>
                <a:spcPct val="100000"/>
              </a:lnSpc>
            </a:pPr>
            <a:r>
              <a:rPr lang="ru-RU" sz="3000" b="1" dirty="0"/>
              <a:t>Редукция профессиональных достижений.</a:t>
            </a:r>
            <a:r>
              <a:rPr lang="ru-RU" sz="3000" dirty="0"/>
              <a:t> Снижение чувства собственной компетентности и продуктивности. Человек ощущает невозможность справляться с задачами и считает, что его преследуют провалы на работе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564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0122"/>
            <a:ext cx="10515600" cy="125467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Стадии выгорания по Джерольду Гринбергу</a:t>
            </a:r>
          </a:p>
        </p:txBody>
      </p:sp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945" y="1373238"/>
            <a:ext cx="6053488" cy="34490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 smtClean="0"/>
              <a:t>Первая стадия</a:t>
            </a:r>
            <a:r>
              <a:rPr lang="ru-RU" dirty="0"/>
              <a:t> </a:t>
            </a:r>
            <a:r>
              <a:rPr lang="ru-RU" b="1" dirty="0" smtClean="0"/>
              <a:t>-«медовый </a:t>
            </a:r>
            <a:r>
              <a:rPr lang="ru-RU" b="1" dirty="0"/>
              <a:t>месяц</a:t>
            </a:r>
            <a:r>
              <a:rPr lang="ru-RU" b="1" dirty="0" smtClean="0"/>
              <a:t>». </a:t>
            </a:r>
            <a:r>
              <a:rPr lang="ru-RU" dirty="0"/>
              <a:t>Человек полон энтузиазма, доволен работой и вовлечён. Любая нагрузка не кажется чрезмерной, труд приносит удовольствие и интерес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lnSpc>
                <a:spcPct val="16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4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lum brigh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2"/>
          <a:stretch/>
        </p:blipFill>
        <p:spPr>
          <a:xfrm>
            <a:off x="6554804" y="250257"/>
            <a:ext cx="5637196" cy="6464241"/>
          </a:xfrm>
          <a:prstGeom prst="rect">
            <a:avLst/>
          </a:prstGeom>
          <a:effectLst>
            <a:glow rad="127000">
              <a:schemeClr val="accent1"/>
            </a:glow>
            <a:reflection stA="0" endPos="64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06393" y="866273"/>
            <a:ext cx="6044664" cy="4437247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ru-RU" sz="3100" b="1" dirty="0">
                <a:latin typeface="+mn-lt"/>
                <a:ea typeface="+mn-ea"/>
                <a:cs typeface="+mn-cs"/>
              </a:rPr>
              <a:t>Вторая </a:t>
            </a:r>
            <a:r>
              <a:rPr lang="ru-RU" sz="3100" b="1" dirty="0" smtClean="0">
                <a:latin typeface="+mn-lt"/>
                <a:ea typeface="+mn-ea"/>
                <a:cs typeface="+mn-cs"/>
              </a:rPr>
              <a:t>стадия</a:t>
            </a:r>
            <a:r>
              <a:rPr lang="ru-RU" sz="3100" b="1" dirty="0">
                <a:latin typeface="+mn-lt"/>
                <a:ea typeface="+mn-ea"/>
                <a:cs typeface="+mn-cs"/>
              </a:rPr>
              <a:t> </a:t>
            </a:r>
            <a:r>
              <a:rPr lang="ru-RU" sz="3100" b="1" dirty="0" smtClean="0">
                <a:latin typeface="+mn-lt"/>
                <a:ea typeface="+mn-ea"/>
                <a:cs typeface="+mn-cs"/>
              </a:rPr>
              <a:t>«</a:t>
            </a:r>
            <a:r>
              <a:rPr lang="ru-RU" sz="3100" b="1" dirty="0">
                <a:latin typeface="+mn-lt"/>
                <a:ea typeface="+mn-ea"/>
                <a:cs typeface="+mn-cs"/>
              </a:rPr>
              <a:t>недостаток топлива</a:t>
            </a:r>
            <a:r>
              <a:rPr lang="ru-RU" sz="3100" b="1" dirty="0" smtClean="0">
                <a:latin typeface="+mn-lt"/>
                <a:ea typeface="+mn-ea"/>
                <a:cs typeface="+mn-cs"/>
              </a:rPr>
              <a:t>». </a:t>
            </a:r>
            <a:r>
              <a:rPr lang="ru-RU" sz="3100" dirty="0">
                <a:latin typeface="+mn-lt"/>
                <a:ea typeface="+mn-ea"/>
                <a:cs typeface="+mn-cs"/>
              </a:rPr>
              <a:t>На этой стадии человек всё больше устаёт, настроение снижается, происходит утрата интереса к рабочему процессу. Работа становится менее привлекательной, её продуктивность падает</a:t>
            </a:r>
            <a:r>
              <a:rPr lang="ru-RU" sz="3100" dirty="0" smtClean="0"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75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195" y="490887"/>
            <a:ext cx="5649227" cy="550565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/>
              <a:t>Третья </a:t>
            </a:r>
            <a:r>
              <a:rPr lang="ru-RU" b="1" dirty="0" smtClean="0"/>
              <a:t>стадия- </a:t>
            </a:r>
            <a:r>
              <a:rPr lang="ru-RU" b="1" dirty="0"/>
              <a:t> </a:t>
            </a:r>
            <a:r>
              <a:rPr lang="ru-RU" b="1" dirty="0" smtClean="0"/>
              <a:t>«</a:t>
            </a:r>
            <a:r>
              <a:rPr lang="ru-RU" b="1" dirty="0"/>
              <a:t>хронические симптомы</a:t>
            </a:r>
            <a:r>
              <a:rPr lang="ru-RU" b="1" dirty="0" smtClean="0"/>
              <a:t>». </a:t>
            </a:r>
            <a:r>
              <a:rPr lang="ru-RU" dirty="0" smtClean="0"/>
              <a:t>Человек </a:t>
            </a:r>
            <a:r>
              <a:rPr lang="ru-RU" dirty="0"/>
              <a:t>приходит к состоянию истощения: может появиться чрезмерная раздражительность, проблемы со сном и другие недомогания. Появляется чувство подавленности, человек чувствует себя загнанным, с постоянным ощущением цейтнота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3"/>
          <a:stretch/>
        </p:blipFill>
        <p:spPr>
          <a:xfrm>
            <a:off x="6333422" y="490887"/>
            <a:ext cx="5768741" cy="58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7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464</Words>
  <Application>Microsoft Office PowerPoint</Application>
  <PresentationFormat>Широкоэкранный</PresentationFormat>
  <Paragraphs>49</Paragraphs>
  <Slides>22</Slides>
  <Notes>2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</vt:lpstr>
      <vt:lpstr>Профессиональное выгорание и выгорание при длительном стрессе. Способы самопомощи.</vt:lpstr>
      <vt:lpstr>Глушанкова Татьяна Геннадьевна </vt:lpstr>
      <vt:lpstr>Появление феномена</vt:lpstr>
      <vt:lpstr>Кристина Маслач «профессиональное выгорание» — это синдром, развивающийся на фоне хронического стресса и ведущий к истощению эмоционально-энергетических и личностных ресурсов работающего человека.                                                                                                                   </vt:lpstr>
      <vt:lpstr>Валерий Емельянович Орел (Россия) «Психическое выгорание» - сложный психофизиологический феномен, который определяется как умственное истощение и физическое утомление, возникающее из-за продолжительной эмоциональной нагрузки.</vt:lpstr>
      <vt:lpstr>Признаки профессионального выгорания по  К. Маслач: </vt:lpstr>
      <vt:lpstr>Стадии выгорания по Джерольду Гринбергу</vt:lpstr>
      <vt:lpstr>Вторая стадия «недостаток топлива». На этой стадии человек всё больше устаёт, настроение снижается, происходит утрата интереса к рабочему процессу. Работа становится менее привлекательной, её продуктивность падает.</vt:lpstr>
      <vt:lpstr>Презентация PowerPoint</vt:lpstr>
      <vt:lpstr>Четвёртая стадия - «кризис». На этом этапе уже очень сильно страдает качество жизни. Могут обостриться хронические заболевания или начаться другие проблемы со здоровьем. Появляются сомнения в собственной компетентности.</vt:lpstr>
      <vt:lpstr>Презентация PowerPoint</vt:lpstr>
      <vt:lpstr>Ресурсное упражнение «Дерево»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 для приятного чтения по теме: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Глушанков Владимир Владимирович</dc:creator>
  <cp:lastModifiedBy>Valder</cp:lastModifiedBy>
  <cp:revision>43</cp:revision>
  <dcterms:created xsi:type="dcterms:W3CDTF">2024-11-04T17:22:32Z</dcterms:created>
  <dcterms:modified xsi:type="dcterms:W3CDTF">2024-11-09T05:40:22Z</dcterms:modified>
</cp:coreProperties>
</file>